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53" r:id="rId1"/>
  </p:sldMasterIdLst>
  <p:notesMasterIdLst>
    <p:notesMasterId r:id="rId125"/>
  </p:notesMasterIdLst>
  <p:handoutMasterIdLst>
    <p:handoutMasterId r:id="rId126"/>
  </p:handoutMasterIdLst>
  <p:sldIdLst>
    <p:sldId id="280" r:id="rId2"/>
    <p:sldId id="279" r:id="rId3"/>
    <p:sldId id="383" r:id="rId4"/>
    <p:sldId id="377" r:id="rId5"/>
    <p:sldId id="257" r:id="rId6"/>
    <p:sldId id="384" r:id="rId7"/>
    <p:sldId id="287" r:id="rId8"/>
    <p:sldId id="386" r:id="rId9"/>
    <p:sldId id="385" r:id="rId10"/>
    <p:sldId id="259" r:id="rId11"/>
    <p:sldId id="260" r:id="rId12"/>
    <p:sldId id="289" r:id="rId13"/>
    <p:sldId id="369" r:id="rId14"/>
    <p:sldId id="366" r:id="rId15"/>
    <p:sldId id="290" r:id="rId16"/>
    <p:sldId id="367" r:id="rId17"/>
    <p:sldId id="291" r:id="rId18"/>
    <p:sldId id="292" r:id="rId19"/>
    <p:sldId id="387" r:id="rId20"/>
    <p:sldId id="293" r:id="rId21"/>
    <p:sldId id="263" r:id="rId22"/>
    <p:sldId id="368" r:id="rId23"/>
    <p:sldId id="264" r:id="rId24"/>
    <p:sldId id="275" r:id="rId25"/>
    <p:sldId id="276" r:id="rId26"/>
    <p:sldId id="265" r:id="rId27"/>
    <p:sldId id="266" r:id="rId28"/>
    <p:sldId id="412" r:id="rId29"/>
    <p:sldId id="364" r:id="rId30"/>
    <p:sldId id="378" r:id="rId31"/>
    <p:sldId id="288" r:id="rId32"/>
    <p:sldId id="388" r:id="rId33"/>
    <p:sldId id="379" r:id="rId34"/>
    <p:sldId id="294" r:id="rId35"/>
    <p:sldId id="389" r:id="rId36"/>
    <p:sldId id="380" r:id="rId37"/>
    <p:sldId id="295" r:id="rId38"/>
    <p:sldId id="381" r:id="rId39"/>
    <p:sldId id="296" r:id="rId40"/>
    <p:sldId id="382" r:id="rId41"/>
    <p:sldId id="297" r:id="rId42"/>
    <p:sldId id="304" r:id="rId43"/>
    <p:sldId id="411" r:id="rId44"/>
    <p:sldId id="298" r:id="rId45"/>
    <p:sldId id="371" r:id="rId46"/>
    <p:sldId id="299" r:id="rId47"/>
    <p:sldId id="372" r:id="rId48"/>
    <p:sldId id="373" r:id="rId49"/>
    <p:sldId id="374" r:id="rId50"/>
    <p:sldId id="375" r:id="rId51"/>
    <p:sldId id="301" r:id="rId52"/>
    <p:sldId id="376" r:id="rId53"/>
    <p:sldId id="391" r:id="rId54"/>
    <p:sldId id="305" r:id="rId55"/>
    <p:sldId id="306" r:id="rId56"/>
    <p:sldId id="370" r:id="rId57"/>
    <p:sldId id="392" r:id="rId58"/>
    <p:sldId id="393" r:id="rId59"/>
    <p:sldId id="394" r:id="rId60"/>
    <p:sldId id="413" r:id="rId61"/>
    <p:sldId id="307" r:id="rId62"/>
    <p:sldId id="308" r:id="rId63"/>
    <p:sldId id="410" r:id="rId64"/>
    <p:sldId id="398" r:id="rId65"/>
    <p:sldId id="309" r:id="rId66"/>
    <p:sldId id="310" r:id="rId67"/>
    <p:sldId id="311" r:id="rId68"/>
    <p:sldId id="312" r:id="rId69"/>
    <p:sldId id="365" r:id="rId70"/>
    <p:sldId id="399" r:id="rId71"/>
    <p:sldId id="395" r:id="rId72"/>
    <p:sldId id="313" r:id="rId73"/>
    <p:sldId id="314" r:id="rId74"/>
    <p:sldId id="315" r:id="rId75"/>
    <p:sldId id="316" r:id="rId76"/>
    <p:sldId id="317" r:id="rId77"/>
    <p:sldId id="318" r:id="rId78"/>
    <p:sldId id="396" r:id="rId79"/>
    <p:sldId id="400" r:id="rId80"/>
    <p:sldId id="414" r:id="rId81"/>
    <p:sldId id="409" r:id="rId82"/>
    <p:sldId id="401" r:id="rId83"/>
    <p:sldId id="319" r:id="rId84"/>
    <p:sldId id="320" r:id="rId85"/>
    <p:sldId id="321" r:id="rId86"/>
    <p:sldId id="322" r:id="rId87"/>
    <p:sldId id="323" r:id="rId88"/>
    <p:sldId id="324" r:id="rId89"/>
    <p:sldId id="328" r:id="rId90"/>
    <p:sldId id="329" r:id="rId91"/>
    <p:sldId id="330" r:id="rId92"/>
    <p:sldId id="336" r:id="rId93"/>
    <p:sldId id="331" r:id="rId94"/>
    <p:sldId id="337" r:id="rId95"/>
    <p:sldId id="333" r:id="rId96"/>
    <p:sldId id="338" r:id="rId97"/>
    <p:sldId id="325" r:id="rId98"/>
    <p:sldId id="408" r:id="rId99"/>
    <p:sldId id="339" r:id="rId100"/>
    <p:sldId id="342" r:id="rId101"/>
    <p:sldId id="340" r:id="rId102"/>
    <p:sldId id="341" r:id="rId103"/>
    <p:sldId id="343" r:id="rId104"/>
    <p:sldId id="344" r:id="rId105"/>
    <p:sldId id="345" r:id="rId106"/>
    <p:sldId id="346" r:id="rId107"/>
    <p:sldId id="347" r:id="rId108"/>
    <p:sldId id="349" r:id="rId109"/>
    <p:sldId id="350" r:id="rId110"/>
    <p:sldId id="351" r:id="rId111"/>
    <p:sldId id="352" r:id="rId112"/>
    <p:sldId id="405" r:id="rId113"/>
    <p:sldId id="353" r:id="rId114"/>
    <p:sldId id="354" r:id="rId115"/>
    <p:sldId id="355" r:id="rId116"/>
    <p:sldId id="407" r:id="rId117"/>
    <p:sldId id="357" r:id="rId118"/>
    <p:sldId id="358" r:id="rId119"/>
    <p:sldId id="359" r:id="rId120"/>
    <p:sldId id="360" r:id="rId121"/>
    <p:sldId id="361" r:id="rId122"/>
    <p:sldId id="403" r:id="rId123"/>
    <p:sldId id="363" r:id="rId124"/>
  </p:sldIdLst>
  <p:sldSz cx="9144000" cy="6858000" type="screen4x3"/>
  <p:notesSz cx="6858000" cy="9710738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r" defTabSz="914400" rtl="1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r" defTabSz="914400" rtl="1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r" defTabSz="914400" rtl="1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r" defTabSz="914400" rtl="1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T0KAY+z6lO7cKc09pr541Q" hashData="0BPsIUkpfPm/ww7Hj82nKK9Coeo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chemeClr val="tx1"/>
    </p:penClr>
  </p:showPr>
  <p:clrMru>
    <a:srgbClr val="6B171D"/>
    <a:srgbClr val="00FFFF"/>
    <a:srgbClr val="FFFF99"/>
    <a:srgbClr val="FF0000"/>
    <a:srgbClr val="003300"/>
    <a:srgbClr val="FFFF00"/>
    <a:srgbClr val="006600"/>
    <a:srgbClr val="000000"/>
    <a:srgbClr val="777777"/>
    <a:srgbClr val="00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نمط ذو سمات 1 - تمييز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67213"/>
    <p:restoredTop sz="94664" autoAdjust="0"/>
  </p:normalViewPr>
  <p:slideViewPr>
    <p:cSldViewPr>
      <p:cViewPr varScale="1">
        <p:scale>
          <a:sx n="65" d="100"/>
          <a:sy n="65" d="100"/>
        </p:scale>
        <p:origin x="-119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-102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24.xml"/><Relationship Id="rId3" Type="http://schemas.openxmlformats.org/officeDocument/2006/relationships/slide" Target="slides/slide10.xml"/><Relationship Id="rId7" Type="http://schemas.openxmlformats.org/officeDocument/2006/relationships/slide" Target="slides/slide23.xml"/><Relationship Id="rId2" Type="http://schemas.openxmlformats.org/officeDocument/2006/relationships/slide" Target="slides/slide6.xml"/><Relationship Id="rId1" Type="http://schemas.openxmlformats.org/officeDocument/2006/relationships/slide" Target="slides/slide5.xml"/><Relationship Id="rId6" Type="http://schemas.openxmlformats.org/officeDocument/2006/relationships/slide" Target="slides/slide22.xml"/><Relationship Id="rId11" Type="http://schemas.openxmlformats.org/officeDocument/2006/relationships/slide" Target="slides/slide27.xml"/><Relationship Id="rId5" Type="http://schemas.openxmlformats.org/officeDocument/2006/relationships/slide" Target="slides/slide21.xml"/><Relationship Id="rId10" Type="http://schemas.openxmlformats.org/officeDocument/2006/relationships/slide" Target="slides/slide26.xml"/><Relationship Id="rId4" Type="http://schemas.openxmlformats.org/officeDocument/2006/relationships/slide" Target="slides/slide11.xml"/><Relationship Id="rId9" Type="http://schemas.openxmlformats.org/officeDocument/2006/relationships/slide" Target="slides/slide2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85537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r>
              <a:rPr lang="ar-SA" smtClean="0"/>
              <a:t>ادارة الوقت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85537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r>
              <a:rPr lang="ar-SA" smtClean="0"/>
              <a:t>ربيع الأول 1434</a:t>
            </a:r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9223516"/>
            <a:ext cx="2971800" cy="48553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r>
              <a:rPr lang="ar-SA" smtClean="0"/>
              <a:t>د. محمد ناجي عطية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9223516"/>
            <a:ext cx="2971800" cy="48553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4EF5DD0-75EC-4543-8BA3-F15F8E0AEDE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8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r>
              <a:rPr lang="ar-SA" smtClean="0"/>
              <a:t>ادارة الوقت</a:t>
            </a: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0" y="0"/>
            <a:ext cx="2971800" cy="48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</a:defRPr>
            </a:lvl1pPr>
          </a:lstStyle>
          <a:p>
            <a:r>
              <a:rPr lang="ar-SA" smtClean="0"/>
              <a:t>ربيع الأول 1434</a:t>
            </a:r>
            <a:endParaRPr lang="en-US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01713" y="728663"/>
            <a:ext cx="4854575" cy="3641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12601"/>
            <a:ext cx="5029200" cy="436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9225201"/>
            <a:ext cx="2971800" cy="48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r>
              <a:rPr lang="ar-SA" smtClean="0"/>
              <a:t>د. محمد ناجي عطية</a:t>
            </a: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0" y="9225201"/>
            <a:ext cx="2971800" cy="48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fld id="{5ACE6490-66BD-4112-B4E0-CF038356DBB1}" type="slidenum">
              <a:rPr lang="ar-SA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ar-SA" smtClean="0"/>
              <a:t>ربيع الأول 1434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ar-SA" smtClean="0"/>
              <a:t>د. محمد ناجي عطية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ar-SA" smtClean="0"/>
              <a:t>ربيع الأول 1434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ar-SA" smtClean="0"/>
              <a:t>د. محمد ناجي عطية</a:t>
            </a: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ar-SA" smtClean="0"/>
              <a:t>ربيع الأول 1434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محمد ناجي عطية</a:t>
            </a: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ar-SA" smtClean="0"/>
              <a:t>ربيع الأول 1434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محمد ناجي عطية</a:t>
            </a: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ar-SA" smtClean="0"/>
              <a:t>ربيع الأول 1434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محمد ناجي عطية</a:t>
            </a: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ar-SA" smtClean="0"/>
              <a:t>ربيع الأول 1434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محمد ناجي عطية</a:t>
            </a: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ar-SA" smtClean="0"/>
              <a:t>ربيع الأول 1434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محمد ناجي عطية</a:t>
            </a: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ar-SA" smtClean="0"/>
              <a:t>ربيع الأول 1434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محمد ناجي عطية</a:t>
            </a: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ar-SA" smtClean="0"/>
              <a:t>ربيع الأول 1434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د. محمد ناجي عطية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58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67587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67588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EG"/>
              </a:p>
            </p:txBody>
          </p:sp>
          <p:grpSp>
            <p:nvGrpSpPr>
              <p:cNvPr id="67589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67590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591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592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593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594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595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596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597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598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599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00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01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02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03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04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05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06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07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08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09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10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11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12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13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14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15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16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17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18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19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20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21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22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23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24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25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26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27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28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29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30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31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32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33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34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35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36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37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38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39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7640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  <p:sp>
            <p:nvSpPr>
              <p:cNvPr id="67641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grpSp>
          <p:nvGrpSpPr>
            <p:cNvPr id="67642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67643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67644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67645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67646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EG"/>
              </a:p>
            </p:txBody>
          </p:sp>
        </p:grpSp>
        <p:grpSp>
          <p:nvGrpSpPr>
            <p:cNvPr id="6764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6764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6764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67650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EG"/>
              </a:p>
            </p:txBody>
          </p:sp>
        </p:grpSp>
      </p:grpSp>
      <p:sp>
        <p:nvSpPr>
          <p:cNvPr id="67651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67652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67653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67654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7655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9487ED3-66B5-4558-9C7A-6C6DBA768C9E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DA9DCB-3941-4F4A-9057-E3BD02B574BA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FB303C-D494-4226-ACE6-8DC5983F41E9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5CE474-332B-4D9D-A6AB-1D9D0EBB1D67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0D0389-0751-463E-ADA1-85F779D8265F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80268C-6B81-47DF-A9B3-F08B5F3B92EF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B3F87A-C660-4A0A-8179-C5EBFF9FA456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F5360-4F94-48D4-AE34-46CEFE1058A3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9276A7-C7CE-4EC1-991A-1FFA8D69C7F3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F729A5-9A1F-477B-8B63-A65E04B6442D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9EA905-FF67-4FDA-9DCA-A70E74259DAA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عنوان، وقصاصة فنية، ون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قصاصة الفنية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ar-EG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EBE2516-59A7-49F3-972B-A54F2DBA13B0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عنوان، ومحتوى، ون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DEA61B9-8B02-4455-9256-6BAF9A3E91EC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عنوان، ونص، وقصاصة فن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4" name="عنصر نائب للقصاصة الفنية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ar-EG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BD1D4AD-FB72-466B-B0CC-9B4B91EA8E38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66563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66564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66565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66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67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68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69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70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71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72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73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74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75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76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77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78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79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80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81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82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83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84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85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86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  <p:grpSp>
            <p:nvGrpSpPr>
              <p:cNvPr id="66587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66588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89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90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91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92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93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94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95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96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97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98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599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600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601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602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603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604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605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606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607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608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609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610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611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612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613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614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615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  <p:sp>
              <p:nvSpPr>
                <p:cNvPr id="66616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ar-EG"/>
                </a:p>
              </p:txBody>
            </p:sp>
          </p:grpSp>
        </p:grpSp>
        <p:sp>
          <p:nvSpPr>
            <p:cNvPr id="66617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66618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EG"/>
            </a:p>
          </p:txBody>
        </p:sp>
        <p:grpSp>
          <p:nvGrpSpPr>
            <p:cNvPr id="66619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66620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66621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66622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EG"/>
              </a:p>
            </p:txBody>
          </p:sp>
        </p:grpSp>
      </p:grpSp>
      <p:sp>
        <p:nvSpPr>
          <p:cNvPr id="66623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66624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66625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>
              <a:defRPr sz="1400"/>
            </a:lvl1pPr>
          </a:lstStyle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66626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>
              <a:defRPr sz="1400"/>
            </a:lvl1pPr>
          </a:lstStyle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6627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400">
                <a:cs typeface="+mn-cs"/>
              </a:defRPr>
            </a:lvl1pPr>
          </a:lstStyle>
          <a:p>
            <a:fld id="{495AF2A2-8D3F-4FDC-940E-64C0DB3230AB}" type="slidenum">
              <a:rPr lang="ar-SA"/>
              <a:pPr/>
              <a:t>‹#›</a:t>
            </a:fld>
            <a:endParaRPr lang="en-US"/>
          </a:p>
        </p:txBody>
      </p:sp>
      <p:pic>
        <p:nvPicPr>
          <p:cNvPr id="66628" name="Picture 68" descr="ساعة جديدة"/>
          <p:cNvPicPr>
            <a:picLocks noChangeAspect="1" noChangeArrowheads="1"/>
          </p:cNvPicPr>
          <p:nvPr userDrawn="1"/>
        </p:nvPicPr>
        <p:blipFill>
          <a:blip r:embed="rId16">
            <a:lum bright="70000" contrast="-70000"/>
            <a:grayscl/>
          </a:blip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</p:sldLayoutIdLst>
  <p:hf hdr="0"/>
  <p:txStyles>
    <p:titleStyle>
      <a:lvl1pPr algn="l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2pPr>
      <a:lvl3pPr algn="l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3pPr>
      <a:lvl4pPr algn="l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4pPr>
      <a:lvl5pPr algn="l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7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wmf"/><Relationship Id="rId4" Type="http://schemas.openxmlformats.org/officeDocument/2006/relationships/image" Target="../media/image8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hyperlink" Target="&#1578;&#1580;&#1585;&#1576;&#1577;%20&#1604;&#1604;&#1583;&#1603;&#1578;&#1608;&#1585;%20&#1576;&#1603;&#1575;&#1585;%20&#1601;&#1610;%20&#1575;&#1587;&#1578;&#1579;&#1605;&#1575;&#1585;%20&#1575;&#1604;&#1608;&#1602;&#1578;%20!!..mp4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hyperlink" Target="&#1602;&#1589;&#1577;%20&#1573;&#1583;&#1575;&#1585;&#1577;%20&#1575;&#1604;&#1608;&#1602;&#1578;%20&#1608;%20&#1575;&#1604;&#1584;&#1575;&#1578;%20-%20&#1610;&#1575;&#1604;&#1604;&#1575;%20&#1606;&#1580;&#1575;&#1581;%20-%20&#1593;&#1605;&#1585;%20&#1575;&#1604;&#1605;&#1594;&#1585;&#1576;&#1610;.wmv.mp4" TargetMode="Externa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5984" y="428604"/>
            <a:ext cx="6500858" cy="3286148"/>
          </a:xfrm>
          <a:noFill/>
          <a:ln/>
        </p:spPr>
        <p:txBody>
          <a:bodyPr/>
          <a:lstStyle/>
          <a:p>
            <a:pPr algn="ctr">
              <a:spcBef>
                <a:spcPct val="0"/>
              </a:spcBef>
              <a:buFont typeface="Wingdings" pitchFamily="2" charset="2"/>
              <a:buNone/>
            </a:pPr>
            <a:r>
              <a:rPr lang="ar-SA" sz="7200" dirty="0" smtClean="0">
                <a:solidFill>
                  <a:schemeClr val="tx2"/>
                </a:solidFill>
                <a:cs typeface="PT Bold Heading" pitchFamily="2" charset="-78"/>
              </a:rPr>
              <a:t>استراتيجيات</a:t>
            </a:r>
            <a:endParaRPr lang="ar-EG" sz="7200" dirty="0" smtClean="0">
              <a:solidFill>
                <a:schemeClr val="tx2"/>
              </a:solidFill>
              <a:cs typeface="PT Bold Heading" pitchFamily="2" charset="-78"/>
            </a:endParaRPr>
          </a:p>
          <a:p>
            <a:pPr algn="ctr">
              <a:spcBef>
                <a:spcPct val="0"/>
              </a:spcBef>
              <a:buFont typeface="Wingdings" pitchFamily="2" charset="2"/>
              <a:buNone/>
            </a:pPr>
            <a:r>
              <a:rPr lang="ar-EG" sz="7200" dirty="0" smtClean="0">
                <a:solidFill>
                  <a:schemeClr val="tx2"/>
                </a:solidFill>
                <a:cs typeface="PT Bold Heading" pitchFamily="2" charset="-78"/>
              </a:rPr>
              <a:t>تنظيم الوقت</a:t>
            </a:r>
          </a:p>
          <a:p>
            <a:pPr algn="ctr">
              <a:spcBef>
                <a:spcPct val="0"/>
              </a:spcBef>
              <a:buFont typeface="Wingdings" pitchFamily="2" charset="2"/>
              <a:buNone/>
            </a:pPr>
            <a:r>
              <a:rPr lang="ar-EG" sz="7200" dirty="0" smtClean="0">
                <a:solidFill>
                  <a:schemeClr val="tx2"/>
                </a:solidFill>
                <a:cs typeface="PT Bold Heading" pitchFamily="2" charset="-78"/>
              </a:rPr>
              <a:t>وإدارة الأولويات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1428728" y="4071942"/>
            <a:ext cx="664373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3200" b="1" cap="all" dirty="0" smtClean="0">
                <a:ln w="90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PT Bold Heading" pitchFamily="2" charset="-78"/>
              </a:rPr>
              <a:t>إعداد وتقديم/</a:t>
            </a:r>
          </a:p>
          <a:p>
            <a:pPr algn="ctr"/>
            <a:r>
              <a:rPr lang="ar-SA" sz="3200" b="1" cap="all" dirty="0" smtClean="0">
                <a:ln w="90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PT Bold Heading" pitchFamily="2" charset="-78"/>
              </a:rPr>
              <a:t>د. </a:t>
            </a:r>
            <a:r>
              <a:rPr lang="ar-EG" sz="3200" b="1" cap="all" dirty="0" smtClean="0">
                <a:ln w="90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PT Bold Heading" pitchFamily="2" charset="-78"/>
              </a:rPr>
              <a:t>محمد ناجي عطية</a:t>
            </a:r>
          </a:p>
          <a:p>
            <a:pPr algn="ctr"/>
            <a:r>
              <a:rPr lang="ar-EG" b="1" cap="all" dirty="0" smtClean="0">
                <a:ln w="90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6B171D"/>
                </a:solidFill>
                <a:effectLst>
                  <a:reflection blurRad="12700" stA="28000" endPos="45000" dist="1000" dir="5400000" sy="-100000" algn="bl" rotWithShape="0"/>
                </a:effectLst>
                <a:cs typeface="PT Bold Heading" pitchFamily="2" charset="-78"/>
              </a:rPr>
              <a:t>مدرب </a:t>
            </a:r>
            <a:r>
              <a:rPr lang="ar-SA" b="1" cap="all" dirty="0" smtClean="0">
                <a:ln w="90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6B171D"/>
                </a:solidFill>
                <a:effectLst>
                  <a:reflection blurRad="12700" stA="28000" endPos="45000" dist="1000" dir="5400000" sy="-100000" algn="bl" rotWithShape="0"/>
                </a:effectLst>
                <a:cs typeface="PT Bold Heading" pitchFamily="2" charset="-78"/>
              </a:rPr>
              <a:t>مدربين </a:t>
            </a:r>
            <a:r>
              <a:rPr lang="ar-EG" b="1" cap="all" dirty="0" smtClean="0">
                <a:ln w="90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6B171D"/>
                </a:solidFill>
                <a:effectLst>
                  <a:reflection blurRad="12700" stA="28000" endPos="45000" dist="1000" dir="5400000" sy="-100000" algn="bl" rotWithShape="0"/>
                </a:effectLst>
                <a:cs typeface="PT Bold Heading" pitchFamily="2" charset="-78"/>
              </a:rPr>
              <a:t>معتمد </a:t>
            </a:r>
            <a:r>
              <a:rPr lang="ar-SA" b="1" cap="all" dirty="0" smtClean="0">
                <a:ln w="90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6B171D"/>
                </a:solidFill>
                <a:effectLst>
                  <a:reflection blurRad="12700" stA="28000" endPos="45000" dist="1000" dir="5400000" sy="-100000" algn="bl" rotWithShape="0"/>
                </a:effectLst>
                <a:cs typeface="PT Bold Heading" pitchFamily="2" charset="-78"/>
              </a:rPr>
              <a:t>من </a:t>
            </a:r>
          </a:p>
          <a:p>
            <a:pPr algn="ctr"/>
            <a:r>
              <a:rPr lang="ar-SA" b="1" cap="all" dirty="0" smtClean="0">
                <a:ln w="90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6B171D"/>
                </a:solidFill>
                <a:effectLst>
                  <a:reflection blurRad="12700" stA="28000" endPos="45000" dist="1000" dir="5400000" sy="-100000" algn="bl" rotWithShape="0"/>
                </a:effectLst>
                <a:cs typeface="PT Bold Heading" pitchFamily="2" charset="-78"/>
              </a:rPr>
              <a:t>البورد العربي للاستشارات والتدريب والتنمية البشرية</a:t>
            </a:r>
            <a:endParaRPr lang="ar-EG" b="1" cap="all" dirty="0" smtClean="0">
              <a:ln w="9000" cmpd="sng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rgbClr val="6B171D"/>
              </a:solidFill>
              <a:effectLst>
                <a:reflection blurRad="12700" stA="28000" endPos="45000" dist="1000" dir="5400000" sy="-100000" algn="bl" rotWithShape="0"/>
              </a:effectLst>
              <a:cs typeface="PT Bold Heading" pitchFamily="2" charset="-78"/>
            </a:endParaRPr>
          </a:p>
          <a:p>
            <a:pPr algn="ctr"/>
            <a:r>
              <a:rPr lang="ar-SA" sz="2000" b="1" cap="all" dirty="0" smtClean="0">
                <a:ln w="90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PT Bold Heading" pitchFamily="2" charset="-78"/>
              </a:rPr>
              <a:t>ربيع الثاني 1434هـ</a:t>
            </a:r>
            <a:endParaRPr lang="ar-EG" sz="2000" b="1" cap="all" dirty="0">
              <a:ln w="9000" cmpd="sng">
                <a:solidFill>
                  <a:schemeClr val="accent1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cs typeface="PT Bold Heading" pitchFamily="2" charset="-78"/>
            </a:endParaRPr>
          </a:p>
        </p:txBody>
      </p:sp>
      <p:pic>
        <p:nvPicPr>
          <p:cNvPr id="6" name="صورة 5" descr="ex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221457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9" name="عنصر نائب للتاريخ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4" grpId="0" autoUpdateAnimBg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91" name="Picture 15" descr="البسملة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20881" y="167039"/>
            <a:ext cx="6065829" cy="20475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مربع نص 3"/>
          <p:cNvSpPr txBox="1"/>
          <p:nvPr/>
        </p:nvSpPr>
        <p:spPr>
          <a:xfrm>
            <a:off x="357158" y="2962533"/>
            <a:ext cx="8358246" cy="332398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ar-SA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PT Bold Heading" pitchFamily="2" charset="-78"/>
              </a:rPr>
              <a:t>قال رسول الله صلى الله عليه وسلم:</a:t>
            </a:r>
            <a:r>
              <a:rPr lang="ar-SA" sz="6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PT Bold Heading" pitchFamily="2" charset="-78"/>
              </a:rPr>
              <a:t> </a:t>
            </a:r>
          </a:p>
          <a:p>
            <a:pPr algn="ctr"/>
            <a:r>
              <a:rPr lang="ar-SA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PT Bold Heading" pitchFamily="2" charset="-78"/>
              </a:rPr>
              <a:t>( كل الناس يغدو فبايع نفسه فمعتقها أو موبقها) </a:t>
            </a:r>
          </a:p>
          <a:p>
            <a:pPr algn="l"/>
            <a:r>
              <a:rPr lang="ar-SA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PT Bold Heading" pitchFamily="2" charset="-78"/>
              </a:rPr>
              <a:t>رواه مسلم من حديث أبي مالك الأشعري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F87A-C660-4A0A-8179-C5EBFF9FA456}" type="slidenum">
              <a:rPr lang="ar-SA" smtClean="0"/>
              <a:pPr/>
              <a:t>2</a:t>
            </a:fld>
            <a:endParaRPr lang="en-US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928662" y="500042"/>
            <a:ext cx="7715304" cy="1123712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PT Bold Heading" pitchFamily="2" charset="-78"/>
              </a:rPr>
              <a:t>الوقت  ...   هو الحياة</a:t>
            </a:r>
            <a:endParaRPr lang="ar-EG" sz="6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57158" y="1928802"/>
            <a:ext cx="8501122" cy="2145268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PT Bold Heading" pitchFamily="2" charset="-78"/>
              </a:rPr>
              <a:t>وحسن إدارته ، مقياس النجاح في إدارة الذات والحياة</a:t>
            </a:r>
            <a:endParaRPr lang="ar-EG" sz="6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500298" y="4357694"/>
            <a:ext cx="4321175" cy="106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658933" dir="3746831">
              <a:srgbClr val="CC0000">
                <a:alpha val="50000"/>
              </a:srgbClr>
            </a:prst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9600" b="0" i="0" u="none" strike="noStrike" kern="0" cap="none" spc="0" normalizeH="0" baseline="600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PT Bold Heading" pitchFamily="2" charset="-78"/>
              </a:rPr>
              <a:t>إدارة</a:t>
            </a:r>
            <a:r>
              <a:rPr kumimoji="0" lang="ar-SA" sz="8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ar-SA" sz="9600" b="0" i="0" u="none" strike="noStrike" kern="0" cap="none" spc="0" normalizeH="0" baseline="600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PT Bold Heading" pitchFamily="2" charset="-78"/>
              </a:rPr>
              <a:t>الوقـت</a:t>
            </a:r>
            <a:endParaRPr kumimoji="0" lang="en-US" sz="9600" b="0" i="0" u="none" strike="noStrike" kern="0" cap="none" spc="0" normalizeH="0" baseline="600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57158" y="5214950"/>
            <a:ext cx="4316416" cy="10795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>
            <a:prstShdw prst="shdw17" dist="658933" dir="3746831">
              <a:srgbClr val="CC0000">
                <a:alpha val="50000"/>
              </a:srgbClr>
            </a:prstShdw>
          </a:effectLst>
        </p:spPr>
        <p:txBody>
          <a:bodyPr anchor="ctr"/>
          <a:lstStyle/>
          <a:p>
            <a:pPr algn="ctr"/>
            <a:r>
              <a:rPr lang="ar-SA" sz="7200" baseline="6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Heading" pitchFamily="2" charset="-78"/>
              </a:rPr>
              <a:t>تعني إدارة الحياة</a:t>
            </a:r>
            <a:endParaRPr lang="en-US" sz="7200" baseline="60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Heading" pitchFamily="2" charset="-78"/>
            </a:endParaRPr>
          </a:p>
        </p:txBody>
      </p:sp>
      <p:pic>
        <p:nvPicPr>
          <p:cNvPr id="7" name="Picture 2" descr="HAND1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500570"/>
            <a:ext cx="2365385" cy="2121338"/>
          </a:xfrm>
          <a:prstGeom prst="rect">
            <a:avLst/>
          </a:prstGeom>
          <a:noFill/>
        </p:spPr>
      </p:pic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F87A-C660-4A0A-8179-C5EBFF9FA456}" type="slidenum">
              <a:rPr lang="ar-SA" smtClean="0"/>
              <a:pPr/>
              <a:t>3</a:t>
            </a:fld>
            <a:endParaRPr lang="en-US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214282" y="1857364"/>
            <a:ext cx="8572560" cy="4528899"/>
          </a:xfrm>
          <a:prstGeom prst="roundRect">
            <a:avLst>
              <a:gd name="adj" fmla="val 611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Low">
              <a:buFont typeface="Arial" pitchFamily="34" charset="0"/>
              <a:buChar char="•"/>
            </a:pPr>
            <a:r>
              <a:rPr lang="ar-SA" sz="2800" dirty="0" smtClean="0"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أن تعرف الوقت  وتدرك أهميته في الحياة</a:t>
            </a:r>
            <a:endParaRPr lang="en-US" sz="2800" dirty="0" smtClean="0">
              <a:cs typeface="PT Bold Heading" pitchFamily="2" charset="-78"/>
            </a:endParaRPr>
          </a:p>
          <a:p>
            <a:pPr lvl="0" algn="justLow" eaLnBrk="0" hangingPunct="0">
              <a:buFont typeface="Arial" pitchFamily="34" charset="0"/>
              <a:buChar char="•"/>
            </a:pPr>
            <a:r>
              <a:rPr lang="ar-SA" sz="2800" dirty="0" smtClean="0"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أن تعدد وتشرح العقبات التي تواجه إدارة الوقت </a:t>
            </a:r>
            <a:r>
              <a:rPr lang="ar-EG" sz="2800" dirty="0" smtClean="0"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      </a:t>
            </a:r>
            <a:r>
              <a:rPr lang="ar-SA" sz="2800" dirty="0" smtClean="0"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  </a:t>
            </a:r>
            <a:r>
              <a:rPr lang="ar-EG" sz="2800" dirty="0" smtClean="0"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   </a:t>
            </a:r>
            <a:r>
              <a:rPr lang="ar-SA" sz="2800" dirty="0" smtClean="0"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              </a:t>
            </a:r>
            <a:endParaRPr lang="en-US" sz="2800" dirty="0" smtClean="0">
              <a:cs typeface="PT Bold Heading" pitchFamily="2" charset="-78"/>
            </a:endParaRPr>
          </a:p>
          <a:p>
            <a:pPr lvl="0" algn="justLow" eaLnBrk="0" hangingPunct="0">
              <a:buFont typeface="Arial" pitchFamily="34" charset="0"/>
              <a:buChar char="•"/>
            </a:pPr>
            <a:r>
              <a:rPr lang="ar-SA" sz="2800" dirty="0" smtClean="0"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أن تعدد وتطبق  القواعد  الست لإدارة الوقت وهي:</a:t>
            </a:r>
            <a:endParaRPr lang="en-US" sz="2800" dirty="0" smtClean="0">
              <a:cs typeface="PT Bold Heading" pitchFamily="2" charset="-78"/>
            </a:endParaRPr>
          </a:p>
          <a:p>
            <a:pPr marL="714375" lvl="0" algn="justLow" eaLnBrk="0" hangingPunct="0">
              <a:tabLst>
                <a:tab pos="473075" algn="l"/>
              </a:tabLst>
            </a:pPr>
            <a:endParaRPr lang="ar-SA" sz="2800" dirty="0" smtClean="0">
              <a:solidFill>
                <a:srgbClr val="6B171D"/>
              </a:solidFill>
              <a:latin typeface="Simplified Arabic" pitchFamily="18" charset="-78"/>
              <a:ea typeface="Calibri" pitchFamily="34" charset="0"/>
              <a:cs typeface="PT Bold Heading" pitchFamily="2" charset="-78"/>
            </a:endParaRPr>
          </a:p>
          <a:p>
            <a:pPr marL="95250" lvl="0" algn="justLow" eaLnBrk="0" hangingPunct="0">
              <a:tabLst>
                <a:tab pos="473075" algn="l"/>
              </a:tabLst>
            </a:pPr>
            <a:r>
              <a:rPr lang="ar-SA" sz="2800" dirty="0" smtClean="0"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كيف     </a:t>
            </a:r>
            <a:r>
              <a:rPr lang="ar-SA" sz="2800" dirty="0" smtClean="0">
                <a:solidFill>
                  <a:srgbClr val="6B171D"/>
                </a:solidFill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تحدد أهدافك</a:t>
            </a:r>
            <a:endParaRPr lang="en-US" sz="2800" dirty="0" smtClean="0">
              <a:solidFill>
                <a:srgbClr val="6B171D"/>
              </a:solidFill>
              <a:cs typeface="PT Bold Heading" pitchFamily="2" charset="-78"/>
            </a:endParaRPr>
          </a:p>
          <a:p>
            <a:pPr marL="1260475" lvl="0" algn="justLow" eaLnBrk="0" hangingPunct="0">
              <a:tabLst>
                <a:tab pos="473075" algn="l"/>
              </a:tabLst>
            </a:pPr>
            <a:r>
              <a:rPr lang="ar-SA" sz="2800" dirty="0" smtClean="0">
                <a:solidFill>
                  <a:srgbClr val="6B171D"/>
                </a:solidFill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تحدد أولوياتك </a:t>
            </a:r>
          </a:p>
          <a:p>
            <a:pPr marL="1260475" lvl="0" algn="justLow" eaLnBrk="0" hangingPunct="0">
              <a:tabLst>
                <a:tab pos="473075" algn="l"/>
              </a:tabLst>
            </a:pPr>
            <a:r>
              <a:rPr lang="ar-SA" sz="2800" dirty="0" smtClean="0">
                <a:solidFill>
                  <a:srgbClr val="6B171D"/>
                </a:solidFill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تخطط وقتك</a:t>
            </a:r>
          </a:p>
          <a:p>
            <a:pPr marL="1260475" lvl="0" algn="justLow" eaLnBrk="0" hangingPunct="0">
              <a:tabLst>
                <a:tab pos="473075" algn="l"/>
              </a:tabLst>
            </a:pPr>
            <a:r>
              <a:rPr lang="ar-SA" sz="2800" dirty="0" smtClean="0">
                <a:solidFill>
                  <a:srgbClr val="6B171D"/>
                </a:solidFill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تستخدم سجلات وقتك</a:t>
            </a:r>
            <a:endParaRPr lang="en-US" sz="2800" dirty="0" smtClean="0">
              <a:solidFill>
                <a:srgbClr val="6B171D"/>
              </a:solidFill>
              <a:cs typeface="PT Bold Heading" pitchFamily="2" charset="-78"/>
            </a:endParaRPr>
          </a:p>
          <a:p>
            <a:pPr marL="1260475" lvl="0" algn="justLow" eaLnBrk="0" hangingPunct="0">
              <a:tabLst>
                <a:tab pos="473075" algn="l"/>
              </a:tabLst>
            </a:pPr>
            <a:fld id="{A8E27C72-4D37-4069-84C3-CFB4B395C62A}" type="slidenum">
              <a:rPr lang="ar-SA" sz="2800" smtClean="0">
                <a:solidFill>
                  <a:srgbClr val="6B171D"/>
                </a:solidFill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pPr marL="1260475" lvl="0" algn="justLow" eaLnBrk="0" hangingPunct="0">
                <a:tabLst>
                  <a:tab pos="473075" algn="l"/>
                </a:tabLst>
              </a:pPr>
              <a:t>4</a:t>
            </a:fld>
            <a:r>
              <a:rPr lang="ar-SA" sz="2800" dirty="0" smtClean="0">
                <a:solidFill>
                  <a:srgbClr val="6B171D"/>
                </a:solidFill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تستخدم التفويض والتوكيل بفعالية</a:t>
            </a:r>
          </a:p>
          <a:p>
            <a:pPr marL="1260475" lvl="0" algn="justLow" eaLnBrk="0" hangingPunct="0">
              <a:tabLst>
                <a:tab pos="473075" algn="l"/>
              </a:tabLst>
            </a:pPr>
            <a:r>
              <a:rPr lang="ar-SA" sz="2800" dirty="0" smtClean="0">
                <a:solidFill>
                  <a:srgbClr val="6B171D"/>
                </a:solidFill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تتجنب مضيعات الأوقات</a:t>
            </a:r>
            <a:endParaRPr lang="ar-SA" sz="280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928794" y="214290"/>
            <a:ext cx="581978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658933" dir="3746831">
              <a:srgbClr val="CC0000">
                <a:alpha val="50000"/>
              </a:srgbClr>
            </a:prst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0" cap="none" spc="0" normalizeH="0" baseline="600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PT Bold Heading" pitchFamily="2" charset="-78"/>
              </a:rPr>
              <a:t>أهداف الدورة</a:t>
            </a:r>
            <a:endParaRPr kumimoji="0" lang="en-US" sz="6000" b="0" i="0" u="none" strike="noStrike" kern="0" cap="none" spc="0" normalizeH="0" baseline="600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071670" y="1071546"/>
            <a:ext cx="6786610" cy="642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658933" dir="3746831">
              <a:srgbClr val="CC0000">
                <a:alpha val="50000"/>
              </a:srgbClr>
            </a:prst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0" cap="none" spc="0" normalizeH="0" baseline="600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PT Bold Heading" pitchFamily="2" charset="-78"/>
              </a:rPr>
              <a:t>بعد الانتهاء من الدورة ستكون بإذن الله قادرا على </a:t>
            </a:r>
            <a:r>
              <a:rPr lang="ar-SA" sz="4000" kern="0" baseline="6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PT Bold Heading" pitchFamily="2" charset="-78"/>
              </a:rPr>
              <a:t>:</a:t>
            </a:r>
            <a:endParaRPr kumimoji="0" lang="en-US" sz="4000" b="0" i="0" u="none" strike="noStrike" kern="0" cap="none" spc="0" normalizeH="0" baseline="600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F87A-C660-4A0A-8179-C5EBFF9FA456}" type="slidenum">
              <a:rPr lang="ar-SA" smtClean="0"/>
              <a:pPr/>
              <a:t>4</a:t>
            </a:fld>
            <a:endParaRPr lang="en-US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 dirty="0"/>
          </a:p>
        </p:txBody>
      </p:sp>
      <p:sp>
        <p:nvSpPr>
          <p:cNvPr id="9" name="عنصر نائب للتاريخ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5720" y="1643050"/>
            <a:ext cx="8501122" cy="473975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</a:pPr>
            <a:r>
              <a:rPr kumimoji="0" lang="ar-SA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مفهوم الوقت       </a:t>
            </a:r>
            <a:r>
              <a:rPr kumimoji="0" lang="ar-EG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                  </a:t>
            </a:r>
            <a:r>
              <a:rPr kumimoji="0" lang="ar-SA" i="0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  </a:t>
            </a:r>
            <a:r>
              <a:rPr kumimoji="0" lang="ar-SA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                60  دقيقة</a:t>
            </a:r>
            <a:endParaRPr kumimoji="0" lang="en-US" sz="160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cs typeface="PT Bold Heading" pitchFamily="2" charset="-78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</a:pPr>
            <a:r>
              <a:rPr kumimoji="0" lang="ar-SA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عقبات تواجه إدارة الوقت </a:t>
            </a:r>
            <a:r>
              <a:rPr kumimoji="0" lang="ar-EG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      </a:t>
            </a:r>
            <a:r>
              <a:rPr kumimoji="0" lang="ar-SA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  </a:t>
            </a:r>
            <a:r>
              <a:rPr kumimoji="0" lang="ar-EG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   </a:t>
            </a:r>
            <a:r>
              <a:rPr kumimoji="0" lang="ar-SA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               </a:t>
            </a:r>
            <a:r>
              <a:rPr lang="ar-SA" dirty="0" smtClean="0"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60</a:t>
            </a:r>
            <a:r>
              <a:rPr kumimoji="0" lang="ar-SA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 دقيقة</a:t>
            </a:r>
            <a:endParaRPr kumimoji="0" lang="en-US" sz="160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cs typeface="PT Bold Heading" pitchFamily="2" charset="-78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</a:pPr>
            <a:r>
              <a:rPr kumimoji="0" lang="ar-SA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قواعد إدارة الوقت </a:t>
            </a:r>
            <a:r>
              <a:rPr kumimoji="0" lang="ar-SA" i="0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                                      </a:t>
            </a:r>
            <a:r>
              <a:rPr kumimoji="0" lang="ar-SA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7 ساعات</a:t>
            </a:r>
            <a:endParaRPr kumimoji="0" lang="en-US" sz="160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cs typeface="PT Bold Heading" pitchFamily="2" charset="-78"/>
            </a:endParaRPr>
          </a:p>
          <a:p>
            <a:pPr marL="714375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075" algn="l"/>
              </a:tabLst>
            </a:pPr>
            <a:endParaRPr kumimoji="0" lang="ar-SA" sz="1400" i="0" strike="noStrike" cap="none" normalizeH="0" baseline="0" dirty="0" smtClean="0">
              <a:ln>
                <a:noFill/>
              </a:ln>
              <a:solidFill>
                <a:srgbClr val="6B171D"/>
              </a:solidFill>
              <a:effectLst/>
              <a:latin typeface="Simplified Arabic" pitchFamily="18" charset="-78"/>
              <a:ea typeface="Calibri" pitchFamily="34" charset="0"/>
              <a:cs typeface="PT Bold Heading" pitchFamily="2" charset="-78"/>
            </a:endParaRPr>
          </a:p>
          <a:p>
            <a:pPr marL="714375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075" algn="l"/>
              </a:tabLst>
            </a:pPr>
            <a:r>
              <a:rPr kumimoji="0" lang="ar-SA" i="0" strike="noStrike" cap="none" normalizeH="0" baseline="0" dirty="0" smtClean="0">
                <a:ln>
                  <a:noFill/>
                </a:ln>
                <a:solidFill>
                  <a:srgbClr val="6B171D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القاعدة1     حدد أهدافك                      90 دقيقة</a:t>
            </a:r>
            <a:endParaRPr kumimoji="0" lang="en-US" sz="1600" i="0" strike="noStrike" cap="none" normalizeH="0" baseline="0" dirty="0" smtClean="0">
              <a:ln>
                <a:noFill/>
              </a:ln>
              <a:solidFill>
                <a:srgbClr val="6B171D"/>
              </a:solidFill>
              <a:effectLst/>
              <a:latin typeface="Tahoma" pitchFamily="34" charset="0"/>
              <a:cs typeface="PT Bold Heading" pitchFamily="2" charset="-78"/>
            </a:endParaRPr>
          </a:p>
          <a:p>
            <a:pPr marL="714375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075" algn="l"/>
              </a:tabLst>
            </a:pPr>
            <a:r>
              <a:rPr kumimoji="0" lang="ar-SA" i="0" strike="noStrike" cap="none" normalizeH="0" baseline="0" dirty="0" smtClean="0">
                <a:ln>
                  <a:noFill/>
                </a:ln>
                <a:solidFill>
                  <a:srgbClr val="6B171D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القاعدة 2    حدد أولوياتك                     90 دقيقة</a:t>
            </a:r>
            <a:endParaRPr kumimoji="0" lang="ar-SA" sz="1600" i="0" strike="noStrike" cap="none" normalizeH="0" baseline="0" dirty="0" smtClean="0">
              <a:ln>
                <a:noFill/>
              </a:ln>
              <a:solidFill>
                <a:srgbClr val="6B171D"/>
              </a:solidFill>
              <a:effectLst/>
              <a:latin typeface="Simplified Arabic" pitchFamily="18" charset="-78"/>
              <a:ea typeface="Calibri" pitchFamily="34" charset="0"/>
              <a:cs typeface="PT Bold Heading" pitchFamily="2" charset="-78"/>
            </a:endParaRPr>
          </a:p>
          <a:p>
            <a:pPr marL="714375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075" algn="l"/>
              </a:tabLst>
            </a:pPr>
            <a:r>
              <a:rPr kumimoji="0" lang="ar-SA" i="0" strike="noStrike" cap="none" normalizeH="0" baseline="0" dirty="0" smtClean="0">
                <a:ln>
                  <a:noFill/>
                </a:ln>
                <a:solidFill>
                  <a:srgbClr val="6B171D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القاعدة3     خطط وقتك                        60دقيقة</a:t>
            </a:r>
            <a:endParaRPr kumimoji="0" lang="ar-SA" sz="2000" i="0" strike="noStrike" cap="none" normalizeH="0" baseline="0" dirty="0" smtClean="0">
              <a:ln>
                <a:noFill/>
              </a:ln>
              <a:solidFill>
                <a:srgbClr val="6B171D"/>
              </a:solidFill>
              <a:effectLst/>
              <a:latin typeface="Simplified Arabic" pitchFamily="18" charset="-78"/>
              <a:ea typeface="Calibri" pitchFamily="34" charset="0"/>
              <a:cs typeface="PT Bold Heading" pitchFamily="2" charset="-78"/>
            </a:endParaRPr>
          </a:p>
          <a:p>
            <a:pPr marL="714375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075" algn="l"/>
              </a:tabLst>
            </a:pPr>
            <a:r>
              <a:rPr kumimoji="0" lang="ar-SA" i="0" strike="noStrike" cap="none" normalizeH="0" baseline="0" dirty="0" smtClean="0">
                <a:ln>
                  <a:noFill/>
                </a:ln>
                <a:solidFill>
                  <a:srgbClr val="6B171D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القاعدة 4    سجل وقتك                         60دقيقة  </a:t>
            </a:r>
            <a:endParaRPr kumimoji="0" lang="en-US" sz="1600" i="0" strike="noStrike" cap="none" normalizeH="0" baseline="0" dirty="0" smtClean="0">
              <a:ln>
                <a:noFill/>
              </a:ln>
              <a:solidFill>
                <a:srgbClr val="6B171D"/>
              </a:solidFill>
              <a:effectLst/>
              <a:latin typeface="Tahoma" pitchFamily="34" charset="0"/>
              <a:cs typeface="PT Bold Heading" pitchFamily="2" charset="-78"/>
            </a:endParaRPr>
          </a:p>
          <a:p>
            <a:pPr marL="714375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075" algn="l"/>
              </a:tabLst>
            </a:pPr>
            <a:r>
              <a:rPr kumimoji="0" lang="ar-SA" i="0" strike="noStrike" cap="none" normalizeH="0" baseline="0" dirty="0" smtClean="0">
                <a:ln>
                  <a:noFill/>
                </a:ln>
                <a:solidFill>
                  <a:srgbClr val="6B171D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القاعدة 5    استخدم التفويض والتوكيل 60دقيقة</a:t>
            </a:r>
          </a:p>
          <a:p>
            <a:pPr marL="714375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075" algn="l"/>
              </a:tabLst>
            </a:pPr>
            <a:r>
              <a:rPr kumimoji="0" lang="ar-SA" i="0" strike="noStrike" cap="none" normalizeH="0" baseline="0" dirty="0" smtClean="0">
                <a:ln>
                  <a:noFill/>
                </a:ln>
                <a:solidFill>
                  <a:srgbClr val="6B171D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القاعدة 6    احذر مضيعات الأوقات        </a:t>
            </a:r>
            <a:r>
              <a:rPr kumimoji="0" lang="ar-SA" i="0" strike="noStrike" cap="none" normalizeH="0" dirty="0" smtClean="0">
                <a:ln>
                  <a:noFill/>
                </a:ln>
                <a:solidFill>
                  <a:srgbClr val="6B171D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 60د</a:t>
            </a:r>
            <a:r>
              <a:rPr kumimoji="0" lang="ar-SA" i="0" strike="noStrike" cap="none" normalizeH="0" baseline="0" dirty="0" smtClean="0">
                <a:ln>
                  <a:noFill/>
                </a:ln>
                <a:solidFill>
                  <a:srgbClr val="6B171D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قيقة</a:t>
            </a:r>
            <a:endParaRPr kumimoji="0" lang="ar-SA" sz="4800" i="0" strike="noStrike" cap="none" normalizeH="0" baseline="0" dirty="0" smtClean="0">
              <a:ln>
                <a:noFill/>
              </a:ln>
              <a:solidFill>
                <a:srgbClr val="6B171D"/>
              </a:solidFill>
              <a:effectLst/>
              <a:latin typeface="Times New Roman" pitchFamily="18" charset="0"/>
              <a:cs typeface="PT Bold Heading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5357818" y="526301"/>
            <a:ext cx="3143272" cy="830997"/>
          </a:xfrm>
          <a:prstGeom prst="rect">
            <a:avLst/>
          </a:prstGeom>
          <a:solidFill>
            <a:srgbClr val="FFFF99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EG" sz="4800" dirty="0" smtClean="0">
                <a:solidFill>
                  <a:srgbClr val="FF0000"/>
                </a:solidFill>
                <a:cs typeface="PT Bold Heading" pitchFamily="2" charset="-78"/>
              </a:rPr>
              <a:t>برنامج اللقاء</a:t>
            </a:r>
            <a:r>
              <a:rPr lang="ar-SA" sz="4800" dirty="0" smtClean="0">
                <a:solidFill>
                  <a:srgbClr val="FF0000"/>
                </a:solidFill>
                <a:cs typeface="PT Bold Heading" pitchFamily="2" charset="-78"/>
              </a:rPr>
              <a:t>    </a:t>
            </a:r>
            <a:endParaRPr lang="ar-EG" sz="4800" dirty="0">
              <a:solidFill>
                <a:srgbClr val="FF0000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428596" y="500042"/>
            <a:ext cx="4500594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EG" sz="4000" dirty="0" smtClean="0">
                <a:solidFill>
                  <a:sysClr val="windowText" lastClr="000000"/>
                </a:solidFill>
                <a:cs typeface="PT Bold Heading" pitchFamily="2" charset="-78"/>
              </a:rPr>
              <a:t>الزمن المتاح </a:t>
            </a:r>
            <a:r>
              <a:rPr lang="ar-SA" sz="4000" dirty="0" smtClean="0">
                <a:solidFill>
                  <a:sysClr val="windowText" lastClr="000000"/>
                </a:solidFill>
                <a:cs typeface="PT Bold Heading" pitchFamily="2" charset="-78"/>
              </a:rPr>
              <a:t>9 </a:t>
            </a:r>
            <a:r>
              <a:rPr lang="ar-EG" sz="4000" dirty="0" smtClean="0">
                <a:solidFill>
                  <a:sysClr val="windowText" lastClr="000000"/>
                </a:solidFill>
                <a:cs typeface="PT Bold Heading" pitchFamily="2" charset="-78"/>
              </a:rPr>
              <a:t>ساعات</a:t>
            </a:r>
            <a:endParaRPr lang="ar-EG" sz="4000" dirty="0">
              <a:solidFill>
                <a:sysClr val="windowText" lastClr="000000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4714876" y="428604"/>
            <a:ext cx="3786214" cy="769441"/>
          </a:xfrm>
          <a:prstGeom prst="rect">
            <a:avLst/>
          </a:prstGeom>
          <a:solidFill>
            <a:srgbClr val="FFFF99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4400" dirty="0" smtClean="0">
                <a:solidFill>
                  <a:srgbClr val="FF0000"/>
                </a:solidFill>
                <a:cs typeface="PT Bold Heading" pitchFamily="2" charset="-78"/>
              </a:rPr>
              <a:t>البرنامج اليومي</a:t>
            </a:r>
            <a:endParaRPr lang="ar-EG" sz="4400" dirty="0">
              <a:solidFill>
                <a:srgbClr val="FF0000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500034" y="500042"/>
            <a:ext cx="3786214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EG" sz="3200" dirty="0" smtClean="0">
                <a:solidFill>
                  <a:sysClr val="windowText" lastClr="000000"/>
                </a:solidFill>
                <a:cs typeface="PT Bold Heading" pitchFamily="2" charset="-78"/>
              </a:rPr>
              <a:t>الزمن المتاح </a:t>
            </a:r>
            <a:r>
              <a:rPr lang="ar-SA" sz="3200" dirty="0" smtClean="0">
                <a:solidFill>
                  <a:sysClr val="windowText" lastClr="000000"/>
                </a:solidFill>
                <a:cs typeface="PT Bold Heading" pitchFamily="2" charset="-78"/>
              </a:rPr>
              <a:t>3 </a:t>
            </a:r>
            <a:r>
              <a:rPr lang="ar-EG" sz="3200" dirty="0" smtClean="0">
                <a:solidFill>
                  <a:sysClr val="windowText" lastClr="000000"/>
                </a:solidFill>
                <a:cs typeface="PT Bold Heading" pitchFamily="2" charset="-78"/>
              </a:rPr>
              <a:t>ساعات</a:t>
            </a:r>
            <a:endParaRPr lang="ar-EG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graphicFrame>
        <p:nvGraphicFramePr>
          <p:cNvPr id="11" name="عنصر نائب للمحتوى 10"/>
          <p:cNvGraphicFramePr>
            <a:graphicFrameLocks noGrp="1"/>
          </p:cNvGraphicFramePr>
          <p:nvPr>
            <p:ph idx="1"/>
          </p:nvPr>
        </p:nvGraphicFramePr>
        <p:xfrm>
          <a:off x="571472" y="1804052"/>
          <a:ext cx="8072494" cy="4053840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927947"/>
                <a:gridCol w="1210960"/>
                <a:gridCol w="4062261"/>
                <a:gridCol w="1871326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AL-Mateen" pitchFamily="2" charset="-78"/>
                        </a:rPr>
                        <a:t>الوقت</a:t>
                      </a:r>
                      <a:endParaRPr lang="ar-SA" sz="3200" b="0" dirty="0">
                        <a:solidFill>
                          <a:schemeClr val="accent1">
                            <a:lumMod val="75000"/>
                          </a:schemeClr>
                        </a:solidFill>
                        <a:cs typeface="AL-Mateen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ar-SA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AL-Mateen" pitchFamily="2" charset="-78"/>
                        </a:rPr>
                        <a:t>الموضوع</a:t>
                      </a:r>
                      <a:endParaRPr lang="ar-SA" sz="3200" b="0" dirty="0">
                        <a:solidFill>
                          <a:schemeClr val="accent1">
                            <a:lumMod val="75000"/>
                          </a:schemeClr>
                        </a:solidFill>
                        <a:cs typeface="AL-Mateen" pitchFamily="2" charset="-78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AL-Mateen" pitchFamily="2" charset="-78"/>
                        </a:rPr>
                        <a:t>الزمن</a:t>
                      </a:r>
                      <a:endParaRPr lang="ar-SA" sz="3200" b="0" dirty="0">
                        <a:solidFill>
                          <a:schemeClr val="accent1">
                            <a:lumMod val="75000"/>
                          </a:schemeClr>
                        </a:solidFill>
                        <a:cs typeface="AL-Mateen" pitchFamily="2" charset="-78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cs typeface="AL-Mateen" pitchFamily="2" charset="-78"/>
                        </a:rPr>
                        <a:t>من </a:t>
                      </a:r>
                      <a:endParaRPr lang="ar-SA" sz="3200" b="0" dirty="0">
                        <a:solidFill>
                          <a:schemeClr val="tx2">
                            <a:lumMod val="75000"/>
                          </a:schemeClr>
                        </a:solidFill>
                        <a:cs typeface="AL-Mateen" pitchFamily="2" charset="-78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cs typeface="AL-Mateen" pitchFamily="2" charset="-78"/>
                        </a:rPr>
                        <a:t>إلى</a:t>
                      </a:r>
                      <a:endParaRPr lang="ar-SA" sz="3200" b="0" dirty="0">
                        <a:solidFill>
                          <a:schemeClr val="tx2">
                            <a:lumMod val="75000"/>
                          </a:schemeClr>
                        </a:solidFill>
                        <a:cs typeface="AL-Mateen" pitchFamily="2" charset="-78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3200" dirty="0" smtClean="0">
                          <a:cs typeface="AL-Mateen" pitchFamily="2" charset="-78"/>
                        </a:rPr>
                        <a:t>3.00</a:t>
                      </a:r>
                      <a:endParaRPr lang="ar-SA" sz="3200" b="0" dirty="0">
                        <a:cs typeface="AL-Mateen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200" dirty="0" smtClean="0">
                          <a:cs typeface="AL-Mateen" pitchFamily="2" charset="-78"/>
                        </a:rPr>
                        <a:t>3.30</a:t>
                      </a:r>
                      <a:endParaRPr lang="ar-SA" sz="3200" b="0" dirty="0">
                        <a:cs typeface="AL-Mateen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cs typeface="AL-Mateen" pitchFamily="2" charset="-78"/>
                        </a:rPr>
                        <a:t>الموضوع</a:t>
                      </a:r>
                      <a:r>
                        <a:rPr lang="ar-SA" sz="3200" baseline="0" dirty="0" smtClean="0">
                          <a:cs typeface="AL-Mateen" pitchFamily="2" charset="-78"/>
                        </a:rPr>
                        <a:t> </a:t>
                      </a:r>
                      <a:r>
                        <a:rPr lang="ar-SA" sz="3200" dirty="0" smtClean="0">
                          <a:cs typeface="AL-Mateen" pitchFamily="2" charset="-78"/>
                        </a:rPr>
                        <a:t>(1)</a:t>
                      </a:r>
                      <a:endParaRPr lang="ar-SA" sz="3200" b="0" dirty="0">
                        <a:cs typeface="AL-Mateen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cs typeface="AL-Mateen" pitchFamily="2" charset="-78"/>
                        </a:rPr>
                        <a:t>30دقيقة</a:t>
                      </a:r>
                      <a:endParaRPr lang="ar-SA" sz="3200" b="0" dirty="0">
                        <a:cs typeface="AL-Mateen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3200" dirty="0" smtClean="0">
                          <a:cs typeface="AL-Mateen" pitchFamily="2" charset="-78"/>
                        </a:rPr>
                        <a:t>3.30</a:t>
                      </a:r>
                      <a:endParaRPr lang="ar-SA" sz="3200" b="0" dirty="0">
                        <a:cs typeface="AL-Mateen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200" dirty="0" smtClean="0">
                          <a:cs typeface="AL-Mateen" pitchFamily="2" charset="-78"/>
                        </a:rPr>
                        <a:t>4.00</a:t>
                      </a:r>
                      <a:endParaRPr lang="ar-SA" sz="3200" b="0" dirty="0">
                        <a:cs typeface="AL-Mateen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cs typeface="AL-Mateen" pitchFamily="2" charset="-78"/>
                        </a:rPr>
                        <a:t>راحة وصلاة</a:t>
                      </a:r>
                      <a:endParaRPr lang="ar-SA" sz="3200" b="0" dirty="0">
                        <a:cs typeface="AL-Mateen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cs typeface="AL-Mateen" pitchFamily="2" charset="-78"/>
                        </a:rPr>
                        <a:t>30 دقيقة</a:t>
                      </a:r>
                      <a:endParaRPr lang="ar-SA" sz="3200" b="0" dirty="0">
                        <a:cs typeface="AL-Mateen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3200" dirty="0" smtClean="0">
                          <a:cs typeface="AL-Mateen" pitchFamily="2" charset="-78"/>
                        </a:rPr>
                        <a:t>4.00</a:t>
                      </a:r>
                      <a:endParaRPr lang="ar-SA" sz="3200" b="0" dirty="0">
                        <a:cs typeface="AL-Mateen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200" dirty="0" smtClean="0">
                          <a:cs typeface="AL-Mateen" pitchFamily="2" charset="-78"/>
                        </a:rPr>
                        <a:t>4.30</a:t>
                      </a:r>
                      <a:endParaRPr lang="ar-SA" sz="3200" b="0" dirty="0">
                        <a:cs typeface="AL-Mateen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cs typeface="AL-Mateen" pitchFamily="2" charset="-78"/>
                        </a:rPr>
                        <a:t>تكملة الموضوع  </a:t>
                      </a:r>
                      <a:r>
                        <a:rPr lang="ar-SA" sz="3200" baseline="0" dirty="0" smtClean="0">
                          <a:cs typeface="AL-Mateen" pitchFamily="2" charset="-78"/>
                        </a:rPr>
                        <a:t>(1)</a:t>
                      </a:r>
                      <a:endParaRPr lang="ar-SA" sz="3200" b="0" dirty="0">
                        <a:cs typeface="AL-Mateen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cs typeface="AL-Mateen" pitchFamily="2" charset="-78"/>
                        </a:rPr>
                        <a:t>30 دقيقة</a:t>
                      </a:r>
                      <a:endParaRPr lang="ar-SA" sz="3200" b="0" dirty="0">
                        <a:cs typeface="AL-Mateen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3200" dirty="0" smtClean="0">
                          <a:cs typeface="AL-Mateen" pitchFamily="2" charset="-78"/>
                        </a:rPr>
                        <a:t>4.30</a:t>
                      </a:r>
                      <a:endParaRPr lang="ar-SA" sz="3200" b="0" dirty="0">
                        <a:cs typeface="AL-Mateen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200" dirty="0" smtClean="0">
                          <a:cs typeface="AL-Mateen" pitchFamily="2" charset="-78"/>
                        </a:rPr>
                        <a:t>5.30</a:t>
                      </a:r>
                      <a:endParaRPr lang="ar-SA" sz="3200" b="0" dirty="0">
                        <a:cs typeface="AL-Mateen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cs typeface="AL-Mateen" pitchFamily="2" charset="-78"/>
                        </a:rPr>
                        <a:t>الموضوع  </a:t>
                      </a:r>
                      <a:r>
                        <a:rPr lang="ar-SA" sz="3200" baseline="0" dirty="0" smtClean="0">
                          <a:cs typeface="AL-Mateen" pitchFamily="2" charset="-78"/>
                        </a:rPr>
                        <a:t>(2)</a:t>
                      </a:r>
                      <a:endParaRPr lang="ar-SA" sz="3200" b="0" dirty="0">
                        <a:cs typeface="AL-Mateen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cs typeface="AL-Mateen" pitchFamily="2" charset="-78"/>
                        </a:rPr>
                        <a:t>60 دقيقة</a:t>
                      </a:r>
                      <a:endParaRPr lang="ar-SA" sz="3200" b="0" dirty="0">
                        <a:cs typeface="AL-Mateen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3200" b="0" dirty="0" smtClean="0">
                          <a:cs typeface="AL-Mateen" pitchFamily="2" charset="-78"/>
                        </a:rPr>
                        <a:t>5.30</a:t>
                      </a:r>
                      <a:endParaRPr lang="ar-SA" sz="3200" b="0" dirty="0">
                        <a:cs typeface="AL-Mateen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200" b="0" dirty="0" smtClean="0">
                          <a:cs typeface="AL-Mateen" pitchFamily="2" charset="-78"/>
                        </a:rPr>
                        <a:t>6.00</a:t>
                      </a:r>
                      <a:endParaRPr lang="ar-SA" sz="3200" b="0" dirty="0">
                        <a:cs typeface="AL-Mateen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0" dirty="0" smtClean="0">
                          <a:cs typeface="AL-Mateen" pitchFamily="2" charset="-78"/>
                        </a:rPr>
                        <a:t>الموضوع  (3)</a:t>
                      </a:r>
                      <a:endParaRPr lang="ar-SA" sz="3200" b="0" dirty="0">
                        <a:cs typeface="AL-Mateen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0" dirty="0" smtClean="0">
                          <a:cs typeface="AL-Mateen" pitchFamily="2" charset="-78"/>
                        </a:rPr>
                        <a:t>30 دقيقة</a:t>
                      </a:r>
                      <a:endParaRPr lang="ar-SA" sz="3200" b="0" dirty="0">
                        <a:cs typeface="AL-Mateen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47818" y="571488"/>
            <a:ext cx="6453206" cy="2071694"/>
          </a:xfr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ar-SA" sz="6000" baseline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PT Bold Heading" pitchFamily="2" charset="-78"/>
              </a:rPr>
              <a:t>الموضوع الأول :</a:t>
            </a:r>
            <a:r>
              <a:rPr lang="ar-SA" sz="8000" baseline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PT Bold Heading" pitchFamily="2" charset="-78"/>
              </a:rPr>
              <a:t/>
            </a:r>
            <a:br>
              <a:rPr lang="ar-SA" sz="8000" baseline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PT Bold Heading" pitchFamily="2" charset="-78"/>
              </a:rPr>
            </a:br>
            <a:r>
              <a:rPr lang="ar-SA" sz="9600" baseline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PT Bold Heading" pitchFamily="2" charset="-78"/>
              </a:rPr>
              <a:t>مفهوم الوقت</a:t>
            </a:r>
            <a:endParaRPr lang="ar-EG" sz="8000" baseline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PT Bold Heading" pitchFamily="2" charset="-78"/>
            </a:endParaRPr>
          </a:p>
        </p:txBody>
      </p:sp>
      <p:sp>
        <p:nvSpPr>
          <p:cNvPr id="9" name="AutoShape 5" descr="pic01112"/>
          <p:cNvSpPr>
            <a:spLocks noChangeArrowheads="1"/>
          </p:cNvSpPr>
          <p:nvPr/>
        </p:nvSpPr>
        <p:spPr bwMode="auto">
          <a:xfrm>
            <a:off x="0" y="2857496"/>
            <a:ext cx="2928958" cy="3000396"/>
          </a:xfrm>
          <a:prstGeom prst="flowChartOr">
            <a:avLst/>
          </a:prstGeom>
          <a:blipFill dpi="0" rotWithShape="0">
            <a:blip r:embed="rId2"/>
            <a:srcRect/>
            <a:stretch>
              <a:fillRect/>
            </a:stretch>
          </a:blipFill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800">
              <a:latin typeface="Times New Roman" pitchFamily="18" charset="0"/>
            </a:endParaRPr>
          </a:p>
        </p:txBody>
      </p:sp>
      <p:sp>
        <p:nvSpPr>
          <p:cNvPr id="5" name="نجمة مكونة من 7 نقاط 4"/>
          <p:cNvSpPr/>
          <p:nvPr/>
        </p:nvSpPr>
        <p:spPr bwMode="auto">
          <a:xfrm rot="19926186">
            <a:off x="3575848" y="3308398"/>
            <a:ext cx="2872342" cy="2574966"/>
          </a:xfrm>
          <a:prstGeom prst="star7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5400" b="1" dirty="0" smtClean="0">
                <a:cs typeface="Al-Homam" pitchFamily="2" charset="-78"/>
              </a:rPr>
              <a:t>60 </a:t>
            </a:r>
          </a:p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l-Homam" pitchFamily="2" charset="-78"/>
              </a:rPr>
              <a:t>دقيقة</a:t>
            </a: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7</a:t>
            </a:fld>
            <a:endParaRPr 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-1214478" y="285728"/>
            <a:ext cx="5810264" cy="785810"/>
          </a:xfrm>
        </p:spPr>
        <p:txBody>
          <a:bodyPr/>
          <a:lstStyle/>
          <a:p>
            <a:pPr algn="ctr"/>
            <a:r>
              <a:rPr lang="ar-SA" dirty="0" smtClean="0">
                <a:cs typeface="PT Bold Heading" pitchFamily="2" charset="-78"/>
              </a:rPr>
              <a:t>مفهوم الوقت</a:t>
            </a:r>
            <a:endParaRPr lang="ar-EG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71802" y="2714620"/>
            <a:ext cx="5500726" cy="285752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ar-SA" sz="3600" dirty="0" smtClean="0">
                <a:solidFill>
                  <a:schemeClr val="tx1"/>
                </a:solidFill>
                <a:cs typeface="PT Bold Heading" pitchFamily="2" charset="-78"/>
              </a:rPr>
              <a:t>ناقش الأسئلة /</a:t>
            </a:r>
          </a:p>
          <a:p>
            <a:pPr lvl="0"/>
            <a:endParaRPr lang="ar-SA" sz="3600" dirty="0" smtClean="0">
              <a:solidFill>
                <a:schemeClr val="tx1"/>
              </a:solidFill>
              <a:cs typeface="PT Bold Heading" pitchFamily="2" charset="-78"/>
            </a:endParaRPr>
          </a:p>
          <a:p>
            <a:pPr lvl="0"/>
            <a:r>
              <a:rPr lang="ar-SA" sz="3600" dirty="0" smtClean="0">
                <a:solidFill>
                  <a:schemeClr val="tx1"/>
                </a:solidFill>
                <a:cs typeface="PT Bold Heading" pitchFamily="2" charset="-78"/>
              </a:rPr>
              <a:t>ما هو مفهوم الوقت ؟</a:t>
            </a:r>
          </a:p>
          <a:p>
            <a:pPr lvl="0"/>
            <a:r>
              <a:rPr lang="ar-SA" sz="3600" dirty="0" smtClean="0">
                <a:solidFill>
                  <a:schemeClr val="tx1"/>
                </a:solidFill>
                <a:cs typeface="PT Bold Heading" pitchFamily="2" charset="-78"/>
              </a:rPr>
              <a:t>ما أهمية الوقت ؟</a:t>
            </a:r>
          </a:p>
        </p:txBody>
      </p:sp>
      <p:sp>
        <p:nvSpPr>
          <p:cNvPr id="9" name="AutoShape 5" descr="pic01112"/>
          <p:cNvSpPr>
            <a:spLocks noChangeArrowheads="1"/>
          </p:cNvSpPr>
          <p:nvPr/>
        </p:nvSpPr>
        <p:spPr bwMode="auto">
          <a:xfrm>
            <a:off x="0" y="2857496"/>
            <a:ext cx="2928958" cy="3000396"/>
          </a:xfrm>
          <a:prstGeom prst="flowChartOr">
            <a:avLst/>
          </a:prstGeom>
          <a:blipFill dpi="0" rotWithShape="0">
            <a:blip r:embed="rId2"/>
            <a:srcRect/>
            <a:stretch>
              <a:fillRect/>
            </a:stretch>
          </a:blipFill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800">
              <a:latin typeface="Times New Roman" pitchFamily="18" charset="0"/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8</a:t>
            </a:fld>
            <a:endParaRPr 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10" name="مستطيل مستدير الزوايا 9"/>
          <p:cNvSpPr/>
          <p:nvPr/>
        </p:nvSpPr>
        <p:spPr bwMode="auto">
          <a:xfrm>
            <a:off x="5429256" y="1214422"/>
            <a:ext cx="3214710" cy="928694"/>
          </a:xfrm>
          <a:prstGeom prst="roundRect">
            <a:avLst>
              <a:gd name="adj" fmla="val 31232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5400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AL-Mateen" pitchFamily="2" charset="-78"/>
              </a:rPr>
              <a:t>نشاط</a:t>
            </a:r>
          </a:p>
        </p:txBody>
      </p:sp>
      <p:sp>
        <p:nvSpPr>
          <p:cNvPr id="11" name="مستطيل مستدير الزوايا 10"/>
          <p:cNvSpPr/>
          <p:nvPr/>
        </p:nvSpPr>
        <p:spPr bwMode="auto">
          <a:xfrm>
            <a:off x="2571736" y="1285860"/>
            <a:ext cx="1571636" cy="642942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3600" dirty="0" smtClean="0">
                <a:latin typeface="+mn-lt"/>
                <a:cs typeface="PT Bold Heading" pitchFamily="2" charset="-78"/>
              </a:rPr>
              <a:t>5 دقائق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-500098" y="285728"/>
            <a:ext cx="5810264" cy="785810"/>
          </a:xfrm>
        </p:spPr>
        <p:txBody>
          <a:bodyPr/>
          <a:lstStyle/>
          <a:p>
            <a:pPr algn="ctr"/>
            <a:r>
              <a:rPr lang="ar-SA" dirty="0" smtClean="0">
                <a:cs typeface="PT Bold Heading" pitchFamily="2" charset="-78"/>
              </a:rPr>
              <a:t>مفهوم الوقت</a:t>
            </a:r>
            <a:endParaRPr lang="ar-EG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14546" y="1857364"/>
            <a:ext cx="6396054" cy="4500594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ar-SA" sz="4000" dirty="0">
                <a:solidFill>
                  <a:schemeClr val="tx1"/>
                </a:solidFill>
                <a:cs typeface="PT Bold Heading" pitchFamily="2" charset="-78"/>
              </a:rPr>
              <a:t>تعريف الوقت</a:t>
            </a:r>
            <a:endParaRPr lang="en-US" sz="4000" dirty="0">
              <a:solidFill>
                <a:schemeClr val="tx1"/>
              </a:solidFill>
              <a:cs typeface="PT Bold Heading" pitchFamily="2" charset="-78"/>
            </a:endParaRPr>
          </a:p>
          <a:p>
            <a:pPr lvl="0"/>
            <a:r>
              <a:rPr lang="ar-SA" sz="4000" dirty="0">
                <a:solidFill>
                  <a:schemeClr val="tx1"/>
                </a:solidFill>
                <a:cs typeface="PT Bold Heading" pitchFamily="2" charset="-78"/>
              </a:rPr>
              <a:t>حقائق عن الوقت</a:t>
            </a:r>
            <a:endParaRPr lang="en-US" sz="4000" dirty="0">
              <a:solidFill>
                <a:schemeClr val="tx1"/>
              </a:solidFill>
              <a:cs typeface="PT Bold Heading" pitchFamily="2" charset="-78"/>
            </a:endParaRPr>
          </a:p>
          <a:p>
            <a:pPr lvl="0"/>
            <a:r>
              <a:rPr lang="ar-SA" sz="4000" dirty="0">
                <a:solidFill>
                  <a:schemeClr val="tx1"/>
                </a:solidFill>
                <a:cs typeface="PT Bold Heading" pitchFamily="2" charset="-78"/>
              </a:rPr>
              <a:t>مفهوم إدارة </a:t>
            </a:r>
            <a:r>
              <a:rPr lang="ar-SA" sz="4000" dirty="0" smtClean="0">
                <a:solidFill>
                  <a:schemeClr val="tx1"/>
                </a:solidFill>
                <a:cs typeface="PT Bold Heading" pitchFamily="2" charset="-78"/>
              </a:rPr>
              <a:t>الوقت</a:t>
            </a:r>
          </a:p>
          <a:p>
            <a:pPr lvl="0"/>
            <a:r>
              <a:rPr lang="ar-SA" sz="4000" dirty="0" smtClean="0">
                <a:solidFill>
                  <a:schemeClr val="tx1"/>
                </a:solidFill>
                <a:cs typeface="PT Bold Heading" pitchFamily="2" charset="-78"/>
              </a:rPr>
              <a:t>مضيعات الأوقات</a:t>
            </a:r>
          </a:p>
          <a:p>
            <a:pPr lvl="0"/>
            <a:r>
              <a:rPr lang="ar-SA" sz="4000" dirty="0" smtClean="0">
                <a:solidFill>
                  <a:schemeClr val="tx1"/>
                </a:solidFill>
                <a:cs typeface="PT Bold Heading" pitchFamily="2" charset="-78"/>
              </a:rPr>
              <a:t>لصوص الأوقات </a:t>
            </a:r>
          </a:p>
          <a:p>
            <a:pPr lvl="0"/>
            <a:r>
              <a:rPr lang="ar-SA" sz="4000" dirty="0" smtClean="0">
                <a:solidFill>
                  <a:schemeClr val="tx1"/>
                </a:solidFill>
                <a:cs typeface="PT Bold Heading" pitchFamily="2" charset="-78"/>
              </a:rPr>
              <a:t>موفرات الأوقات</a:t>
            </a:r>
            <a:endParaRPr lang="en-US" sz="4000" dirty="0">
              <a:solidFill>
                <a:schemeClr val="tx1"/>
              </a:solidFill>
              <a:cs typeface="PT Bold Heading" pitchFamily="2" charset="-78"/>
            </a:endParaRPr>
          </a:p>
          <a:p>
            <a:pPr>
              <a:buNone/>
            </a:pPr>
            <a:endParaRPr lang="ar-EG" sz="4000" dirty="0"/>
          </a:p>
        </p:txBody>
      </p:sp>
      <p:sp>
        <p:nvSpPr>
          <p:cNvPr id="9" name="AutoShape 5" descr="pic01112"/>
          <p:cNvSpPr>
            <a:spLocks noChangeArrowheads="1"/>
          </p:cNvSpPr>
          <p:nvPr/>
        </p:nvSpPr>
        <p:spPr bwMode="auto">
          <a:xfrm>
            <a:off x="0" y="2857496"/>
            <a:ext cx="2928958" cy="3000396"/>
          </a:xfrm>
          <a:prstGeom prst="flowChartOr">
            <a:avLst/>
          </a:prstGeom>
          <a:blipFill dpi="0" rotWithShape="0">
            <a:blip r:embed="rId2"/>
            <a:srcRect/>
            <a:stretch>
              <a:fillRect/>
            </a:stretch>
          </a:blipFill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800">
              <a:latin typeface="Times New Roman" pitchFamily="18" charset="0"/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9</a:t>
            </a:fld>
            <a:endParaRPr 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817566" y="238108"/>
            <a:ext cx="7397772" cy="76200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ar-SA" sz="4800" dirty="0">
                <a:cs typeface="PT Bold Heading" pitchFamily="2" charset="-78"/>
              </a:rPr>
              <a:t>التعرف على </a:t>
            </a:r>
            <a:r>
              <a:rPr lang="ar-SA" sz="4800" dirty="0" smtClean="0">
                <a:cs typeface="PT Bold Heading" pitchFamily="2" charset="-78"/>
              </a:rPr>
              <a:t>الوقت</a:t>
            </a:r>
            <a:endParaRPr lang="ar-SA" sz="4800" dirty="0">
              <a:cs typeface="PT Bold Heading" pitchFamily="2" charset="-78"/>
            </a:endParaRPr>
          </a:p>
        </p:txBody>
      </p:sp>
      <p:sp>
        <p:nvSpPr>
          <p:cNvPr id="2150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2786050" y="2285992"/>
            <a:ext cx="5815026" cy="3981464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pPr algn="ctr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ar-SA" dirty="0" smtClean="0">
                <a:solidFill>
                  <a:srgbClr val="000000"/>
                </a:solidFill>
                <a:latin typeface="+mj-lt"/>
                <a:ea typeface="+mj-ea"/>
                <a:cs typeface="PT Bold Heading" pitchFamily="2" charset="-78"/>
              </a:rPr>
              <a:t> هناك </a:t>
            </a:r>
            <a:r>
              <a:rPr lang="ar-SA" dirty="0">
                <a:solidFill>
                  <a:srgbClr val="000000"/>
                </a:solidFill>
                <a:latin typeface="+mj-lt"/>
                <a:ea typeface="+mj-ea"/>
                <a:cs typeface="PT Bold Heading" pitchFamily="2" charset="-78"/>
              </a:rPr>
              <a:t>تسميات أخرى</a:t>
            </a:r>
            <a:r>
              <a:rPr lang="ar-SA" dirty="0" smtClean="0">
                <a:solidFill>
                  <a:srgbClr val="000000"/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  <a:endParaRPr lang="ar-EG" dirty="0">
              <a:solidFill>
                <a:srgbClr val="000000"/>
              </a:solidFill>
              <a:latin typeface="+mj-lt"/>
              <a:ea typeface="+mj-ea"/>
              <a:cs typeface="PT Bold Heading" pitchFamily="2" charset="-78"/>
            </a:endParaRPr>
          </a:p>
          <a:p>
            <a:pPr algn="ctr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ar-SA" dirty="0">
              <a:solidFill>
                <a:schemeClr val="tx2"/>
              </a:solidFill>
              <a:latin typeface="+mj-lt"/>
              <a:ea typeface="+mj-ea"/>
              <a:cs typeface="PT Bold Heading" pitchFamily="2" charset="-78"/>
            </a:endParaRPr>
          </a:p>
          <a:p>
            <a:pPr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 </a:t>
            </a:r>
            <a:r>
              <a:rPr lang="ar-SA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تنظيم الوقت .</a:t>
            </a:r>
          </a:p>
          <a:p>
            <a:pPr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q"/>
            </a:pPr>
            <a:r>
              <a:rPr lang="ar-SA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 استثمار الوقت  .</a:t>
            </a:r>
          </a:p>
          <a:p>
            <a:pPr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q"/>
            </a:pPr>
            <a:r>
              <a:rPr lang="ar-SA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 استغلال الوقت .</a:t>
            </a:r>
          </a:p>
          <a:p>
            <a:pPr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q"/>
            </a:pPr>
            <a:r>
              <a:rPr lang="ar-SA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التحكم في الوقت .</a:t>
            </a:r>
          </a:p>
          <a:p>
            <a:pPr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q"/>
            </a:pPr>
            <a:r>
              <a:rPr lang="ar-SA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 الاستفادة من الوقت </a:t>
            </a:r>
            <a:r>
              <a:rPr lang="ar-SA" dirty="0">
                <a:solidFill>
                  <a:schemeClr val="tx2"/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23812" y="2110641"/>
            <a:ext cx="2590800" cy="424731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البديل لكل ما سبق هو 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 </a:t>
            </a:r>
            <a:r>
              <a:rPr lang="ar-SA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إدارة الذات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10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8" name="مستطيل 7"/>
          <p:cNvSpPr/>
          <p:nvPr/>
        </p:nvSpPr>
        <p:spPr>
          <a:xfrm>
            <a:off x="642910" y="1282471"/>
            <a:ext cx="7715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90000"/>
              </a:lnSpc>
            </a:pPr>
            <a:r>
              <a:rPr lang="ar-SA" sz="4000" b="1" dirty="0" smtClean="0">
                <a:solidFill>
                  <a:srgbClr val="003300"/>
                </a:solidFill>
                <a:cs typeface="PT Bold Heading" pitchFamily="2" charset="-78"/>
              </a:rPr>
              <a:t> هل قولنا إدارة الوقت قولا صحيحا ؟</a:t>
            </a:r>
            <a:endParaRPr lang="en-US" sz="4000" b="1" dirty="0">
              <a:solidFill>
                <a:srgbClr val="003300"/>
              </a:solidFill>
              <a:cs typeface="PT Bold Heading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484438" y="188913"/>
            <a:ext cx="4392612" cy="1098550"/>
          </a:xfrm>
        </p:spPr>
        <p:txBody>
          <a:bodyPr/>
          <a:lstStyle/>
          <a:p>
            <a:pPr algn="ctr"/>
            <a:r>
              <a:rPr lang="ar-SA" sz="6000" dirty="0">
                <a:cs typeface="PT Bold Heading" pitchFamily="2" charset="-78"/>
              </a:rPr>
              <a:t>صفات الوقت</a:t>
            </a:r>
          </a:p>
        </p:txBody>
      </p:sp>
      <p:sp>
        <p:nvSpPr>
          <p:cNvPr id="2355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1071538" y="1285860"/>
            <a:ext cx="7572428" cy="4629150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3"/>
              </a:buBlip>
            </a:pPr>
            <a:r>
              <a:rPr lang="ar-SA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الوقت له سرعة ثابتة .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3"/>
              </a:buBlip>
            </a:pPr>
            <a:r>
              <a:rPr lang="ar-SA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 الوقت عادل </a:t>
            </a: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لا يتحيز.</a:t>
            </a:r>
            <a:endParaRPr lang="ar-SA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3"/>
              </a:buBlip>
            </a:pPr>
            <a:r>
              <a:rPr lang="ar-SA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 الوقت أغلى الموارد .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3"/>
              </a:buBlip>
            </a:pPr>
            <a:r>
              <a:rPr lang="ar-SA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 الوقت لا يعود .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3"/>
              </a:buBlip>
            </a:pPr>
            <a:r>
              <a:rPr lang="ar-SA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 الوقت لا يمكن </a:t>
            </a: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شراؤه</a:t>
            </a:r>
            <a:r>
              <a:rPr lang="ar-SA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.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3"/>
              </a:buBlip>
            </a:pPr>
            <a:r>
              <a:rPr lang="ar-SA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 الوقت لا يمكن ادخاره .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3"/>
              </a:buBlip>
            </a:pPr>
            <a:r>
              <a:rPr lang="ar-SA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 الوقت لا يمكن </a:t>
            </a: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اقتراضه</a:t>
            </a:r>
            <a:r>
              <a:rPr lang="ar-EG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 أو تحويله</a:t>
            </a: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 </a:t>
            </a:r>
            <a:r>
              <a:rPr lang="ar-SA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.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4"/>
              </a:buBlip>
            </a:pPr>
            <a:endParaRPr lang="ar-SA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4"/>
              </a:buBlip>
            </a:pPr>
            <a:endParaRPr lang="ar-SA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pic>
        <p:nvPicPr>
          <p:cNvPr id="6" name="Picture 7" descr="GEM00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32" y="1000108"/>
            <a:ext cx="3598863" cy="3978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71406" y="6072206"/>
            <a:ext cx="8929718" cy="5847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1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ar-SA" sz="3200" b="1" dirty="0" smtClean="0">
                <a:ln>
                  <a:solidFill>
                    <a:srgbClr val="0033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لابد أن ينفق بسرعة ثابتة قدرها  (60 ) ثانية في الدقيقة</a:t>
            </a:r>
            <a:endParaRPr lang="ar-EG" sz="3200" b="1" dirty="0" smtClean="0">
              <a:ln>
                <a:solidFill>
                  <a:srgbClr val="003300"/>
                </a:solidFill>
                <a:prstDash val="solid"/>
              </a:ln>
              <a:solidFill>
                <a:sysClr val="windowText" lastClr="000000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11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9" name="عنصر نائب للتاريخ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uiExpand="1" build="p" autoUpdateAnimBg="0" advAuto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42852"/>
            <a:ext cx="7772400" cy="11430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lvl="0" indent="-609600" algn="ctr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10000"/>
              <a:buFont typeface="Wingdings" pitchFamily="2" charset="2"/>
            </a:pPr>
            <a:r>
              <a:rPr lang="ar-SA" dirty="0" smtClean="0">
                <a:cs typeface="PT Bold Heading" pitchFamily="2" charset="-78"/>
              </a:rPr>
              <a:t>حقائق عن الوقت:</a:t>
            </a:r>
            <a:endParaRPr lang="ar-EG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58" y="785794"/>
            <a:ext cx="8429684" cy="5715040"/>
          </a:xfr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lvl="0" indent="-609600" algn="just" eaLnBrk="0" hangingPunct="0">
              <a:lnSpc>
                <a:spcPct val="150000"/>
              </a:lnSpc>
              <a:buClr>
                <a:schemeClr val="tx1"/>
              </a:buClr>
              <a:buFont typeface="Wingdings" pitchFamily="2" charset="2"/>
              <a:buNone/>
              <a:tabLst>
                <a:tab pos="473075" algn="l"/>
              </a:tabLst>
            </a:pPr>
            <a:r>
              <a:rPr lang="ar-SA" dirty="0" smtClean="0">
                <a:solidFill>
                  <a:srgbClr val="C00000"/>
                </a:solidFill>
                <a:latin typeface="+mj-lt"/>
                <a:ea typeface="+mj-ea"/>
                <a:cs typeface="PT Bold Heading" pitchFamily="2" charset="-78"/>
              </a:rPr>
              <a:t>فيما يلي نتائج بحث موسع تم في أمريكا:</a:t>
            </a:r>
            <a:endParaRPr lang="en-US" dirty="0" smtClean="0">
              <a:solidFill>
                <a:srgbClr val="C00000"/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lvl="0" indent="-609600" algn="just" eaLnBrk="0" hangingPunct="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q"/>
              <a:tabLst>
                <a:tab pos="473075" algn="l"/>
              </a:tabLst>
            </a:pPr>
            <a:r>
              <a:rPr lang="ar-SA" sz="2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20</a:t>
            </a:r>
            <a:r>
              <a:rPr lang="ar-SA" sz="24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% من وقت الموظف تستغل في أعمال مهمة مرتبطة بمهام الوظيفة، </a:t>
            </a:r>
            <a:r>
              <a:rPr lang="ar-SA" sz="2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 </a:t>
            </a:r>
            <a:r>
              <a:rPr lang="ar-SA" sz="2400" dirty="0" err="1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و</a:t>
            </a:r>
            <a:r>
              <a:rPr lang="ar-SA" sz="2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</a:t>
            </a:r>
            <a:r>
              <a:rPr lang="ar-SA" sz="24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80% في أمور ثانوية.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lvl="0" indent="-609600" algn="just" eaLnBrk="0" hangingPunct="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q"/>
              <a:tabLst>
                <a:tab pos="473075" algn="l"/>
              </a:tabLst>
            </a:pPr>
            <a:r>
              <a:rPr lang="ar-SA" sz="24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يقضي الموظف في </a:t>
            </a:r>
            <a:r>
              <a:rPr lang="ar-SA" sz="2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المتوسط:</a:t>
            </a:r>
          </a:p>
          <a:p>
            <a:pPr marL="1258888" lvl="0" indent="-609600" algn="just" eaLnBrk="0" hangingPunct="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q"/>
              <a:tabLst>
                <a:tab pos="473075" algn="l"/>
              </a:tabLst>
            </a:pP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</a:t>
            </a:r>
            <a:r>
              <a:rPr lang="ar-SA" sz="24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ساعتين في القراءة.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1258888" lvl="0" indent="-609600" algn="just" eaLnBrk="0" hangingPunct="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q"/>
              <a:tabLst>
                <a:tab pos="473075" algn="l"/>
              </a:tabLst>
            </a:pPr>
            <a:r>
              <a:rPr lang="ar-SA" sz="24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40 دقيقة في الوصول إلى مكان العمل والعودة.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1258888" lvl="0" indent="-609600" algn="just" eaLnBrk="0" hangingPunct="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q"/>
              <a:tabLst>
                <a:tab pos="473075" algn="l"/>
              </a:tabLst>
            </a:pPr>
            <a:r>
              <a:rPr lang="ar-SA" sz="24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45 دقيقة في البحث عن أوراق ومتعلقات خاصة بالعمل.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1258888" lvl="0" indent="-609600" algn="just" eaLnBrk="0" hangingPunct="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q"/>
              <a:tabLst>
                <a:tab pos="473075" algn="l"/>
              </a:tabLst>
            </a:pPr>
            <a:r>
              <a:rPr lang="ar-SA" sz="24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90 دقيقة في البحث عن أغراض مفقودة في مكتب يتسم بالفوضى.</a:t>
            </a:r>
            <a:endParaRPr lang="en-US" sz="28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lnSpc>
                <a:spcPct val="150000"/>
              </a:lnSpc>
              <a:buClr>
                <a:schemeClr val="tx1"/>
              </a:buClr>
            </a:pPr>
            <a:endParaRPr lang="ar-EG" sz="28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42852"/>
            <a:ext cx="7772400" cy="11430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lvl="0" indent="-609600" algn="ctr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10000"/>
              <a:buFont typeface="Wingdings" pitchFamily="2" charset="2"/>
            </a:pPr>
            <a:r>
              <a:rPr lang="ar-SA" dirty="0" smtClean="0">
                <a:cs typeface="PT Bold Heading" pitchFamily="2" charset="-78"/>
              </a:rPr>
              <a:t>حقائق عن الوقت:</a:t>
            </a:r>
            <a:endParaRPr lang="ar-EG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14348" y="785794"/>
            <a:ext cx="7772400" cy="5715040"/>
          </a:xfr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lvl="0" indent="-609600" algn="just" eaLnBrk="0" hangingPunct="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q"/>
              <a:tabLst>
                <a:tab pos="473075" algn="l"/>
              </a:tabLst>
            </a:pP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يتعرض </a:t>
            </a:r>
            <a:r>
              <a:rPr lang="ar-SA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الموظف العادي كل ( 10 ) دقائق لمقاطعة محادثة عادية أو تلفونية.</a:t>
            </a:r>
            <a:endParaRPr lang="en-US" sz="28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lvl="0" indent="-609600" algn="just" eaLnBrk="0" hangingPunct="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q"/>
              <a:tabLst>
                <a:tab pos="473075" algn="l"/>
              </a:tabLst>
            </a:pPr>
            <a:r>
              <a:rPr lang="ar-SA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يقضي الموظف العادي ( 28 ) ساعة أسبوعيا أمام التلفزيون.</a:t>
            </a:r>
            <a:endParaRPr lang="en-US" sz="28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lvl="0" indent="-609600" algn="just" eaLnBrk="0" hangingPunct="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q"/>
              <a:tabLst>
                <a:tab pos="473075" algn="l"/>
              </a:tabLst>
            </a:pPr>
            <a:r>
              <a:rPr lang="ar-SA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يقضي الموظف العادي 40 دقيقة في تحديد بأي المهام يبدأ.</a:t>
            </a:r>
            <a:endParaRPr lang="en-US" sz="28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lvl="0" indent="-609600" algn="just" eaLnBrk="0" hangingPunct="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q"/>
              <a:tabLst>
                <a:tab pos="473075" algn="l"/>
              </a:tabLst>
            </a:pPr>
            <a:r>
              <a:rPr lang="ar-SA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الوصول إلى مكان العمل متأخرا ( 15 ) دقيقة يؤدي إلى إرباك وضياع ما لا يقل عن 90 دقيقة أخرى.</a:t>
            </a:r>
          </a:p>
          <a:p>
            <a:pPr marL="609600" indent="-609600" algn="just">
              <a:lnSpc>
                <a:spcPct val="150000"/>
              </a:lnSpc>
              <a:buClr>
                <a:schemeClr val="tx1"/>
              </a:buClr>
            </a:pPr>
            <a:endParaRPr lang="ar-EG" sz="28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71472" y="3071810"/>
            <a:ext cx="7772400" cy="2500330"/>
          </a:xfrm>
        </p:spPr>
        <p:txBody>
          <a:bodyPr/>
          <a:lstStyle/>
          <a:p>
            <a:pPr marL="609600" indent="-609600" algn="ctr">
              <a:lnSpc>
                <a:spcPct val="90000"/>
              </a:lnSpc>
              <a:buClr>
                <a:schemeClr val="tx1"/>
              </a:buClr>
              <a:buNone/>
            </a:pPr>
            <a:r>
              <a:rPr lang="ar-SA" sz="4400" dirty="0" smtClean="0">
                <a:solidFill>
                  <a:schemeClr val="tx2"/>
                </a:solidFill>
                <a:latin typeface="+mj-lt"/>
                <a:ea typeface="+mj-ea"/>
                <a:cs typeface="PT Bold Heading" pitchFamily="2" charset="-78"/>
              </a:rPr>
              <a:t>الجميع يجيب عن الأسئلة التالية:</a:t>
            </a:r>
          </a:p>
          <a:p>
            <a:pPr marL="609600" indent="-609600" algn="ctr">
              <a:lnSpc>
                <a:spcPct val="90000"/>
              </a:lnSpc>
              <a:buClr>
                <a:schemeClr val="tx1"/>
              </a:buClr>
              <a:buNone/>
            </a:pPr>
            <a:r>
              <a:rPr lang="ar-SA" sz="6000" dirty="0" smtClean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نعم / لا </a:t>
            </a:r>
          </a:p>
          <a:p>
            <a:pPr marL="609600" indent="-609600" algn="ctr">
              <a:lnSpc>
                <a:spcPct val="90000"/>
              </a:lnSpc>
              <a:buClr>
                <a:schemeClr val="tx1"/>
              </a:buClr>
              <a:buNone/>
            </a:pPr>
            <a:r>
              <a:rPr lang="ar-SA" sz="4400" dirty="0" smtClean="0">
                <a:solidFill>
                  <a:schemeClr val="tx2"/>
                </a:solidFill>
                <a:latin typeface="+mj-lt"/>
                <a:ea typeface="+mj-ea"/>
                <a:cs typeface="PT Bold Heading" pitchFamily="2" charset="-78"/>
              </a:rPr>
              <a:t>بكل صدق </a:t>
            </a:r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714348" y="1785926"/>
            <a:ext cx="7772400" cy="695308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أسئلة ضرورية:</a:t>
            </a:r>
            <a:endParaRPr kumimoji="0" lang="ar-EG" sz="44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PT Bold Heading" pitchFamily="2" charset="-78"/>
            </a:endParaRPr>
          </a:p>
        </p:txBody>
      </p:sp>
      <p:sp>
        <p:nvSpPr>
          <p:cNvPr id="5" name="Text Box 105"/>
          <p:cNvSpPr txBox="1">
            <a:spLocks noChangeArrowheads="1"/>
          </p:cNvSpPr>
          <p:nvPr/>
        </p:nvSpPr>
        <p:spPr bwMode="auto">
          <a:xfrm>
            <a:off x="531794" y="2601954"/>
            <a:ext cx="132556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5200" b="1" dirty="0">
                <a:solidFill>
                  <a:srgbClr val="FF0000"/>
                </a:solidFill>
              </a:rPr>
              <a:t>؟</a:t>
            </a:r>
            <a:endParaRPr lang="en-US" sz="25200" b="1" dirty="0">
              <a:solidFill>
                <a:srgbClr val="FF0000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14</a:t>
            </a:fld>
            <a:endParaRPr 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10" name="مستطيل مستدير الزوايا 9"/>
          <p:cNvSpPr/>
          <p:nvPr/>
        </p:nvSpPr>
        <p:spPr bwMode="auto">
          <a:xfrm>
            <a:off x="5429256" y="357166"/>
            <a:ext cx="3214710" cy="928694"/>
          </a:xfrm>
          <a:prstGeom prst="roundRect">
            <a:avLst>
              <a:gd name="adj" fmla="val 31232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5400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AL-Mateen" pitchFamily="2" charset="-78"/>
              </a:rPr>
              <a:t>نشاط</a:t>
            </a:r>
          </a:p>
        </p:txBody>
      </p:sp>
      <p:sp>
        <p:nvSpPr>
          <p:cNvPr id="11" name="مستطيل 10"/>
          <p:cNvSpPr/>
          <p:nvPr/>
        </p:nvSpPr>
        <p:spPr>
          <a:xfrm>
            <a:off x="3714744" y="571480"/>
            <a:ext cx="1383712" cy="4909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9600" indent="-609600" algn="ctr">
              <a:lnSpc>
                <a:spcPct val="90000"/>
              </a:lnSpc>
              <a:buClr>
                <a:schemeClr val="tx1"/>
              </a:buClr>
              <a:buNone/>
            </a:pPr>
            <a:r>
              <a:rPr lang="ar-SA" sz="2800" dirty="0" smtClean="0">
                <a:solidFill>
                  <a:schemeClr val="tx2"/>
                </a:solidFill>
                <a:cs typeface="PT Bold Heading" pitchFamily="2" charset="-78"/>
              </a:rPr>
              <a:t>(3) دقائق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58" y="142852"/>
            <a:ext cx="8501122" cy="6215106"/>
          </a:xfr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>
              <a:buClr>
                <a:schemeClr val="tx1"/>
              </a:buClr>
            </a:pPr>
            <a:r>
              <a:rPr lang="ar-SA" sz="3600" b="1" dirty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س1-</a:t>
            </a:r>
            <a:r>
              <a:rPr lang="ar-SA" sz="3600" b="1" dirty="0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 هل تردد كثيرا : ( ليس لدي وقت لإنجاز ما </a:t>
            </a:r>
            <a:r>
              <a:rPr lang="ar-SA" sz="3600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أود القيام </a:t>
            </a:r>
            <a:r>
              <a:rPr lang="ar-SA" sz="3600" b="1" dirty="0" err="1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به</a:t>
            </a:r>
            <a:r>
              <a:rPr lang="ar-SA" sz="3600" b="1" dirty="0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 </a:t>
            </a:r>
            <a:r>
              <a:rPr lang="ar-SA" sz="3600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)؟</a:t>
            </a:r>
            <a:endParaRPr lang="en-US" sz="3600" b="1" dirty="0">
              <a:ln w="12700">
                <a:solidFill>
                  <a:srgbClr val="FFFF00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pPr marL="609600" indent="-609600">
              <a:buClr>
                <a:schemeClr val="tx1"/>
              </a:buClr>
            </a:pPr>
            <a:r>
              <a:rPr lang="ar-SA" sz="3600" b="1" dirty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س2-</a:t>
            </a:r>
            <a:r>
              <a:rPr lang="ar-SA" sz="3600" b="1" dirty="0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 هل تتأخر كثيرا في مواعيدك</a:t>
            </a:r>
            <a:r>
              <a:rPr lang="ar-SA" sz="3600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؟</a:t>
            </a:r>
            <a:endParaRPr lang="en-US" sz="3600" b="1" dirty="0">
              <a:ln w="12700">
                <a:solidFill>
                  <a:srgbClr val="FFFF00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pPr marL="609600" indent="-609600">
              <a:buClr>
                <a:schemeClr val="tx1"/>
              </a:buClr>
            </a:pPr>
            <a:r>
              <a:rPr lang="ar-SA" sz="3600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س3- </a:t>
            </a:r>
            <a:r>
              <a:rPr lang="ar-SA" sz="3600" b="1" dirty="0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هل تأخذ الأعمال التي تقوم بها أكثر من </a:t>
            </a:r>
            <a:r>
              <a:rPr lang="ar-SA" sz="3600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مما تحدده </a:t>
            </a:r>
            <a:r>
              <a:rPr lang="ar-SA" sz="3600" b="1" dirty="0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لها من الوقت؟ </a:t>
            </a:r>
            <a:endParaRPr lang="en-US" sz="3600" b="1" dirty="0">
              <a:ln w="12700">
                <a:solidFill>
                  <a:srgbClr val="FFFF00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pPr marL="609600" indent="-609600">
              <a:buClr>
                <a:schemeClr val="tx1"/>
              </a:buClr>
            </a:pPr>
            <a:r>
              <a:rPr lang="ar-SA" sz="3600" b="1" dirty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س4-</a:t>
            </a:r>
            <a:r>
              <a:rPr lang="ar-SA" sz="3600" b="1" dirty="0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 هل تتضارب مواعيدك مع بعضها</a:t>
            </a:r>
            <a:r>
              <a:rPr lang="ar-SA" sz="3600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؟</a:t>
            </a:r>
            <a:endParaRPr lang="en-US" sz="3600" b="1" dirty="0">
              <a:ln w="12700">
                <a:solidFill>
                  <a:srgbClr val="FFFF00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pPr marL="609600" indent="-609600">
              <a:buClr>
                <a:schemeClr val="tx1"/>
              </a:buClr>
            </a:pPr>
            <a:r>
              <a:rPr lang="ar-SA" sz="3600" b="1" dirty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س5-</a:t>
            </a:r>
            <a:r>
              <a:rPr lang="ar-SA" sz="3600" b="1" dirty="0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 هل تقدم تنفيذ العمل الذي تحبه – أو الأكثر </a:t>
            </a:r>
            <a:r>
              <a:rPr lang="ar-SA" sz="3600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 إلحاحا </a:t>
            </a:r>
            <a:r>
              <a:rPr lang="ar-SA" sz="3600" b="1" dirty="0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– على العمل الأهم؟</a:t>
            </a:r>
            <a:endParaRPr lang="en-US" sz="3600" b="1" dirty="0">
              <a:ln w="12700">
                <a:solidFill>
                  <a:srgbClr val="FFFF00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pPr marL="609600" indent="-609600">
              <a:buClr>
                <a:schemeClr val="tx1"/>
              </a:buClr>
            </a:pPr>
            <a:r>
              <a:rPr lang="ar-SA" sz="3600" b="1" dirty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س6-</a:t>
            </a:r>
            <a:r>
              <a:rPr lang="ar-SA" sz="3600" b="1" dirty="0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 هل تفاجئك الأزمات ( الكثيرة ) </a:t>
            </a:r>
            <a:r>
              <a:rPr lang="ar-SA" sz="3600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فتتصرف حسبما تسمح </a:t>
            </a:r>
            <a:r>
              <a:rPr lang="ar-SA" sz="3600" b="1" dirty="0" err="1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به</a:t>
            </a:r>
            <a:r>
              <a:rPr lang="ar-SA" sz="3600" b="1" dirty="0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 الظروف وليس حسبما تخطط؟</a:t>
            </a:r>
            <a:endParaRPr lang="en-US" sz="3600" b="1" dirty="0">
              <a:ln w="12700">
                <a:solidFill>
                  <a:srgbClr val="FFFF00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pPr marL="609600" indent="-609600">
              <a:buClr>
                <a:schemeClr val="tx1"/>
              </a:buClr>
              <a:buNone/>
            </a:pPr>
            <a:endParaRPr lang="ar-EG" sz="3600" b="1" dirty="0">
              <a:ln w="12700">
                <a:solidFill>
                  <a:srgbClr val="FFFF00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15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6143636" y="4214818"/>
            <a:ext cx="2500330" cy="2143140"/>
            <a:chOff x="452" y="687"/>
            <a:chExt cx="1608" cy="1564"/>
          </a:xfrm>
        </p:grpSpPr>
        <p:sp>
          <p:nvSpPr>
            <p:cNvPr id="6" name="Oval 10"/>
            <p:cNvSpPr>
              <a:spLocks noChangeArrowheads="1"/>
            </p:cNvSpPr>
            <p:nvPr/>
          </p:nvSpPr>
          <p:spPr bwMode="auto">
            <a:xfrm>
              <a:off x="452" y="687"/>
              <a:ext cx="1608" cy="1564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7" name="Rectangle 11"/>
            <p:cNvSpPr>
              <a:spLocks noChangeArrowheads="1"/>
            </p:cNvSpPr>
            <p:nvPr/>
          </p:nvSpPr>
          <p:spPr bwMode="auto">
            <a:xfrm rot="2360495">
              <a:off x="565" y="1320"/>
              <a:ext cx="1245" cy="30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rot="18758185">
              <a:off x="588" y="1293"/>
              <a:ext cx="1273" cy="29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</p:grpSp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>
          <a:xfrm>
            <a:off x="714348" y="928670"/>
            <a:ext cx="7772400" cy="307183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609600" indent="-609600" algn="ctr">
              <a:lnSpc>
                <a:spcPct val="90000"/>
              </a:lnSpc>
              <a:buClr>
                <a:schemeClr val="tx1"/>
              </a:buClr>
              <a:buNone/>
            </a:pPr>
            <a:r>
              <a:rPr lang="ar-SA" sz="4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PT Bold Heading" pitchFamily="2" charset="-78"/>
              </a:rPr>
              <a:t>حتى تكون إدارتك للوقت سليمة، يجب أن تكون إجابتك </a:t>
            </a:r>
            <a:r>
              <a:rPr lang="ar-SA" sz="44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PT Bold Heading" pitchFamily="2" charset="-78"/>
              </a:rPr>
              <a:t>بـ</a:t>
            </a:r>
            <a:r>
              <a:rPr lang="ar-SA" sz="4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PT Bold Heading" pitchFamily="2" charset="-78"/>
              </a:rPr>
              <a:t> ( لا ) </a:t>
            </a:r>
          </a:p>
          <a:p>
            <a:pPr marL="609600" indent="-609600" algn="ctr">
              <a:lnSpc>
                <a:spcPct val="90000"/>
              </a:lnSpc>
              <a:buClr>
                <a:schemeClr val="tx1"/>
              </a:buClr>
              <a:buNone/>
            </a:pPr>
            <a:endParaRPr lang="ar-SA" sz="4400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cs typeface="PT Bold Heading" pitchFamily="2" charset="-78"/>
            </a:endParaRPr>
          </a:p>
          <a:p>
            <a:pPr marL="609600" indent="-609600" algn="ctr">
              <a:lnSpc>
                <a:spcPct val="90000"/>
              </a:lnSpc>
              <a:buClr>
                <a:schemeClr val="tx1"/>
              </a:buClr>
              <a:buNone/>
            </a:pPr>
            <a:r>
              <a:rPr lang="ar-SA" sz="4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cs typeface="PT Bold Heading" pitchFamily="2" charset="-78"/>
              </a:rPr>
              <a:t>وأي إجابة بنعم تدل على وجود خلل.</a:t>
            </a:r>
            <a:endParaRPr lang="en-US" sz="5400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cs typeface="PT Bold Heading" pitchFamily="2" charset="-78"/>
            </a:endParaRPr>
          </a:p>
          <a:p>
            <a:endParaRPr lang="ar-SA" sz="4400" dirty="0"/>
          </a:p>
        </p:txBody>
      </p:sp>
      <p:sp>
        <p:nvSpPr>
          <p:cNvPr id="10" name="عنوان 1"/>
          <p:cNvSpPr>
            <a:spLocks noGrp="1"/>
          </p:cNvSpPr>
          <p:nvPr>
            <p:ph type="title"/>
          </p:nvPr>
        </p:nvSpPr>
        <p:spPr>
          <a:xfrm>
            <a:off x="428596" y="4786322"/>
            <a:ext cx="4572032" cy="1714512"/>
          </a:xfrm>
          <a:prstGeom prst="leftArrow">
            <a:avLst>
              <a:gd name="adj1" fmla="val 50000"/>
              <a:gd name="adj2" fmla="val 84408"/>
            </a:avLst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r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10000"/>
            </a:pPr>
            <a:r>
              <a:rPr lang="ar-SA" sz="4000" dirty="0" smtClean="0">
                <a:solidFill>
                  <a:srgbClr val="FF0000"/>
                </a:solidFill>
                <a:cs typeface="PT Bold Heading" pitchFamily="2" charset="-78"/>
              </a:rPr>
              <a:t>    </a:t>
            </a:r>
            <a:r>
              <a:rPr lang="ar-SA" sz="4000" dirty="0" smtClean="0">
                <a:solidFill>
                  <a:srgbClr val="FFFF00"/>
                </a:solidFill>
                <a:cs typeface="PT Bold Heading" pitchFamily="2" charset="-78"/>
              </a:rPr>
              <a:t>بعد الإجابة :</a:t>
            </a:r>
            <a:endParaRPr lang="ar-EG" sz="4000" dirty="0">
              <a:solidFill>
                <a:srgbClr val="FFFF00"/>
              </a:solidFill>
              <a:cs typeface="PT Bold Heading" pitchFamily="2" charset="-78"/>
            </a:endParaRPr>
          </a:p>
        </p:txBody>
      </p:sp>
      <p:sp>
        <p:nvSpPr>
          <p:cNvPr id="11" name="عنصر نائب لرقم الشريحة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16</a:t>
            </a:fld>
            <a:endParaRPr lang="en-US"/>
          </a:p>
        </p:txBody>
      </p:sp>
      <p:sp>
        <p:nvSpPr>
          <p:cNvPr id="12" name="عنصر نائب للتذييل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13" name="عنصر نائب للتاريخ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0524" y="214290"/>
            <a:ext cx="8324880" cy="6072230"/>
          </a:xfr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>
              <a:lnSpc>
                <a:spcPct val="90000"/>
              </a:lnSpc>
              <a:buClr>
                <a:schemeClr val="tx1"/>
              </a:buClr>
            </a:pPr>
            <a:r>
              <a:rPr lang="ar-SA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أنت أحد شخصين</a:t>
            </a:r>
            <a:r>
              <a:rPr lang="ar-S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: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None/>
            </a:pP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pPr marL="609600" lvl="0" indent="-609600">
              <a:lnSpc>
                <a:spcPct val="90000"/>
              </a:lnSpc>
              <a:buClr>
                <a:schemeClr val="tx1"/>
              </a:buClr>
            </a:pPr>
            <a:r>
              <a:rPr lang="ar-SA" sz="4000" b="1" dirty="0">
                <a:ln w="10541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PT Bold Heading" pitchFamily="2" charset="-78"/>
              </a:rPr>
              <a:t>إما منظم جدا تعرف كيف تستثمر </a:t>
            </a:r>
            <a:r>
              <a:rPr lang="ar-EG" sz="4000" b="1" dirty="0" smtClean="0">
                <a:ln w="10541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PT Bold Heading" pitchFamily="2" charset="-78"/>
              </a:rPr>
              <a:t>و</a:t>
            </a:r>
            <a:r>
              <a:rPr lang="ar-SA" sz="4000" b="1" dirty="0" err="1" smtClean="0">
                <a:ln w="10541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PT Bold Heading" pitchFamily="2" charset="-78"/>
              </a:rPr>
              <a:t>قتك</a:t>
            </a:r>
            <a:r>
              <a:rPr lang="ar-SA" sz="4000" b="1" dirty="0" smtClean="0">
                <a:ln w="10541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PT Bold Heading" pitchFamily="2" charset="-78"/>
              </a:rPr>
              <a:t> </a:t>
            </a:r>
            <a:r>
              <a:rPr lang="ar-SA" sz="4000" b="1" dirty="0">
                <a:ln w="10541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PT Bold Heading" pitchFamily="2" charset="-78"/>
              </a:rPr>
              <a:t>جيدا</a:t>
            </a:r>
            <a:r>
              <a:rPr lang="ar-SA" sz="4000" b="1" dirty="0" smtClean="0">
                <a:ln w="10541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PT Bold Heading" pitchFamily="2" charset="-78"/>
              </a:rPr>
              <a:t>.</a:t>
            </a:r>
          </a:p>
          <a:p>
            <a:pPr marL="609600" lvl="0" indent="-609600">
              <a:lnSpc>
                <a:spcPct val="90000"/>
              </a:lnSpc>
              <a:buClr>
                <a:schemeClr val="tx1"/>
              </a:buClr>
              <a:buNone/>
            </a:pPr>
            <a:endParaRPr lang="en-US" sz="1800" b="1" dirty="0">
              <a:ln w="10541" cmpd="sng">
                <a:solidFill>
                  <a:srgbClr val="C00000"/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+mj-ea"/>
              <a:cs typeface="PT Bold Heading" pitchFamily="2" charset="-78"/>
            </a:endParaRPr>
          </a:p>
          <a:p>
            <a:pPr marL="609600" lvl="0" indent="-609600">
              <a:lnSpc>
                <a:spcPct val="90000"/>
              </a:lnSpc>
              <a:buClr>
                <a:schemeClr val="tx1"/>
              </a:buClr>
            </a:pPr>
            <a:r>
              <a:rPr lang="ar-SA" sz="4000" b="1" dirty="0">
                <a:ln w="10541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PT Bold Heading" pitchFamily="2" charset="-78"/>
              </a:rPr>
              <a:t>وإما عشوائي وعندك فوضوية في إدارة وقتك، ترهقك وتؤخرك كثيرا </a:t>
            </a:r>
            <a:endParaRPr lang="ar-SA" sz="4000" b="1" dirty="0" smtClean="0">
              <a:ln w="10541" cmpd="sng">
                <a:solidFill>
                  <a:srgbClr val="C00000"/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+mj-ea"/>
              <a:cs typeface="PT Bold Heading" pitchFamily="2" charset="-78"/>
            </a:endParaRPr>
          </a:p>
          <a:p>
            <a:pPr marL="609600" lvl="0" indent="-609600">
              <a:lnSpc>
                <a:spcPct val="90000"/>
              </a:lnSpc>
              <a:buClr>
                <a:schemeClr val="tx1"/>
              </a:buClr>
            </a:pPr>
            <a:r>
              <a:rPr lang="ar-SA" sz="4000" b="1" dirty="0" smtClean="0">
                <a:ln w="10541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PT Bold Heading" pitchFamily="2" charset="-78"/>
              </a:rPr>
              <a:t>فإن </a:t>
            </a:r>
            <a:r>
              <a:rPr lang="ar-SA" sz="4000" b="1" dirty="0">
                <a:ln w="10541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PT Bold Heading" pitchFamily="2" charset="-78"/>
              </a:rPr>
              <a:t>كنت كذلك فننصحك بـالتالي</a:t>
            </a:r>
            <a:r>
              <a:rPr lang="ar-SA" sz="4000" b="1" dirty="0" smtClean="0">
                <a:ln w="10541" cmpd="sng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PT Bold Heading" pitchFamily="2" charset="-78"/>
              </a:rPr>
              <a:t>:</a:t>
            </a:r>
          </a:p>
          <a:p>
            <a:pPr marL="609600" lvl="0" indent="-609600">
              <a:lnSpc>
                <a:spcPct val="90000"/>
              </a:lnSpc>
              <a:buClr>
                <a:schemeClr val="tx1"/>
              </a:buClr>
              <a:buNone/>
            </a:pPr>
            <a:endParaRPr lang="en-US" sz="2000" b="1" dirty="0">
              <a:ln w="10541" cmpd="sng">
                <a:solidFill>
                  <a:srgbClr val="C00000"/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+mj-ea"/>
              <a:cs typeface="PT Bold Heading" pitchFamily="2" charset="-78"/>
            </a:endParaRPr>
          </a:p>
          <a:p>
            <a:pPr marL="1620838" lvl="0" indent="-609600">
              <a:lnSpc>
                <a:spcPct val="90000"/>
              </a:lnSpc>
              <a:buClr>
                <a:schemeClr val="tx1"/>
              </a:buClr>
            </a:pPr>
            <a:r>
              <a:rPr lang="ar-SA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PT Bold Heading" pitchFamily="2" charset="-78"/>
              </a:rPr>
              <a:t>إدارة وقتك للاستفادة منه بشكل فعال.</a:t>
            </a:r>
            <a:endParaRPr lang="en-US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PT Bold Heading" pitchFamily="2" charset="-78"/>
            </a:endParaRPr>
          </a:p>
          <a:p>
            <a:pPr marL="1620838" lvl="0" indent="-609600">
              <a:lnSpc>
                <a:spcPct val="90000"/>
              </a:lnSpc>
              <a:buClr>
                <a:schemeClr val="tx1"/>
              </a:buClr>
            </a:pPr>
            <a:r>
              <a:rPr lang="ar-SA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PT Bold Heading" pitchFamily="2" charset="-78"/>
              </a:rPr>
              <a:t>البحث لنفسك عن أهداف تملأ بها حياتك. </a:t>
            </a:r>
            <a:endParaRPr lang="en-US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+mj-ea"/>
              <a:cs typeface="PT Bold Heading" pitchFamily="2" charset="-78"/>
            </a:endParaRP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None/>
            </a:pPr>
            <a:endParaRPr lang="ar-EG" sz="4000" b="1" dirty="0">
              <a:ln w="10541" cmpd="sng">
                <a:solidFill>
                  <a:srgbClr val="C00000"/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17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572132" y="214290"/>
            <a:ext cx="3033706" cy="838184"/>
          </a:xfrm>
        </p:spPr>
        <p:txBody>
          <a:bodyPr/>
          <a:lstStyle/>
          <a:p>
            <a:r>
              <a:rPr lang="ar-SA" sz="4000" b="1" dirty="0" smtClean="0">
                <a:cs typeface="PT Bold Heading" pitchFamily="2" charset="-78"/>
              </a:rPr>
              <a:t>أهمية </a:t>
            </a:r>
            <a:r>
              <a:rPr lang="ar-SA" sz="4000" b="1" dirty="0">
                <a:cs typeface="PT Bold Heading" pitchFamily="2" charset="-78"/>
              </a:rPr>
              <a:t>الوقت</a:t>
            </a:r>
            <a:r>
              <a:rPr lang="ar-SA" sz="4000" b="1" dirty="0" smtClean="0">
                <a:cs typeface="PT Bold Heading" pitchFamily="2" charset="-78"/>
              </a:rPr>
              <a:t>:</a:t>
            </a:r>
            <a:endParaRPr lang="ar-EG" sz="4000" b="1" dirty="0">
              <a:cs typeface="PT Bold Heading" pitchFamily="2" charset="-78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18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pic>
        <p:nvPicPr>
          <p:cNvPr id="93186" name="Picture 2" descr="http://4.bp.blogspot.com/_9YW698bsz3g/S089UuWUKQI/AAAAAAAAAHY/ZgbrqkhTA18/s320/1989fceb60tg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142984"/>
            <a:ext cx="7858180" cy="50073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572132" y="214290"/>
            <a:ext cx="3033706" cy="838184"/>
          </a:xfrm>
        </p:spPr>
        <p:txBody>
          <a:bodyPr/>
          <a:lstStyle/>
          <a:p>
            <a:r>
              <a:rPr lang="ar-SA" sz="4000" b="1" dirty="0" smtClean="0">
                <a:cs typeface="PT Bold Heading" pitchFamily="2" charset="-78"/>
              </a:rPr>
              <a:t>أهمية </a:t>
            </a:r>
            <a:r>
              <a:rPr lang="ar-SA" sz="4000" b="1" dirty="0">
                <a:cs typeface="PT Bold Heading" pitchFamily="2" charset="-78"/>
              </a:rPr>
              <a:t>الوقت</a:t>
            </a:r>
            <a:r>
              <a:rPr lang="ar-SA" sz="4000" b="1" dirty="0" smtClean="0">
                <a:cs typeface="PT Bold Heading" pitchFamily="2" charset="-78"/>
              </a:rPr>
              <a:t>:</a:t>
            </a:r>
            <a:endParaRPr lang="ar-EG" sz="4000" b="1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85918" y="1214422"/>
            <a:ext cx="6929486" cy="5000660"/>
          </a:xfr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lvl="0" indent="-609600">
              <a:lnSpc>
                <a:spcPct val="90000"/>
              </a:lnSpc>
              <a:buClr>
                <a:schemeClr val="tx1"/>
              </a:buClr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ساعة واحدة من التخطيط ( للوقت ) </a:t>
            </a:r>
            <a:endParaRPr lang="ar-SA" sz="36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lvl="0" indent="-609600">
              <a:lnSpc>
                <a:spcPct val="90000"/>
              </a:lnSpc>
              <a:buClr>
                <a:schemeClr val="tx1"/>
              </a:buClr>
              <a:buNone/>
            </a:pP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توفر </a:t>
            </a: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10 ساعات من التنفيذ</a:t>
            </a: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</a:p>
          <a:p>
            <a:pPr marL="609600" lvl="0" indent="-609600">
              <a:lnSpc>
                <a:spcPct val="90000"/>
              </a:lnSpc>
              <a:buClr>
                <a:schemeClr val="tx1"/>
              </a:buClr>
            </a:pPr>
            <a:endParaRPr lang="en-US" sz="3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lvl="0" indent="-609600">
              <a:lnSpc>
                <a:spcPct val="90000"/>
              </a:lnSpc>
              <a:buClr>
                <a:schemeClr val="tx1"/>
              </a:buClr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الشخص المتوتر يحتاج ضعف الوقت لإنجاز نفس المهمة التي يقوم بها الشخص العادي</a:t>
            </a: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</a:p>
          <a:p>
            <a:pPr marL="609600" lvl="0" indent="-609600">
              <a:lnSpc>
                <a:spcPct val="90000"/>
              </a:lnSpc>
              <a:buClr>
                <a:schemeClr val="tx1"/>
              </a:buClr>
            </a:pPr>
            <a:endParaRPr lang="en-US" sz="3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lvl="0" indent="-609600">
              <a:lnSpc>
                <a:spcPct val="90000"/>
              </a:lnSpc>
              <a:buClr>
                <a:schemeClr val="tx1"/>
              </a:buClr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اكتساب عادة جديدة يستغرق في المتوسط 15 يوما من المواظبة</a:t>
            </a: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  <a:endParaRPr lang="en-US" sz="3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19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pic>
        <p:nvPicPr>
          <p:cNvPr id="126978" name="Picture 2" descr="https://encrypted-tbn1.gstatic.com/images?q=tbn:ANd9GcTnoIGJw1a5y71UdMxPbrWZRIc0oMfKVs1PB666YpSKJhsEj9elj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2428868"/>
            <a:ext cx="1847850" cy="2476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85786" y="500042"/>
            <a:ext cx="7772400" cy="857232"/>
          </a:xfrm>
        </p:spPr>
        <p:txBody>
          <a:bodyPr/>
          <a:lstStyle/>
          <a:p>
            <a:r>
              <a:rPr lang="ar-SA" sz="4000" dirty="0" smtClean="0">
                <a:cs typeface="PT Bold Heading" pitchFamily="2" charset="-78"/>
              </a:rPr>
              <a:t>أهمية </a:t>
            </a:r>
            <a:r>
              <a:rPr lang="ar-SA" sz="4000" dirty="0">
                <a:cs typeface="PT Bold Heading" pitchFamily="2" charset="-78"/>
              </a:rPr>
              <a:t>الوقت:</a:t>
            </a:r>
            <a:r>
              <a:rPr lang="en-US" sz="4000" dirty="0">
                <a:cs typeface="PT Bold Heading" pitchFamily="2" charset="-78"/>
              </a:rPr>
              <a:t/>
            </a:r>
            <a:br>
              <a:rPr lang="en-US" sz="4000" dirty="0">
                <a:cs typeface="PT Bold Heading" pitchFamily="2" charset="-78"/>
              </a:rPr>
            </a:br>
            <a:endParaRPr lang="ar-EG" sz="4000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14480" y="642918"/>
            <a:ext cx="6915144" cy="5357850"/>
          </a:xfr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lvl="0" indent="-609600">
              <a:lnSpc>
                <a:spcPct val="90000"/>
              </a:lnSpc>
              <a:buClr>
                <a:schemeClr val="tx1"/>
              </a:buClr>
              <a:buNone/>
            </a:pPr>
            <a:endParaRPr lang="ar-SA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lvl="0" indent="-609600">
              <a:lnSpc>
                <a:spcPct val="90000"/>
              </a:lnSpc>
              <a:buClr>
                <a:schemeClr val="tx1"/>
              </a:buClr>
            </a:pP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كل  عمل يميل إلى استغراق كل الوقت </a:t>
            </a:r>
            <a:r>
              <a:rPr lang="ar-EG" sz="2800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 </a:t>
            </a: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المخصص له :</a:t>
            </a:r>
          </a:p>
          <a:p>
            <a:pPr marL="609600" lvl="0" indent="-609600">
              <a:lnSpc>
                <a:spcPct val="90000"/>
              </a:lnSpc>
              <a:buClr>
                <a:schemeClr val="tx1"/>
              </a:buClr>
              <a:buNone/>
            </a:pPr>
            <a:endParaRPr lang="ar-SA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lvl="0" indent="-609600">
              <a:lnSpc>
                <a:spcPct val="90000"/>
              </a:lnSpc>
              <a:buClr>
                <a:schemeClr val="tx1"/>
              </a:buClr>
            </a:pP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</a:t>
            </a:r>
            <a:r>
              <a:rPr lang="ar-SA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فإذا خصصنا لمجموعة </a:t>
            </a: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أفراد</a:t>
            </a:r>
            <a:r>
              <a:rPr lang="ar-EG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</a:t>
            </a: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( </a:t>
            </a:r>
            <a:r>
              <a:rPr lang="ar-SA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ساعتين ) لإنجاز مهمة معينة ، </a:t>
            </a: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وخصصنا </a:t>
            </a:r>
            <a:r>
              <a:rPr lang="ar-SA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( أربع ساعات ) لمجموعة أخرى ، لإنجاز نفس المهمة ، </a:t>
            </a: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نجد </a:t>
            </a:r>
            <a:r>
              <a:rPr lang="ar-SA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أن المجموعتين تنتهي في حدود الوقت المحدد لها</a:t>
            </a: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</a:p>
          <a:p>
            <a:pPr marL="609600" lvl="0" indent="-609600">
              <a:lnSpc>
                <a:spcPct val="90000"/>
              </a:lnSpc>
              <a:buClr>
                <a:schemeClr val="tx1"/>
              </a:buClr>
            </a:pPr>
            <a:endParaRPr lang="en-US" sz="28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lvl="0" indent="-609600">
              <a:lnSpc>
                <a:spcPct val="90000"/>
              </a:lnSpc>
              <a:buClr>
                <a:schemeClr val="tx1"/>
              </a:buClr>
            </a:pPr>
            <a:r>
              <a:rPr lang="ar-SA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إدارة الوقت لا تعني أداء الأعمال بشكل أكثر سرعة ، بقدر ما تعني أداء الأعمال الصحيحة التي تخدم أهدافنا بشكل فعال.</a:t>
            </a:r>
            <a:endParaRPr lang="en-US" sz="28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>
              <a:lnSpc>
                <a:spcPct val="90000"/>
              </a:lnSpc>
              <a:buClr>
                <a:schemeClr val="tx1"/>
              </a:buClr>
            </a:pPr>
            <a:endParaRPr lang="ar-EG" sz="28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20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pic>
        <p:nvPicPr>
          <p:cNvPr id="8" name="Picture 2" descr="https://encrypted-tbn1.gstatic.com/images?q=tbn:ANd9GcTnoIGJw1a5y71UdMxPbrWZRIc0oMfKVs1PB666YpSKJhsEj9elj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2428868"/>
            <a:ext cx="1847850" cy="2476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1071538" y="2500306"/>
            <a:ext cx="7591452" cy="364333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533400" indent="-533400" algn="ctr">
              <a:lnSpc>
                <a:spcPct val="90000"/>
              </a:lnSpc>
              <a:buClr>
                <a:schemeClr val="tx1"/>
              </a:buClr>
              <a:buNone/>
            </a:pPr>
            <a:endParaRPr lang="ar-SA" sz="36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533400" indent="-533400" algn="ctr">
              <a:lnSpc>
                <a:spcPct val="90000"/>
              </a:lnSpc>
              <a:buClr>
                <a:schemeClr val="tx1"/>
              </a:buClr>
              <a:buNone/>
            </a:pPr>
            <a:r>
              <a:rPr lang="ar-SA" sz="3600" dirty="0" smtClean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مطلوب مناقشة الأسئلة التالية:</a:t>
            </a:r>
          </a:p>
          <a:p>
            <a:pPr marL="533400" indent="-533400" algn="ctr">
              <a:lnSpc>
                <a:spcPct val="90000"/>
              </a:lnSpc>
              <a:buClr>
                <a:schemeClr val="tx1"/>
              </a:buClr>
              <a:buNone/>
            </a:pPr>
            <a:endParaRPr lang="ar-SA" sz="36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533400" indent="-533400" algn="ctr">
              <a:lnSpc>
                <a:spcPct val="90000"/>
              </a:lnSpc>
              <a:buClr>
                <a:schemeClr val="tx1"/>
              </a:buClr>
              <a:buNone/>
            </a:pPr>
            <a:r>
              <a:rPr lang="ar-SA" sz="5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كيف تضيع الأوقات ؟</a:t>
            </a:r>
          </a:p>
          <a:p>
            <a:pPr marL="533400" indent="-533400" algn="ctr">
              <a:lnSpc>
                <a:spcPct val="90000"/>
              </a:lnSpc>
              <a:buClr>
                <a:schemeClr val="tx1"/>
              </a:buClr>
              <a:buNone/>
            </a:pPr>
            <a:r>
              <a:rPr lang="ar-SA" sz="5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كيف نوفر الوقت ؟</a:t>
            </a:r>
            <a:endParaRPr lang="ar-SA" sz="54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pic>
        <p:nvPicPr>
          <p:cNvPr id="6" name="Picture 18" descr="CMENO05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3080497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8" name="مستطيل مستدير الزوايا 7"/>
          <p:cNvSpPr/>
          <p:nvPr/>
        </p:nvSpPr>
        <p:spPr bwMode="auto">
          <a:xfrm>
            <a:off x="5429256" y="928670"/>
            <a:ext cx="3214710" cy="928694"/>
          </a:xfrm>
          <a:prstGeom prst="roundRect">
            <a:avLst>
              <a:gd name="adj" fmla="val 31232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5400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AL-Mateen" pitchFamily="2" charset="-78"/>
              </a:rPr>
              <a:t>نشاط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3714744" y="1142984"/>
            <a:ext cx="1383712" cy="4909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9600" indent="-609600" algn="ctr">
              <a:lnSpc>
                <a:spcPct val="90000"/>
              </a:lnSpc>
              <a:buClr>
                <a:schemeClr val="tx1"/>
              </a:buClr>
              <a:buNone/>
            </a:pPr>
            <a:r>
              <a:rPr lang="ar-SA" sz="2800" dirty="0" smtClean="0">
                <a:solidFill>
                  <a:schemeClr val="tx2"/>
                </a:solidFill>
                <a:cs typeface="PT Bold Heading" pitchFamily="2" charset="-78"/>
              </a:rPr>
              <a:t>(3) دقائق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4415" y="142852"/>
            <a:ext cx="6715171" cy="855663"/>
          </a:xfrm>
        </p:spPr>
        <p:txBody>
          <a:bodyPr/>
          <a:lstStyle/>
          <a:p>
            <a:pPr algn="just"/>
            <a:r>
              <a:rPr lang="ar-SA" sz="6000" dirty="0" smtClean="0">
                <a:cs typeface="PT Bold Heading" pitchFamily="2" charset="-78"/>
              </a:rPr>
              <a:t>أهم مضيعات </a:t>
            </a:r>
            <a:r>
              <a:rPr lang="ar-SA" sz="6000" dirty="0">
                <a:cs typeface="PT Bold Heading" pitchFamily="2" charset="-78"/>
              </a:rPr>
              <a:t>الوقت</a:t>
            </a:r>
          </a:p>
        </p:txBody>
      </p:sp>
      <p:sp>
        <p:nvSpPr>
          <p:cNvPr id="3072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714348" y="1143000"/>
            <a:ext cx="7591452" cy="5000644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التلفزيون .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الاجتماعات </a:t>
            </a:r>
            <a:r>
              <a:rPr lang="ar-EG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غير الفاعلة</a:t>
            </a: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  <a:endParaRPr lang="ar-SA" sz="3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الاتصالات </a:t>
            </a:r>
            <a:r>
              <a:rPr lang="ar-EG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غير الهادفة</a:t>
            </a: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  <a:endParaRPr lang="ar-SA" sz="3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عدم وجود أهداف أو خطط .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التكاسل والتأجيل .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النسيان .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مقاطعات الآخرين .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التفكير السلبي تجاه </a:t>
            </a: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التنظيم والترتيب </a:t>
            </a: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3"/>
              </a:buBlip>
            </a:pPr>
            <a:endParaRPr lang="ar-SA" sz="3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pic>
        <p:nvPicPr>
          <p:cNvPr id="6" name="Picture 18" descr="CMENO05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714356"/>
            <a:ext cx="3080497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22</a:t>
            </a:fld>
            <a:endParaRPr 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000232" y="260350"/>
            <a:ext cx="6429420" cy="792163"/>
          </a:xfrm>
        </p:spPr>
        <p:txBody>
          <a:bodyPr/>
          <a:lstStyle/>
          <a:p>
            <a:pPr algn="just"/>
            <a:r>
              <a:rPr lang="ar-SA" sz="6000" dirty="0" smtClean="0">
                <a:cs typeface="PT Bold Heading" pitchFamily="2" charset="-78"/>
              </a:rPr>
              <a:t>أهم مضيعات </a:t>
            </a:r>
            <a:r>
              <a:rPr lang="ar-SA" sz="6000" dirty="0">
                <a:cs typeface="PT Bold Heading" pitchFamily="2" charset="-78"/>
              </a:rPr>
              <a:t>الوقت</a:t>
            </a:r>
          </a:p>
        </p:txBody>
      </p:sp>
      <p:sp>
        <p:nvSpPr>
          <p:cNvPr id="3174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571472" y="1785926"/>
            <a:ext cx="7820052" cy="464347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 سوء الفهم للغير .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الانشغال </a:t>
            </a:r>
            <a:r>
              <a:rPr lang="ar-EG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بسبب </a:t>
            </a:r>
            <a:r>
              <a:rPr lang="ar-EG" sz="3600" dirty="0" err="1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</a:t>
            </a: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لآخرين </a:t>
            </a: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ar-SA" sz="3600" dirty="0" err="1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الزيار</a:t>
            </a:r>
            <a:r>
              <a:rPr lang="ar-EG" sz="3600" dirty="0" err="1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ات</a:t>
            </a: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المفاجئة </a:t>
            </a: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</a:t>
            </a: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الفوضى .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عدم </a:t>
            </a: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معرفة الكيفية </a:t>
            </a: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الصحيحة </a:t>
            </a: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للعمل </a:t>
            </a: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  <a:endParaRPr lang="ar-SA" sz="3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عدم القدرة على الرفض </a:t>
            </a:r>
            <a:r>
              <a:rPr lang="ar-SA" sz="2400" dirty="0" smtClean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(عدم القدرة على استخدام  </a:t>
            </a:r>
            <a:r>
              <a:rPr lang="ar-SA" sz="2400" dirty="0" err="1" smtClean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لأ</a:t>
            </a:r>
            <a:r>
              <a:rPr lang="ar-SA" sz="2400" dirty="0" smtClean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 بفعالية )</a:t>
            </a:r>
            <a:endParaRPr lang="ar-SA" sz="3600" dirty="0">
              <a:solidFill>
                <a:srgbClr val="FF0000"/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ضعف الإرادة .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endParaRPr lang="ar-SA" sz="3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pic>
        <p:nvPicPr>
          <p:cNvPr id="6" name="Picture 18" descr="CMENO05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57166"/>
            <a:ext cx="3602037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23</a:t>
            </a:fld>
            <a:endParaRPr 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autoUpdateAnimBg="0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11382" y="214290"/>
            <a:ext cx="6361146" cy="73977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just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10000"/>
              <a:buFont typeface="Wingdings" pitchFamily="2" charset="2"/>
            </a:pPr>
            <a:r>
              <a:rPr lang="ar-SA" sz="6000" dirty="0" smtClean="0">
                <a:cs typeface="PT Bold Heading" pitchFamily="2" charset="-78"/>
              </a:rPr>
              <a:t>لصوص الوقت</a:t>
            </a:r>
            <a:endParaRPr lang="ar-SA" sz="6000" dirty="0">
              <a:cs typeface="PT Bold Heading" pitchFamily="2" charset="-78"/>
            </a:endParaRPr>
          </a:p>
        </p:txBody>
      </p:sp>
      <p:sp>
        <p:nvSpPr>
          <p:cNvPr id="4403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3143240" y="1244619"/>
            <a:ext cx="5705458" cy="4899025"/>
          </a:xfr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just">
              <a:lnSpc>
                <a:spcPct val="90000"/>
              </a:lnSpc>
              <a:buClr>
                <a:schemeClr val="tx1"/>
              </a:buClr>
              <a:buNone/>
            </a:pPr>
            <a:endParaRPr lang="ar-SA" sz="3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  الانشغال بعيوب الآخرين </a:t>
            </a: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endParaRPr lang="ar-SA" sz="3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 سوء التفاهم مع الأشخاص المحيطين </a:t>
            </a: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بك .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Blip>
                <a:blip r:embed="rId2"/>
              </a:buBlip>
            </a:pPr>
            <a:endParaRPr lang="ar-SA" sz="3600" dirty="0" smtClean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Blip>
                <a:blip r:embed="rId2"/>
              </a:buBlip>
            </a:pP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 التسويف . </a:t>
            </a:r>
            <a:endParaRPr lang="ar-SA" sz="3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3"/>
              </a:buBlip>
            </a:pPr>
            <a:endParaRPr lang="ar-SA" sz="3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pic>
        <p:nvPicPr>
          <p:cNvPr id="6" name="Picture 18" descr="CMENO05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857364"/>
            <a:ext cx="3000396" cy="2922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24</a:t>
            </a:fld>
            <a:endParaRPr 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344866" y="333375"/>
            <a:ext cx="4156092" cy="79216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just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10000"/>
              <a:buFont typeface="Wingdings" pitchFamily="2" charset="2"/>
            </a:pPr>
            <a:r>
              <a:rPr lang="ar-SA" sz="6000" dirty="0">
                <a:cs typeface="PT Bold Heading" pitchFamily="2" charset="-78"/>
              </a:rPr>
              <a:t>لصوص الوقت</a:t>
            </a:r>
          </a:p>
        </p:txBody>
      </p:sp>
      <p:sp>
        <p:nvSpPr>
          <p:cNvPr id="4505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3000365" y="1643050"/>
            <a:ext cx="5715040" cy="4286280"/>
          </a:xfr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  أقوم بأداء العمل وحدي ولا استخدم مبدأ التفويض </a:t>
            </a:r>
            <a:endParaRPr lang="ar-SA" sz="36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None/>
            </a:pPr>
            <a:endParaRPr lang="ar-SA" sz="20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  عدم وجود أهداف واضحة في ذهني الآن </a:t>
            </a: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None/>
            </a:pPr>
            <a:endParaRPr lang="ar-SA" sz="20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  ضعف قدرتي الشخصية في إنجاز بعض الأعمال </a:t>
            </a: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None/>
            </a:pPr>
            <a:endParaRPr lang="ar-SA" sz="20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pic>
        <p:nvPicPr>
          <p:cNvPr id="6" name="Picture 18" descr="CMENO05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5" y="571481"/>
            <a:ext cx="2933805" cy="2857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25</a:t>
            </a:fld>
            <a:endParaRPr 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55875" y="404813"/>
            <a:ext cx="5516587" cy="792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just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10000"/>
              <a:buFont typeface="Wingdings" pitchFamily="2" charset="2"/>
            </a:pPr>
            <a:r>
              <a:rPr lang="ar-SA" sz="6000" dirty="0">
                <a:cs typeface="PT Bold Heading" pitchFamily="2" charset="-78"/>
              </a:rPr>
              <a:t>موفرات  الوقت</a:t>
            </a:r>
          </a:p>
        </p:txBody>
      </p:sp>
      <p:sp>
        <p:nvSpPr>
          <p:cNvPr id="3379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914400" y="1424006"/>
            <a:ext cx="7696200" cy="4648200"/>
          </a:xfr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       التخطيط الجيد .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       كتابة الأهداف .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       استخدام الكومبيوتر .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      استخدام ( لا </a:t>
            </a: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بفعالية ) </a:t>
            </a: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      </a:t>
            </a: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تعلم  </a:t>
            </a: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القراءة السريعة .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       البدء فورا في العمل </a:t>
            </a: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دون تسويف.</a:t>
            </a:r>
            <a:endParaRPr lang="ar-SA" sz="3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       الاستفادة من وسائل الاتصال الحديثة 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None/>
            </a:pPr>
            <a:endParaRPr lang="ar-SA" sz="3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grpSp>
        <p:nvGrpSpPr>
          <p:cNvPr id="6" name="Group 105"/>
          <p:cNvGrpSpPr>
            <a:grpSpLocks/>
          </p:cNvGrpSpPr>
          <p:nvPr/>
        </p:nvGrpSpPr>
        <p:grpSpPr bwMode="auto">
          <a:xfrm>
            <a:off x="142844" y="357166"/>
            <a:ext cx="3571900" cy="3786214"/>
            <a:chOff x="1156" y="2749"/>
            <a:chExt cx="1007" cy="808"/>
          </a:xfrm>
        </p:grpSpPr>
        <p:sp>
          <p:nvSpPr>
            <p:cNvPr id="7" name="AutoShape 106"/>
            <p:cNvSpPr>
              <a:spLocks noChangeAspect="1" noChangeArrowheads="1" noTextEdit="1"/>
            </p:cNvSpPr>
            <p:nvPr/>
          </p:nvSpPr>
          <p:spPr bwMode="auto">
            <a:xfrm>
              <a:off x="1156" y="2749"/>
              <a:ext cx="1007" cy="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" name="Freeform 107"/>
            <p:cNvSpPr>
              <a:spLocks/>
            </p:cNvSpPr>
            <p:nvPr/>
          </p:nvSpPr>
          <p:spPr bwMode="auto">
            <a:xfrm>
              <a:off x="1591" y="3060"/>
              <a:ext cx="179" cy="152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37" y="0"/>
                </a:cxn>
                <a:cxn ang="0">
                  <a:pos x="31" y="1"/>
                </a:cxn>
                <a:cxn ang="0">
                  <a:pos x="23" y="11"/>
                </a:cxn>
                <a:cxn ang="0">
                  <a:pos x="20" y="16"/>
                </a:cxn>
                <a:cxn ang="0">
                  <a:pos x="20" y="22"/>
                </a:cxn>
                <a:cxn ang="0">
                  <a:pos x="20" y="24"/>
                </a:cxn>
                <a:cxn ang="0">
                  <a:pos x="19" y="29"/>
                </a:cxn>
                <a:cxn ang="0">
                  <a:pos x="8" y="34"/>
                </a:cxn>
                <a:cxn ang="0">
                  <a:pos x="3" y="37"/>
                </a:cxn>
                <a:cxn ang="0">
                  <a:pos x="0" y="43"/>
                </a:cxn>
                <a:cxn ang="0">
                  <a:pos x="0" y="53"/>
                </a:cxn>
                <a:cxn ang="0">
                  <a:pos x="6" y="61"/>
                </a:cxn>
                <a:cxn ang="0">
                  <a:pos x="11" y="65"/>
                </a:cxn>
                <a:cxn ang="0">
                  <a:pos x="14" y="79"/>
                </a:cxn>
                <a:cxn ang="0">
                  <a:pos x="17" y="92"/>
                </a:cxn>
                <a:cxn ang="0">
                  <a:pos x="20" y="104"/>
                </a:cxn>
                <a:cxn ang="0">
                  <a:pos x="25" y="110"/>
                </a:cxn>
                <a:cxn ang="0">
                  <a:pos x="31" y="121"/>
                </a:cxn>
                <a:cxn ang="0">
                  <a:pos x="42" y="131"/>
                </a:cxn>
                <a:cxn ang="0">
                  <a:pos x="54" y="138"/>
                </a:cxn>
                <a:cxn ang="0">
                  <a:pos x="73" y="143"/>
                </a:cxn>
                <a:cxn ang="0">
                  <a:pos x="95" y="143"/>
                </a:cxn>
                <a:cxn ang="0">
                  <a:pos x="114" y="143"/>
                </a:cxn>
                <a:cxn ang="0">
                  <a:pos x="131" y="139"/>
                </a:cxn>
                <a:cxn ang="0">
                  <a:pos x="145" y="136"/>
                </a:cxn>
                <a:cxn ang="0">
                  <a:pos x="153" y="149"/>
                </a:cxn>
                <a:cxn ang="0">
                  <a:pos x="159" y="152"/>
                </a:cxn>
                <a:cxn ang="0">
                  <a:pos x="162" y="147"/>
                </a:cxn>
                <a:cxn ang="0">
                  <a:pos x="168" y="139"/>
                </a:cxn>
                <a:cxn ang="0">
                  <a:pos x="167" y="144"/>
                </a:cxn>
                <a:cxn ang="0">
                  <a:pos x="176" y="125"/>
                </a:cxn>
                <a:cxn ang="0">
                  <a:pos x="179" y="112"/>
                </a:cxn>
                <a:cxn ang="0">
                  <a:pos x="173" y="105"/>
                </a:cxn>
                <a:cxn ang="0">
                  <a:pos x="157" y="104"/>
                </a:cxn>
                <a:cxn ang="0">
                  <a:pos x="150" y="100"/>
                </a:cxn>
                <a:cxn ang="0">
                  <a:pos x="143" y="91"/>
                </a:cxn>
                <a:cxn ang="0">
                  <a:pos x="137" y="91"/>
                </a:cxn>
                <a:cxn ang="0">
                  <a:pos x="131" y="91"/>
                </a:cxn>
                <a:cxn ang="0">
                  <a:pos x="142" y="89"/>
                </a:cxn>
                <a:cxn ang="0">
                  <a:pos x="145" y="79"/>
                </a:cxn>
                <a:cxn ang="0">
                  <a:pos x="140" y="68"/>
                </a:cxn>
                <a:cxn ang="0">
                  <a:pos x="134" y="63"/>
                </a:cxn>
                <a:cxn ang="0">
                  <a:pos x="128" y="61"/>
                </a:cxn>
                <a:cxn ang="0">
                  <a:pos x="126" y="52"/>
                </a:cxn>
                <a:cxn ang="0">
                  <a:pos x="128" y="48"/>
                </a:cxn>
                <a:cxn ang="0">
                  <a:pos x="128" y="45"/>
                </a:cxn>
                <a:cxn ang="0">
                  <a:pos x="129" y="40"/>
                </a:cxn>
                <a:cxn ang="0">
                  <a:pos x="131" y="37"/>
                </a:cxn>
                <a:cxn ang="0">
                  <a:pos x="120" y="32"/>
                </a:cxn>
                <a:cxn ang="0">
                  <a:pos x="103" y="21"/>
                </a:cxn>
                <a:cxn ang="0">
                  <a:pos x="89" y="14"/>
                </a:cxn>
                <a:cxn ang="0">
                  <a:pos x="78" y="9"/>
                </a:cxn>
                <a:cxn ang="0">
                  <a:pos x="59" y="3"/>
                </a:cxn>
                <a:cxn ang="0">
                  <a:pos x="50" y="1"/>
                </a:cxn>
                <a:cxn ang="0">
                  <a:pos x="42" y="0"/>
                </a:cxn>
                <a:cxn ang="0">
                  <a:pos x="37" y="0"/>
                </a:cxn>
              </a:cxnLst>
              <a:rect l="0" t="0" r="r" b="b"/>
              <a:pathLst>
                <a:path w="179" h="152">
                  <a:moveTo>
                    <a:pt x="37" y="0"/>
                  </a:moveTo>
                  <a:lnTo>
                    <a:pt x="37" y="0"/>
                  </a:lnTo>
                  <a:lnTo>
                    <a:pt x="31" y="1"/>
                  </a:lnTo>
                  <a:lnTo>
                    <a:pt x="23" y="11"/>
                  </a:lnTo>
                  <a:lnTo>
                    <a:pt x="20" y="16"/>
                  </a:lnTo>
                  <a:lnTo>
                    <a:pt x="20" y="22"/>
                  </a:lnTo>
                  <a:lnTo>
                    <a:pt x="20" y="24"/>
                  </a:lnTo>
                  <a:lnTo>
                    <a:pt x="19" y="29"/>
                  </a:lnTo>
                  <a:lnTo>
                    <a:pt x="8" y="34"/>
                  </a:lnTo>
                  <a:lnTo>
                    <a:pt x="3" y="37"/>
                  </a:lnTo>
                  <a:lnTo>
                    <a:pt x="0" y="43"/>
                  </a:lnTo>
                  <a:lnTo>
                    <a:pt x="0" y="53"/>
                  </a:lnTo>
                  <a:lnTo>
                    <a:pt x="6" y="61"/>
                  </a:lnTo>
                  <a:lnTo>
                    <a:pt x="11" y="65"/>
                  </a:lnTo>
                  <a:lnTo>
                    <a:pt x="14" y="79"/>
                  </a:lnTo>
                  <a:lnTo>
                    <a:pt x="17" y="92"/>
                  </a:lnTo>
                  <a:lnTo>
                    <a:pt x="20" y="104"/>
                  </a:lnTo>
                  <a:lnTo>
                    <a:pt x="25" y="110"/>
                  </a:lnTo>
                  <a:lnTo>
                    <a:pt x="31" y="121"/>
                  </a:lnTo>
                  <a:lnTo>
                    <a:pt x="42" y="131"/>
                  </a:lnTo>
                  <a:lnTo>
                    <a:pt x="54" y="138"/>
                  </a:lnTo>
                  <a:lnTo>
                    <a:pt x="73" y="143"/>
                  </a:lnTo>
                  <a:lnTo>
                    <a:pt x="95" y="143"/>
                  </a:lnTo>
                  <a:lnTo>
                    <a:pt x="114" y="143"/>
                  </a:lnTo>
                  <a:lnTo>
                    <a:pt x="131" y="139"/>
                  </a:lnTo>
                  <a:lnTo>
                    <a:pt x="145" y="136"/>
                  </a:lnTo>
                  <a:lnTo>
                    <a:pt x="153" y="149"/>
                  </a:lnTo>
                  <a:lnTo>
                    <a:pt x="159" y="152"/>
                  </a:lnTo>
                  <a:lnTo>
                    <a:pt x="162" y="147"/>
                  </a:lnTo>
                  <a:lnTo>
                    <a:pt x="168" y="139"/>
                  </a:lnTo>
                  <a:lnTo>
                    <a:pt x="167" y="144"/>
                  </a:lnTo>
                  <a:lnTo>
                    <a:pt x="176" y="125"/>
                  </a:lnTo>
                  <a:lnTo>
                    <a:pt x="179" y="112"/>
                  </a:lnTo>
                  <a:lnTo>
                    <a:pt x="173" y="105"/>
                  </a:lnTo>
                  <a:lnTo>
                    <a:pt x="157" y="104"/>
                  </a:lnTo>
                  <a:lnTo>
                    <a:pt x="150" y="100"/>
                  </a:lnTo>
                  <a:lnTo>
                    <a:pt x="143" y="91"/>
                  </a:lnTo>
                  <a:lnTo>
                    <a:pt x="137" y="91"/>
                  </a:lnTo>
                  <a:lnTo>
                    <a:pt x="131" y="91"/>
                  </a:lnTo>
                  <a:lnTo>
                    <a:pt x="142" y="89"/>
                  </a:lnTo>
                  <a:lnTo>
                    <a:pt x="145" y="79"/>
                  </a:lnTo>
                  <a:lnTo>
                    <a:pt x="140" y="68"/>
                  </a:lnTo>
                  <a:lnTo>
                    <a:pt x="134" y="63"/>
                  </a:lnTo>
                  <a:lnTo>
                    <a:pt x="128" y="61"/>
                  </a:lnTo>
                  <a:lnTo>
                    <a:pt x="126" y="52"/>
                  </a:lnTo>
                  <a:lnTo>
                    <a:pt x="128" y="48"/>
                  </a:lnTo>
                  <a:lnTo>
                    <a:pt x="128" y="45"/>
                  </a:lnTo>
                  <a:lnTo>
                    <a:pt x="129" y="40"/>
                  </a:lnTo>
                  <a:lnTo>
                    <a:pt x="131" y="37"/>
                  </a:lnTo>
                  <a:lnTo>
                    <a:pt x="120" y="32"/>
                  </a:lnTo>
                  <a:lnTo>
                    <a:pt x="103" y="21"/>
                  </a:lnTo>
                  <a:lnTo>
                    <a:pt x="89" y="14"/>
                  </a:lnTo>
                  <a:lnTo>
                    <a:pt x="78" y="9"/>
                  </a:lnTo>
                  <a:lnTo>
                    <a:pt x="59" y="3"/>
                  </a:lnTo>
                  <a:lnTo>
                    <a:pt x="50" y="1"/>
                  </a:lnTo>
                  <a:lnTo>
                    <a:pt x="42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FFBFA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9" name="Freeform 108"/>
            <p:cNvSpPr>
              <a:spLocks/>
            </p:cNvSpPr>
            <p:nvPr/>
          </p:nvSpPr>
          <p:spPr bwMode="auto">
            <a:xfrm>
              <a:off x="1591" y="3060"/>
              <a:ext cx="179" cy="152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37" y="0"/>
                </a:cxn>
                <a:cxn ang="0">
                  <a:pos x="31" y="1"/>
                </a:cxn>
                <a:cxn ang="0">
                  <a:pos x="23" y="11"/>
                </a:cxn>
                <a:cxn ang="0">
                  <a:pos x="20" y="16"/>
                </a:cxn>
                <a:cxn ang="0">
                  <a:pos x="20" y="22"/>
                </a:cxn>
                <a:cxn ang="0">
                  <a:pos x="20" y="24"/>
                </a:cxn>
                <a:cxn ang="0">
                  <a:pos x="19" y="29"/>
                </a:cxn>
                <a:cxn ang="0">
                  <a:pos x="8" y="34"/>
                </a:cxn>
                <a:cxn ang="0">
                  <a:pos x="3" y="37"/>
                </a:cxn>
                <a:cxn ang="0">
                  <a:pos x="0" y="43"/>
                </a:cxn>
                <a:cxn ang="0">
                  <a:pos x="0" y="53"/>
                </a:cxn>
                <a:cxn ang="0">
                  <a:pos x="6" y="61"/>
                </a:cxn>
                <a:cxn ang="0">
                  <a:pos x="11" y="65"/>
                </a:cxn>
                <a:cxn ang="0">
                  <a:pos x="14" y="79"/>
                </a:cxn>
                <a:cxn ang="0">
                  <a:pos x="17" y="92"/>
                </a:cxn>
                <a:cxn ang="0">
                  <a:pos x="20" y="104"/>
                </a:cxn>
                <a:cxn ang="0">
                  <a:pos x="25" y="110"/>
                </a:cxn>
                <a:cxn ang="0">
                  <a:pos x="31" y="121"/>
                </a:cxn>
                <a:cxn ang="0">
                  <a:pos x="42" y="131"/>
                </a:cxn>
                <a:cxn ang="0">
                  <a:pos x="54" y="138"/>
                </a:cxn>
                <a:cxn ang="0">
                  <a:pos x="73" y="143"/>
                </a:cxn>
                <a:cxn ang="0">
                  <a:pos x="95" y="143"/>
                </a:cxn>
                <a:cxn ang="0">
                  <a:pos x="114" y="143"/>
                </a:cxn>
                <a:cxn ang="0">
                  <a:pos x="131" y="139"/>
                </a:cxn>
                <a:cxn ang="0">
                  <a:pos x="145" y="136"/>
                </a:cxn>
                <a:cxn ang="0">
                  <a:pos x="153" y="149"/>
                </a:cxn>
                <a:cxn ang="0">
                  <a:pos x="159" y="152"/>
                </a:cxn>
                <a:cxn ang="0">
                  <a:pos x="162" y="147"/>
                </a:cxn>
                <a:cxn ang="0">
                  <a:pos x="168" y="139"/>
                </a:cxn>
                <a:cxn ang="0">
                  <a:pos x="167" y="144"/>
                </a:cxn>
                <a:cxn ang="0">
                  <a:pos x="176" y="125"/>
                </a:cxn>
                <a:cxn ang="0">
                  <a:pos x="179" y="112"/>
                </a:cxn>
                <a:cxn ang="0">
                  <a:pos x="173" y="105"/>
                </a:cxn>
                <a:cxn ang="0">
                  <a:pos x="157" y="104"/>
                </a:cxn>
                <a:cxn ang="0">
                  <a:pos x="150" y="100"/>
                </a:cxn>
                <a:cxn ang="0">
                  <a:pos x="143" y="91"/>
                </a:cxn>
                <a:cxn ang="0">
                  <a:pos x="137" y="91"/>
                </a:cxn>
                <a:cxn ang="0">
                  <a:pos x="131" y="91"/>
                </a:cxn>
                <a:cxn ang="0">
                  <a:pos x="142" y="89"/>
                </a:cxn>
                <a:cxn ang="0">
                  <a:pos x="145" y="79"/>
                </a:cxn>
                <a:cxn ang="0">
                  <a:pos x="140" y="68"/>
                </a:cxn>
                <a:cxn ang="0">
                  <a:pos x="134" y="63"/>
                </a:cxn>
                <a:cxn ang="0">
                  <a:pos x="128" y="61"/>
                </a:cxn>
                <a:cxn ang="0">
                  <a:pos x="126" y="52"/>
                </a:cxn>
                <a:cxn ang="0">
                  <a:pos x="128" y="48"/>
                </a:cxn>
                <a:cxn ang="0">
                  <a:pos x="128" y="45"/>
                </a:cxn>
                <a:cxn ang="0">
                  <a:pos x="129" y="40"/>
                </a:cxn>
                <a:cxn ang="0">
                  <a:pos x="131" y="37"/>
                </a:cxn>
                <a:cxn ang="0">
                  <a:pos x="120" y="32"/>
                </a:cxn>
                <a:cxn ang="0">
                  <a:pos x="103" y="21"/>
                </a:cxn>
                <a:cxn ang="0">
                  <a:pos x="89" y="14"/>
                </a:cxn>
                <a:cxn ang="0">
                  <a:pos x="78" y="9"/>
                </a:cxn>
                <a:cxn ang="0">
                  <a:pos x="59" y="3"/>
                </a:cxn>
                <a:cxn ang="0">
                  <a:pos x="50" y="1"/>
                </a:cxn>
                <a:cxn ang="0">
                  <a:pos x="42" y="0"/>
                </a:cxn>
                <a:cxn ang="0">
                  <a:pos x="37" y="0"/>
                </a:cxn>
              </a:cxnLst>
              <a:rect l="0" t="0" r="r" b="b"/>
              <a:pathLst>
                <a:path w="179" h="152">
                  <a:moveTo>
                    <a:pt x="37" y="0"/>
                  </a:moveTo>
                  <a:lnTo>
                    <a:pt x="37" y="0"/>
                  </a:lnTo>
                  <a:lnTo>
                    <a:pt x="31" y="1"/>
                  </a:lnTo>
                  <a:lnTo>
                    <a:pt x="23" y="11"/>
                  </a:lnTo>
                  <a:lnTo>
                    <a:pt x="20" y="16"/>
                  </a:lnTo>
                  <a:lnTo>
                    <a:pt x="20" y="22"/>
                  </a:lnTo>
                  <a:lnTo>
                    <a:pt x="20" y="24"/>
                  </a:lnTo>
                  <a:lnTo>
                    <a:pt x="19" y="29"/>
                  </a:lnTo>
                  <a:lnTo>
                    <a:pt x="8" y="34"/>
                  </a:lnTo>
                  <a:lnTo>
                    <a:pt x="3" y="37"/>
                  </a:lnTo>
                  <a:lnTo>
                    <a:pt x="0" y="43"/>
                  </a:lnTo>
                  <a:lnTo>
                    <a:pt x="0" y="53"/>
                  </a:lnTo>
                  <a:lnTo>
                    <a:pt x="6" y="61"/>
                  </a:lnTo>
                  <a:lnTo>
                    <a:pt x="11" y="65"/>
                  </a:lnTo>
                  <a:lnTo>
                    <a:pt x="14" y="79"/>
                  </a:lnTo>
                  <a:lnTo>
                    <a:pt x="17" y="92"/>
                  </a:lnTo>
                  <a:lnTo>
                    <a:pt x="20" y="104"/>
                  </a:lnTo>
                  <a:lnTo>
                    <a:pt x="25" y="110"/>
                  </a:lnTo>
                  <a:lnTo>
                    <a:pt x="31" y="121"/>
                  </a:lnTo>
                  <a:lnTo>
                    <a:pt x="42" y="131"/>
                  </a:lnTo>
                  <a:lnTo>
                    <a:pt x="54" y="138"/>
                  </a:lnTo>
                  <a:lnTo>
                    <a:pt x="73" y="143"/>
                  </a:lnTo>
                  <a:lnTo>
                    <a:pt x="95" y="143"/>
                  </a:lnTo>
                  <a:lnTo>
                    <a:pt x="114" y="143"/>
                  </a:lnTo>
                  <a:lnTo>
                    <a:pt x="131" y="139"/>
                  </a:lnTo>
                  <a:lnTo>
                    <a:pt x="145" y="136"/>
                  </a:lnTo>
                  <a:lnTo>
                    <a:pt x="153" y="149"/>
                  </a:lnTo>
                  <a:lnTo>
                    <a:pt x="159" y="152"/>
                  </a:lnTo>
                  <a:lnTo>
                    <a:pt x="162" y="147"/>
                  </a:lnTo>
                  <a:lnTo>
                    <a:pt x="168" y="139"/>
                  </a:lnTo>
                  <a:lnTo>
                    <a:pt x="167" y="144"/>
                  </a:lnTo>
                  <a:lnTo>
                    <a:pt x="176" y="125"/>
                  </a:lnTo>
                  <a:lnTo>
                    <a:pt x="179" y="112"/>
                  </a:lnTo>
                  <a:lnTo>
                    <a:pt x="173" y="105"/>
                  </a:lnTo>
                  <a:lnTo>
                    <a:pt x="157" y="104"/>
                  </a:lnTo>
                  <a:lnTo>
                    <a:pt x="150" y="100"/>
                  </a:lnTo>
                  <a:lnTo>
                    <a:pt x="143" y="91"/>
                  </a:lnTo>
                  <a:lnTo>
                    <a:pt x="137" y="91"/>
                  </a:lnTo>
                  <a:lnTo>
                    <a:pt x="131" y="91"/>
                  </a:lnTo>
                  <a:lnTo>
                    <a:pt x="142" y="89"/>
                  </a:lnTo>
                  <a:lnTo>
                    <a:pt x="145" y="79"/>
                  </a:lnTo>
                  <a:lnTo>
                    <a:pt x="140" y="68"/>
                  </a:lnTo>
                  <a:lnTo>
                    <a:pt x="134" y="63"/>
                  </a:lnTo>
                  <a:lnTo>
                    <a:pt x="128" y="61"/>
                  </a:lnTo>
                  <a:lnTo>
                    <a:pt x="126" y="52"/>
                  </a:lnTo>
                  <a:lnTo>
                    <a:pt x="128" y="48"/>
                  </a:lnTo>
                  <a:lnTo>
                    <a:pt x="128" y="45"/>
                  </a:lnTo>
                  <a:lnTo>
                    <a:pt x="129" y="40"/>
                  </a:lnTo>
                  <a:lnTo>
                    <a:pt x="131" y="37"/>
                  </a:lnTo>
                  <a:lnTo>
                    <a:pt x="120" y="32"/>
                  </a:lnTo>
                  <a:lnTo>
                    <a:pt x="103" y="21"/>
                  </a:lnTo>
                  <a:lnTo>
                    <a:pt x="89" y="14"/>
                  </a:lnTo>
                  <a:lnTo>
                    <a:pt x="78" y="9"/>
                  </a:lnTo>
                  <a:lnTo>
                    <a:pt x="59" y="3"/>
                  </a:lnTo>
                  <a:lnTo>
                    <a:pt x="50" y="1"/>
                  </a:lnTo>
                  <a:lnTo>
                    <a:pt x="42" y="0"/>
                  </a:lnTo>
                  <a:lnTo>
                    <a:pt x="37" y="0"/>
                  </a:lnTo>
                </a:path>
              </a:pathLst>
            </a:custGeom>
            <a:noFill/>
            <a:ln w="0">
              <a:solidFill>
                <a:srgbClr val="FFC29D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0" name="Freeform 109"/>
            <p:cNvSpPr>
              <a:spLocks/>
            </p:cNvSpPr>
            <p:nvPr/>
          </p:nvSpPr>
          <p:spPr bwMode="auto">
            <a:xfrm>
              <a:off x="1156" y="2749"/>
              <a:ext cx="385" cy="402"/>
            </a:xfrm>
            <a:custGeom>
              <a:avLst/>
              <a:gdLst/>
              <a:ahLst/>
              <a:cxnLst>
                <a:cxn ang="0">
                  <a:pos x="385" y="187"/>
                </a:cxn>
                <a:cxn ang="0">
                  <a:pos x="382" y="166"/>
                </a:cxn>
                <a:cxn ang="0">
                  <a:pos x="377" y="145"/>
                </a:cxn>
                <a:cxn ang="0">
                  <a:pos x="369" y="125"/>
                </a:cxn>
                <a:cxn ang="0">
                  <a:pos x="362" y="106"/>
                </a:cxn>
                <a:cxn ang="0">
                  <a:pos x="351" y="86"/>
                </a:cxn>
                <a:cxn ang="0">
                  <a:pos x="338" y="70"/>
                </a:cxn>
                <a:cxn ang="0">
                  <a:pos x="324" y="54"/>
                </a:cxn>
                <a:cxn ang="0">
                  <a:pos x="309" y="41"/>
                </a:cxn>
                <a:cxn ang="0">
                  <a:pos x="292" y="29"/>
                </a:cxn>
                <a:cxn ang="0">
                  <a:pos x="273" y="18"/>
                </a:cxn>
                <a:cxn ang="0">
                  <a:pos x="254" y="11"/>
                </a:cxn>
                <a:cxn ang="0">
                  <a:pos x="234" y="5"/>
                </a:cxn>
                <a:cxn ang="0">
                  <a:pos x="214" y="2"/>
                </a:cxn>
                <a:cxn ang="0">
                  <a:pos x="193" y="0"/>
                </a:cxn>
                <a:cxn ang="0">
                  <a:pos x="173" y="2"/>
                </a:cxn>
                <a:cxn ang="0">
                  <a:pos x="153" y="5"/>
                </a:cxn>
                <a:cxn ang="0">
                  <a:pos x="133" y="10"/>
                </a:cxn>
                <a:cxn ang="0">
                  <a:pos x="114" y="18"/>
                </a:cxn>
                <a:cxn ang="0">
                  <a:pos x="95" y="28"/>
                </a:cxn>
                <a:cxn ang="0">
                  <a:pos x="78" y="39"/>
                </a:cxn>
                <a:cxn ang="0">
                  <a:pos x="62" y="52"/>
                </a:cxn>
                <a:cxn ang="0">
                  <a:pos x="48" y="68"/>
                </a:cxn>
                <a:cxn ang="0">
                  <a:pos x="36" y="85"/>
                </a:cxn>
                <a:cxn ang="0">
                  <a:pos x="25" y="102"/>
                </a:cxn>
                <a:cxn ang="0">
                  <a:pos x="16" y="122"/>
                </a:cxn>
                <a:cxn ang="0">
                  <a:pos x="8" y="143"/>
                </a:cxn>
                <a:cxn ang="0">
                  <a:pos x="3" y="163"/>
                </a:cxn>
                <a:cxn ang="0">
                  <a:pos x="0" y="184"/>
                </a:cxn>
                <a:cxn ang="0">
                  <a:pos x="0" y="206"/>
                </a:cxn>
                <a:cxn ang="0">
                  <a:pos x="2" y="221"/>
                </a:cxn>
                <a:cxn ang="0">
                  <a:pos x="3" y="242"/>
                </a:cxn>
                <a:cxn ang="0">
                  <a:pos x="9" y="262"/>
                </a:cxn>
                <a:cxn ang="0">
                  <a:pos x="34" y="322"/>
                </a:cxn>
                <a:cxn ang="0">
                  <a:pos x="86" y="369"/>
                </a:cxn>
                <a:cxn ang="0">
                  <a:pos x="103" y="379"/>
                </a:cxn>
                <a:cxn ang="0">
                  <a:pos x="122" y="389"/>
                </a:cxn>
                <a:cxn ang="0">
                  <a:pos x="142" y="395"/>
                </a:cxn>
                <a:cxn ang="0">
                  <a:pos x="162" y="400"/>
                </a:cxn>
                <a:cxn ang="0">
                  <a:pos x="182" y="402"/>
                </a:cxn>
                <a:cxn ang="0">
                  <a:pos x="203" y="402"/>
                </a:cxn>
                <a:cxn ang="0">
                  <a:pos x="223" y="400"/>
                </a:cxn>
                <a:cxn ang="0">
                  <a:pos x="243" y="395"/>
                </a:cxn>
                <a:cxn ang="0">
                  <a:pos x="262" y="389"/>
                </a:cxn>
                <a:cxn ang="0">
                  <a:pos x="281" y="379"/>
                </a:cxn>
                <a:cxn ang="0">
                  <a:pos x="299" y="369"/>
                </a:cxn>
                <a:cxn ang="0">
                  <a:pos x="315" y="356"/>
                </a:cxn>
                <a:cxn ang="0">
                  <a:pos x="330" y="341"/>
                </a:cxn>
                <a:cxn ang="0">
                  <a:pos x="345" y="325"/>
                </a:cxn>
                <a:cxn ang="0">
                  <a:pos x="355" y="307"/>
                </a:cxn>
                <a:cxn ang="0">
                  <a:pos x="366" y="289"/>
                </a:cxn>
                <a:cxn ang="0">
                  <a:pos x="374" y="268"/>
                </a:cxn>
                <a:cxn ang="0">
                  <a:pos x="380" y="249"/>
                </a:cxn>
                <a:cxn ang="0">
                  <a:pos x="383" y="228"/>
                </a:cxn>
                <a:cxn ang="0">
                  <a:pos x="385" y="206"/>
                </a:cxn>
              </a:cxnLst>
              <a:rect l="0" t="0" r="r" b="b"/>
              <a:pathLst>
                <a:path w="385" h="402">
                  <a:moveTo>
                    <a:pt x="385" y="202"/>
                  </a:moveTo>
                  <a:lnTo>
                    <a:pt x="385" y="193"/>
                  </a:lnTo>
                  <a:lnTo>
                    <a:pt x="385" y="187"/>
                  </a:lnTo>
                  <a:lnTo>
                    <a:pt x="383" y="180"/>
                  </a:lnTo>
                  <a:lnTo>
                    <a:pt x="383" y="172"/>
                  </a:lnTo>
                  <a:lnTo>
                    <a:pt x="382" y="166"/>
                  </a:lnTo>
                  <a:lnTo>
                    <a:pt x="380" y="158"/>
                  </a:lnTo>
                  <a:lnTo>
                    <a:pt x="379" y="151"/>
                  </a:lnTo>
                  <a:lnTo>
                    <a:pt x="377" y="145"/>
                  </a:lnTo>
                  <a:lnTo>
                    <a:pt x="376" y="138"/>
                  </a:lnTo>
                  <a:lnTo>
                    <a:pt x="373" y="132"/>
                  </a:lnTo>
                  <a:lnTo>
                    <a:pt x="369" y="125"/>
                  </a:lnTo>
                  <a:lnTo>
                    <a:pt x="368" y="119"/>
                  </a:lnTo>
                  <a:lnTo>
                    <a:pt x="365" y="111"/>
                  </a:lnTo>
                  <a:lnTo>
                    <a:pt x="362" y="106"/>
                  </a:lnTo>
                  <a:lnTo>
                    <a:pt x="359" y="99"/>
                  </a:lnTo>
                  <a:lnTo>
                    <a:pt x="354" y="93"/>
                  </a:lnTo>
                  <a:lnTo>
                    <a:pt x="351" y="86"/>
                  </a:lnTo>
                  <a:lnTo>
                    <a:pt x="346" y="81"/>
                  </a:lnTo>
                  <a:lnTo>
                    <a:pt x="343" y="75"/>
                  </a:lnTo>
                  <a:lnTo>
                    <a:pt x="338" y="70"/>
                  </a:lnTo>
                  <a:lnTo>
                    <a:pt x="334" y="65"/>
                  </a:lnTo>
                  <a:lnTo>
                    <a:pt x="329" y="59"/>
                  </a:lnTo>
                  <a:lnTo>
                    <a:pt x="324" y="54"/>
                  </a:lnTo>
                  <a:lnTo>
                    <a:pt x="320" y="49"/>
                  </a:lnTo>
                  <a:lnTo>
                    <a:pt x="313" y="46"/>
                  </a:lnTo>
                  <a:lnTo>
                    <a:pt x="309" y="41"/>
                  </a:lnTo>
                  <a:lnTo>
                    <a:pt x="302" y="36"/>
                  </a:lnTo>
                  <a:lnTo>
                    <a:pt x="298" y="33"/>
                  </a:lnTo>
                  <a:lnTo>
                    <a:pt x="292" y="29"/>
                  </a:lnTo>
                  <a:lnTo>
                    <a:pt x="285" y="24"/>
                  </a:lnTo>
                  <a:lnTo>
                    <a:pt x="279" y="21"/>
                  </a:lnTo>
                  <a:lnTo>
                    <a:pt x="273" y="18"/>
                  </a:lnTo>
                  <a:lnTo>
                    <a:pt x="267" y="15"/>
                  </a:lnTo>
                  <a:lnTo>
                    <a:pt x="260" y="13"/>
                  </a:lnTo>
                  <a:lnTo>
                    <a:pt x="254" y="11"/>
                  </a:lnTo>
                  <a:lnTo>
                    <a:pt x="248" y="8"/>
                  </a:lnTo>
                  <a:lnTo>
                    <a:pt x="242" y="7"/>
                  </a:lnTo>
                  <a:lnTo>
                    <a:pt x="234" y="5"/>
                  </a:lnTo>
                  <a:lnTo>
                    <a:pt x="228" y="3"/>
                  </a:lnTo>
                  <a:lnTo>
                    <a:pt x="221" y="2"/>
                  </a:lnTo>
                  <a:lnTo>
                    <a:pt x="214" y="2"/>
                  </a:lnTo>
                  <a:lnTo>
                    <a:pt x="207" y="0"/>
                  </a:lnTo>
                  <a:lnTo>
                    <a:pt x="200" y="0"/>
                  </a:lnTo>
                  <a:lnTo>
                    <a:pt x="193" y="0"/>
                  </a:lnTo>
                  <a:lnTo>
                    <a:pt x="187" y="0"/>
                  </a:lnTo>
                  <a:lnTo>
                    <a:pt x="179" y="0"/>
                  </a:lnTo>
                  <a:lnTo>
                    <a:pt x="173" y="2"/>
                  </a:lnTo>
                  <a:lnTo>
                    <a:pt x="167" y="2"/>
                  </a:lnTo>
                  <a:lnTo>
                    <a:pt x="159" y="3"/>
                  </a:lnTo>
                  <a:lnTo>
                    <a:pt x="153" y="5"/>
                  </a:lnTo>
                  <a:lnTo>
                    <a:pt x="147" y="7"/>
                  </a:lnTo>
                  <a:lnTo>
                    <a:pt x="139" y="8"/>
                  </a:lnTo>
                  <a:lnTo>
                    <a:pt x="133" y="10"/>
                  </a:lnTo>
                  <a:lnTo>
                    <a:pt x="126" y="13"/>
                  </a:lnTo>
                  <a:lnTo>
                    <a:pt x="120" y="15"/>
                  </a:lnTo>
                  <a:lnTo>
                    <a:pt x="114" y="18"/>
                  </a:lnTo>
                  <a:lnTo>
                    <a:pt x="108" y="21"/>
                  </a:lnTo>
                  <a:lnTo>
                    <a:pt x="101" y="24"/>
                  </a:lnTo>
                  <a:lnTo>
                    <a:pt x="95" y="28"/>
                  </a:lnTo>
                  <a:lnTo>
                    <a:pt x="89" y="31"/>
                  </a:lnTo>
                  <a:lnTo>
                    <a:pt x="84" y="36"/>
                  </a:lnTo>
                  <a:lnTo>
                    <a:pt x="78" y="39"/>
                  </a:lnTo>
                  <a:lnTo>
                    <a:pt x="73" y="44"/>
                  </a:lnTo>
                  <a:lnTo>
                    <a:pt x="67" y="49"/>
                  </a:lnTo>
                  <a:lnTo>
                    <a:pt x="62" y="52"/>
                  </a:lnTo>
                  <a:lnTo>
                    <a:pt x="58" y="59"/>
                  </a:lnTo>
                  <a:lnTo>
                    <a:pt x="53" y="63"/>
                  </a:lnTo>
                  <a:lnTo>
                    <a:pt x="48" y="68"/>
                  </a:lnTo>
                  <a:lnTo>
                    <a:pt x="44" y="73"/>
                  </a:lnTo>
                  <a:lnTo>
                    <a:pt x="39" y="80"/>
                  </a:lnTo>
                  <a:lnTo>
                    <a:pt x="36" y="85"/>
                  </a:lnTo>
                  <a:lnTo>
                    <a:pt x="31" y="91"/>
                  </a:lnTo>
                  <a:lnTo>
                    <a:pt x="28" y="98"/>
                  </a:lnTo>
                  <a:lnTo>
                    <a:pt x="25" y="102"/>
                  </a:lnTo>
                  <a:lnTo>
                    <a:pt x="22" y="109"/>
                  </a:lnTo>
                  <a:lnTo>
                    <a:pt x="19" y="115"/>
                  </a:lnTo>
                  <a:lnTo>
                    <a:pt x="16" y="122"/>
                  </a:lnTo>
                  <a:lnTo>
                    <a:pt x="12" y="128"/>
                  </a:lnTo>
                  <a:lnTo>
                    <a:pt x="11" y="135"/>
                  </a:lnTo>
                  <a:lnTo>
                    <a:pt x="8" y="143"/>
                  </a:lnTo>
                  <a:lnTo>
                    <a:pt x="6" y="150"/>
                  </a:lnTo>
                  <a:lnTo>
                    <a:pt x="5" y="156"/>
                  </a:lnTo>
                  <a:lnTo>
                    <a:pt x="3" y="163"/>
                  </a:lnTo>
                  <a:lnTo>
                    <a:pt x="2" y="171"/>
                  </a:lnTo>
                  <a:lnTo>
                    <a:pt x="2" y="177"/>
                  </a:lnTo>
                  <a:lnTo>
                    <a:pt x="0" y="184"/>
                  </a:lnTo>
                  <a:lnTo>
                    <a:pt x="0" y="192"/>
                  </a:lnTo>
                  <a:lnTo>
                    <a:pt x="0" y="198"/>
                  </a:lnTo>
                  <a:lnTo>
                    <a:pt x="0" y="206"/>
                  </a:lnTo>
                  <a:lnTo>
                    <a:pt x="0" y="210"/>
                  </a:lnTo>
                  <a:lnTo>
                    <a:pt x="0" y="213"/>
                  </a:lnTo>
                  <a:lnTo>
                    <a:pt x="2" y="221"/>
                  </a:lnTo>
                  <a:lnTo>
                    <a:pt x="2" y="228"/>
                  </a:lnTo>
                  <a:lnTo>
                    <a:pt x="3" y="234"/>
                  </a:lnTo>
                  <a:lnTo>
                    <a:pt x="3" y="242"/>
                  </a:lnTo>
                  <a:lnTo>
                    <a:pt x="5" y="249"/>
                  </a:lnTo>
                  <a:lnTo>
                    <a:pt x="8" y="255"/>
                  </a:lnTo>
                  <a:lnTo>
                    <a:pt x="9" y="262"/>
                  </a:lnTo>
                  <a:lnTo>
                    <a:pt x="11" y="268"/>
                  </a:lnTo>
                  <a:lnTo>
                    <a:pt x="14" y="281"/>
                  </a:lnTo>
                  <a:lnTo>
                    <a:pt x="34" y="322"/>
                  </a:lnTo>
                  <a:lnTo>
                    <a:pt x="62" y="350"/>
                  </a:lnTo>
                  <a:lnTo>
                    <a:pt x="80" y="364"/>
                  </a:lnTo>
                  <a:lnTo>
                    <a:pt x="86" y="369"/>
                  </a:lnTo>
                  <a:lnTo>
                    <a:pt x="90" y="372"/>
                  </a:lnTo>
                  <a:lnTo>
                    <a:pt x="98" y="376"/>
                  </a:lnTo>
                  <a:lnTo>
                    <a:pt x="103" y="379"/>
                  </a:lnTo>
                  <a:lnTo>
                    <a:pt x="109" y="382"/>
                  </a:lnTo>
                  <a:lnTo>
                    <a:pt x="115" y="385"/>
                  </a:lnTo>
                  <a:lnTo>
                    <a:pt x="122" y="389"/>
                  </a:lnTo>
                  <a:lnTo>
                    <a:pt x="128" y="392"/>
                  </a:lnTo>
                  <a:lnTo>
                    <a:pt x="136" y="393"/>
                  </a:lnTo>
                  <a:lnTo>
                    <a:pt x="142" y="395"/>
                  </a:lnTo>
                  <a:lnTo>
                    <a:pt x="148" y="397"/>
                  </a:lnTo>
                  <a:lnTo>
                    <a:pt x="156" y="398"/>
                  </a:lnTo>
                  <a:lnTo>
                    <a:pt x="162" y="400"/>
                  </a:lnTo>
                  <a:lnTo>
                    <a:pt x="168" y="400"/>
                  </a:lnTo>
                  <a:lnTo>
                    <a:pt x="175" y="402"/>
                  </a:lnTo>
                  <a:lnTo>
                    <a:pt x="182" y="402"/>
                  </a:lnTo>
                  <a:lnTo>
                    <a:pt x="189" y="402"/>
                  </a:lnTo>
                  <a:lnTo>
                    <a:pt x="196" y="402"/>
                  </a:lnTo>
                  <a:lnTo>
                    <a:pt x="203" y="402"/>
                  </a:lnTo>
                  <a:lnTo>
                    <a:pt x="209" y="402"/>
                  </a:lnTo>
                  <a:lnTo>
                    <a:pt x="217" y="400"/>
                  </a:lnTo>
                  <a:lnTo>
                    <a:pt x="223" y="400"/>
                  </a:lnTo>
                  <a:lnTo>
                    <a:pt x="229" y="398"/>
                  </a:lnTo>
                  <a:lnTo>
                    <a:pt x="237" y="397"/>
                  </a:lnTo>
                  <a:lnTo>
                    <a:pt x="243" y="395"/>
                  </a:lnTo>
                  <a:lnTo>
                    <a:pt x="249" y="393"/>
                  </a:lnTo>
                  <a:lnTo>
                    <a:pt x="256" y="392"/>
                  </a:lnTo>
                  <a:lnTo>
                    <a:pt x="262" y="389"/>
                  </a:lnTo>
                  <a:lnTo>
                    <a:pt x="270" y="385"/>
                  </a:lnTo>
                  <a:lnTo>
                    <a:pt x="276" y="382"/>
                  </a:lnTo>
                  <a:lnTo>
                    <a:pt x="281" y="379"/>
                  </a:lnTo>
                  <a:lnTo>
                    <a:pt x="288" y="376"/>
                  </a:lnTo>
                  <a:lnTo>
                    <a:pt x="293" y="372"/>
                  </a:lnTo>
                  <a:lnTo>
                    <a:pt x="299" y="369"/>
                  </a:lnTo>
                  <a:lnTo>
                    <a:pt x="304" y="364"/>
                  </a:lnTo>
                  <a:lnTo>
                    <a:pt x="310" y="361"/>
                  </a:lnTo>
                  <a:lnTo>
                    <a:pt x="315" y="356"/>
                  </a:lnTo>
                  <a:lnTo>
                    <a:pt x="321" y="351"/>
                  </a:lnTo>
                  <a:lnTo>
                    <a:pt x="326" y="346"/>
                  </a:lnTo>
                  <a:lnTo>
                    <a:pt x="330" y="341"/>
                  </a:lnTo>
                  <a:lnTo>
                    <a:pt x="335" y="337"/>
                  </a:lnTo>
                  <a:lnTo>
                    <a:pt x="340" y="330"/>
                  </a:lnTo>
                  <a:lnTo>
                    <a:pt x="345" y="325"/>
                  </a:lnTo>
                  <a:lnTo>
                    <a:pt x="348" y="320"/>
                  </a:lnTo>
                  <a:lnTo>
                    <a:pt x="352" y="314"/>
                  </a:lnTo>
                  <a:lnTo>
                    <a:pt x="355" y="307"/>
                  </a:lnTo>
                  <a:lnTo>
                    <a:pt x="359" y="301"/>
                  </a:lnTo>
                  <a:lnTo>
                    <a:pt x="363" y="296"/>
                  </a:lnTo>
                  <a:lnTo>
                    <a:pt x="366" y="289"/>
                  </a:lnTo>
                  <a:lnTo>
                    <a:pt x="368" y="283"/>
                  </a:lnTo>
                  <a:lnTo>
                    <a:pt x="371" y="276"/>
                  </a:lnTo>
                  <a:lnTo>
                    <a:pt x="374" y="268"/>
                  </a:lnTo>
                  <a:lnTo>
                    <a:pt x="376" y="262"/>
                  </a:lnTo>
                  <a:lnTo>
                    <a:pt x="377" y="255"/>
                  </a:lnTo>
                  <a:lnTo>
                    <a:pt x="380" y="249"/>
                  </a:lnTo>
                  <a:lnTo>
                    <a:pt x="380" y="241"/>
                  </a:lnTo>
                  <a:lnTo>
                    <a:pt x="382" y="234"/>
                  </a:lnTo>
                  <a:lnTo>
                    <a:pt x="383" y="228"/>
                  </a:lnTo>
                  <a:lnTo>
                    <a:pt x="383" y="219"/>
                  </a:lnTo>
                  <a:lnTo>
                    <a:pt x="385" y="213"/>
                  </a:lnTo>
                  <a:lnTo>
                    <a:pt x="385" y="206"/>
                  </a:lnTo>
                  <a:lnTo>
                    <a:pt x="385" y="202"/>
                  </a:lnTo>
                  <a:close/>
                </a:path>
              </a:pathLst>
            </a:custGeom>
            <a:solidFill>
              <a:srgbClr val="B7B7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1" name="Freeform 110"/>
            <p:cNvSpPr>
              <a:spLocks/>
            </p:cNvSpPr>
            <p:nvPr/>
          </p:nvSpPr>
          <p:spPr bwMode="auto">
            <a:xfrm>
              <a:off x="1156" y="2749"/>
              <a:ext cx="385" cy="402"/>
            </a:xfrm>
            <a:custGeom>
              <a:avLst/>
              <a:gdLst/>
              <a:ahLst/>
              <a:cxnLst>
                <a:cxn ang="0">
                  <a:pos x="385" y="187"/>
                </a:cxn>
                <a:cxn ang="0">
                  <a:pos x="382" y="166"/>
                </a:cxn>
                <a:cxn ang="0">
                  <a:pos x="377" y="145"/>
                </a:cxn>
                <a:cxn ang="0">
                  <a:pos x="369" y="125"/>
                </a:cxn>
                <a:cxn ang="0">
                  <a:pos x="362" y="106"/>
                </a:cxn>
                <a:cxn ang="0">
                  <a:pos x="351" y="86"/>
                </a:cxn>
                <a:cxn ang="0">
                  <a:pos x="338" y="70"/>
                </a:cxn>
                <a:cxn ang="0">
                  <a:pos x="324" y="54"/>
                </a:cxn>
                <a:cxn ang="0">
                  <a:pos x="309" y="41"/>
                </a:cxn>
                <a:cxn ang="0">
                  <a:pos x="292" y="29"/>
                </a:cxn>
                <a:cxn ang="0">
                  <a:pos x="273" y="18"/>
                </a:cxn>
                <a:cxn ang="0">
                  <a:pos x="254" y="11"/>
                </a:cxn>
                <a:cxn ang="0">
                  <a:pos x="234" y="5"/>
                </a:cxn>
                <a:cxn ang="0">
                  <a:pos x="214" y="2"/>
                </a:cxn>
                <a:cxn ang="0">
                  <a:pos x="193" y="0"/>
                </a:cxn>
                <a:cxn ang="0">
                  <a:pos x="173" y="2"/>
                </a:cxn>
                <a:cxn ang="0">
                  <a:pos x="153" y="5"/>
                </a:cxn>
                <a:cxn ang="0">
                  <a:pos x="133" y="10"/>
                </a:cxn>
                <a:cxn ang="0">
                  <a:pos x="114" y="18"/>
                </a:cxn>
                <a:cxn ang="0">
                  <a:pos x="95" y="28"/>
                </a:cxn>
                <a:cxn ang="0">
                  <a:pos x="78" y="39"/>
                </a:cxn>
                <a:cxn ang="0">
                  <a:pos x="62" y="52"/>
                </a:cxn>
                <a:cxn ang="0">
                  <a:pos x="48" y="68"/>
                </a:cxn>
                <a:cxn ang="0">
                  <a:pos x="36" y="85"/>
                </a:cxn>
                <a:cxn ang="0">
                  <a:pos x="25" y="102"/>
                </a:cxn>
                <a:cxn ang="0">
                  <a:pos x="16" y="122"/>
                </a:cxn>
                <a:cxn ang="0">
                  <a:pos x="8" y="143"/>
                </a:cxn>
                <a:cxn ang="0">
                  <a:pos x="3" y="163"/>
                </a:cxn>
                <a:cxn ang="0">
                  <a:pos x="0" y="184"/>
                </a:cxn>
                <a:cxn ang="0">
                  <a:pos x="0" y="206"/>
                </a:cxn>
                <a:cxn ang="0">
                  <a:pos x="2" y="221"/>
                </a:cxn>
                <a:cxn ang="0">
                  <a:pos x="3" y="242"/>
                </a:cxn>
                <a:cxn ang="0">
                  <a:pos x="9" y="262"/>
                </a:cxn>
                <a:cxn ang="0">
                  <a:pos x="34" y="322"/>
                </a:cxn>
                <a:cxn ang="0">
                  <a:pos x="86" y="369"/>
                </a:cxn>
                <a:cxn ang="0">
                  <a:pos x="103" y="379"/>
                </a:cxn>
                <a:cxn ang="0">
                  <a:pos x="122" y="389"/>
                </a:cxn>
                <a:cxn ang="0">
                  <a:pos x="142" y="395"/>
                </a:cxn>
                <a:cxn ang="0">
                  <a:pos x="162" y="400"/>
                </a:cxn>
                <a:cxn ang="0">
                  <a:pos x="182" y="402"/>
                </a:cxn>
                <a:cxn ang="0">
                  <a:pos x="203" y="402"/>
                </a:cxn>
                <a:cxn ang="0">
                  <a:pos x="223" y="400"/>
                </a:cxn>
                <a:cxn ang="0">
                  <a:pos x="243" y="395"/>
                </a:cxn>
                <a:cxn ang="0">
                  <a:pos x="262" y="389"/>
                </a:cxn>
                <a:cxn ang="0">
                  <a:pos x="281" y="379"/>
                </a:cxn>
                <a:cxn ang="0">
                  <a:pos x="299" y="369"/>
                </a:cxn>
                <a:cxn ang="0">
                  <a:pos x="315" y="356"/>
                </a:cxn>
                <a:cxn ang="0">
                  <a:pos x="330" y="341"/>
                </a:cxn>
                <a:cxn ang="0">
                  <a:pos x="345" y="325"/>
                </a:cxn>
                <a:cxn ang="0">
                  <a:pos x="355" y="307"/>
                </a:cxn>
                <a:cxn ang="0">
                  <a:pos x="366" y="289"/>
                </a:cxn>
                <a:cxn ang="0">
                  <a:pos x="374" y="268"/>
                </a:cxn>
                <a:cxn ang="0">
                  <a:pos x="380" y="249"/>
                </a:cxn>
                <a:cxn ang="0">
                  <a:pos x="383" y="228"/>
                </a:cxn>
                <a:cxn ang="0">
                  <a:pos x="385" y="206"/>
                </a:cxn>
              </a:cxnLst>
              <a:rect l="0" t="0" r="r" b="b"/>
              <a:pathLst>
                <a:path w="385" h="402">
                  <a:moveTo>
                    <a:pt x="385" y="202"/>
                  </a:moveTo>
                  <a:lnTo>
                    <a:pt x="385" y="193"/>
                  </a:lnTo>
                  <a:lnTo>
                    <a:pt x="385" y="187"/>
                  </a:lnTo>
                  <a:lnTo>
                    <a:pt x="383" y="180"/>
                  </a:lnTo>
                  <a:lnTo>
                    <a:pt x="383" y="172"/>
                  </a:lnTo>
                  <a:lnTo>
                    <a:pt x="382" y="166"/>
                  </a:lnTo>
                  <a:lnTo>
                    <a:pt x="380" y="158"/>
                  </a:lnTo>
                  <a:lnTo>
                    <a:pt x="379" y="151"/>
                  </a:lnTo>
                  <a:lnTo>
                    <a:pt x="377" y="145"/>
                  </a:lnTo>
                  <a:lnTo>
                    <a:pt x="376" y="138"/>
                  </a:lnTo>
                  <a:lnTo>
                    <a:pt x="373" y="132"/>
                  </a:lnTo>
                  <a:lnTo>
                    <a:pt x="369" y="125"/>
                  </a:lnTo>
                  <a:lnTo>
                    <a:pt x="368" y="119"/>
                  </a:lnTo>
                  <a:lnTo>
                    <a:pt x="365" y="111"/>
                  </a:lnTo>
                  <a:lnTo>
                    <a:pt x="362" y="106"/>
                  </a:lnTo>
                  <a:lnTo>
                    <a:pt x="359" y="99"/>
                  </a:lnTo>
                  <a:lnTo>
                    <a:pt x="354" y="93"/>
                  </a:lnTo>
                  <a:lnTo>
                    <a:pt x="351" y="86"/>
                  </a:lnTo>
                  <a:lnTo>
                    <a:pt x="346" y="81"/>
                  </a:lnTo>
                  <a:lnTo>
                    <a:pt x="343" y="75"/>
                  </a:lnTo>
                  <a:lnTo>
                    <a:pt x="338" y="70"/>
                  </a:lnTo>
                  <a:lnTo>
                    <a:pt x="334" y="65"/>
                  </a:lnTo>
                  <a:lnTo>
                    <a:pt x="329" y="59"/>
                  </a:lnTo>
                  <a:lnTo>
                    <a:pt x="324" y="54"/>
                  </a:lnTo>
                  <a:lnTo>
                    <a:pt x="320" y="49"/>
                  </a:lnTo>
                  <a:lnTo>
                    <a:pt x="313" y="46"/>
                  </a:lnTo>
                  <a:lnTo>
                    <a:pt x="309" y="41"/>
                  </a:lnTo>
                  <a:lnTo>
                    <a:pt x="302" y="36"/>
                  </a:lnTo>
                  <a:lnTo>
                    <a:pt x="298" y="33"/>
                  </a:lnTo>
                  <a:lnTo>
                    <a:pt x="292" y="29"/>
                  </a:lnTo>
                  <a:lnTo>
                    <a:pt x="285" y="24"/>
                  </a:lnTo>
                  <a:lnTo>
                    <a:pt x="279" y="21"/>
                  </a:lnTo>
                  <a:lnTo>
                    <a:pt x="273" y="18"/>
                  </a:lnTo>
                  <a:lnTo>
                    <a:pt x="267" y="15"/>
                  </a:lnTo>
                  <a:lnTo>
                    <a:pt x="260" y="13"/>
                  </a:lnTo>
                  <a:lnTo>
                    <a:pt x="254" y="11"/>
                  </a:lnTo>
                  <a:lnTo>
                    <a:pt x="248" y="8"/>
                  </a:lnTo>
                  <a:lnTo>
                    <a:pt x="242" y="7"/>
                  </a:lnTo>
                  <a:lnTo>
                    <a:pt x="234" y="5"/>
                  </a:lnTo>
                  <a:lnTo>
                    <a:pt x="228" y="3"/>
                  </a:lnTo>
                  <a:lnTo>
                    <a:pt x="221" y="2"/>
                  </a:lnTo>
                  <a:lnTo>
                    <a:pt x="214" y="2"/>
                  </a:lnTo>
                  <a:lnTo>
                    <a:pt x="207" y="0"/>
                  </a:lnTo>
                  <a:lnTo>
                    <a:pt x="200" y="0"/>
                  </a:lnTo>
                  <a:lnTo>
                    <a:pt x="193" y="0"/>
                  </a:lnTo>
                  <a:lnTo>
                    <a:pt x="187" y="0"/>
                  </a:lnTo>
                  <a:lnTo>
                    <a:pt x="179" y="0"/>
                  </a:lnTo>
                  <a:lnTo>
                    <a:pt x="173" y="2"/>
                  </a:lnTo>
                  <a:lnTo>
                    <a:pt x="167" y="2"/>
                  </a:lnTo>
                  <a:lnTo>
                    <a:pt x="159" y="3"/>
                  </a:lnTo>
                  <a:lnTo>
                    <a:pt x="153" y="5"/>
                  </a:lnTo>
                  <a:lnTo>
                    <a:pt x="147" y="7"/>
                  </a:lnTo>
                  <a:lnTo>
                    <a:pt x="139" y="8"/>
                  </a:lnTo>
                  <a:lnTo>
                    <a:pt x="133" y="10"/>
                  </a:lnTo>
                  <a:lnTo>
                    <a:pt x="126" y="13"/>
                  </a:lnTo>
                  <a:lnTo>
                    <a:pt x="120" y="15"/>
                  </a:lnTo>
                  <a:lnTo>
                    <a:pt x="114" y="18"/>
                  </a:lnTo>
                  <a:lnTo>
                    <a:pt x="108" y="21"/>
                  </a:lnTo>
                  <a:lnTo>
                    <a:pt x="101" y="24"/>
                  </a:lnTo>
                  <a:lnTo>
                    <a:pt x="95" y="28"/>
                  </a:lnTo>
                  <a:lnTo>
                    <a:pt x="89" y="31"/>
                  </a:lnTo>
                  <a:lnTo>
                    <a:pt x="84" y="36"/>
                  </a:lnTo>
                  <a:lnTo>
                    <a:pt x="78" y="39"/>
                  </a:lnTo>
                  <a:lnTo>
                    <a:pt x="73" y="44"/>
                  </a:lnTo>
                  <a:lnTo>
                    <a:pt x="67" y="49"/>
                  </a:lnTo>
                  <a:lnTo>
                    <a:pt x="62" y="52"/>
                  </a:lnTo>
                  <a:lnTo>
                    <a:pt x="58" y="59"/>
                  </a:lnTo>
                  <a:lnTo>
                    <a:pt x="53" y="63"/>
                  </a:lnTo>
                  <a:lnTo>
                    <a:pt x="48" y="68"/>
                  </a:lnTo>
                  <a:lnTo>
                    <a:pt x="44" y="73"/>
                  </a:lnTo>
                  <a:lnTo>
                    <a:pt x="39" y="80"/>
                  </a:lnTo>
                  <a:lnTo>
                    <a:pt x="36" y="85"/>
                  </a:lnTo>
                  <a:lnTo>
                    <a:pt x="31" y="91"/>
                  </a:lnTo>
                  <a:lnTo>
                    <a:pt x="28" y="98"/>
                  </a:lnTo>
                  <a:lnTo>
                    <a:pt x="25" y="102"/>
                  </a:lnTo>
                  <a:lnTo>
                    <a:pt x="22" y="109"/>
                  </a:lnTo>
                  <a:lnTo>
                    <a:pt x="19" y="115"/>
                  </a:lnTo>
                  <a:lnTo>
                    <a:pt x="16" y="122"/>
                  </a:lnTo>
                  <a:lnTo>
                    <a:pt x="12" y="128"/>
                  </a:lnTo>
                  <a:lnTo>
                    <a:pt x="11" y="135"/>
                  </a:lnTo>
                  <a:lnTo>
                    <a:pt x="8" y="143"/>
                  </a:lnTo>
                  <a:lnTo>
                    <a:pt x="6" y="150"/>
                  </a:lnTo>
                  <a:lnTo>
                    <a:pt x="5" y="156"/>
                  </a:lnTo>
                  <a:lnTo>
                    <a:pt x="3" y="163"/>
                  </a:lnTo>
                  <a:lnTo>
                    <a:pt x="2" y="171"/>
                  </a:lnTo>
                  <a:lnTo>
                    <a:pt x="2" y="177"/>
                  </a:lnTo>
                  <a:lnTo>
                    <a:pt x="0" y="184"/>
                  </a:lnTo>
                  <a:lnTo>
                    <a:pt x="0" y="192"/>
                  </a:lnTo>
                  <a:lnTo>
                    <a:pt x="0" y="198"/>
                  </a:lnTo>
                  <a:lnTo>
                    <a:pt x="0" y="206"/>
                  </a:lnTo>
                  <a:lnTo>
                    <a:pt x="0" y="210"/>
                  </a:lnTo>
                  <a:lnTo>
                    <a:pt x="0" y="213"/>
                  </a:lnTo>
                  <a:lnTo>
                    <a:pt x="2" y="221"/>
                  </a:lnTo>
                  <a:lnTo>
                    <a:pt x="2" y="228"/>
                  </a:lnTo>
                  <a:lnTo>
                    <a:pt x="3" y="234"/>
                  </a:lnTo>
                  <a:lnTo>
                    <a:pt x="3" y="242"/>
                  </a:lnTo>
                  <a:lnTo>
                    <a:pt x="5" y="249"/>
                  </a:lnTo>
                  <a:lnTo>
                    <a:pt x="8" y="255"/>
                  </a:lnTo>
                  <a:lnTo>
                    <a:pt x="9" y="262"/>
                  </a:lnTo>
                  <a:lnTo>
                    <a:pt x="11" y="268"/>
                  </a:lnTo>
                  <a:lnTo>
                    <a:pt x="14" y="281"/>
                  </a:lnTo>
                  <a:lnTo>
                    <a:pt x="34" y="322"/>
                  </a:lnTo>
                  <a:lnTo>
                    <a:pt x="62" y="350"/>
                  </a:lnTo>
                  <a:lnTo>
                    <a:pt x="80" y="364"/>
                  </a:lnTo>
                  <a:lnTo>
                    <a:pt x="86" y="369"/>
                  </a:lnTo>
                  <a:lnTo>
                    <a:pt x="90" y="372"/>
                  </a:lnTo>
                  <a:lnTo>
                    <a:pt x="98" y="376"/>
                  </a:lnTo>
                  <a:lnTo>
                    <a:pt x="103" y="379"/>
                  </a:lnTo>
                  <a:lnTo>
                    <a:pt x="109" y="382"/>
                  </a:lnTo>
                  <a:lnTo>
                    <a:pt x="115" y="385"/>
                  </a:lnTo>
                  <a:lnTo>
                    <a:pt x="122" y="389"/>
                  </a:lnTo>
                  <a:lnTo>
                    <a:pt x="128" y="392"/>
                  </a:lnTo>
                  <a:lnTo>
                    <a:pt x="136" y="393"/>
                  </a:lnTo>
                  <a:lnTo>
                    <a:pt x="142" y="395"/>
                  </a:lnTo>
                  <a:lnTo>
                    <a:pt x="148" y="397"/>
                  </a:lnTo>
                  <a:lnTo>
                    <a:pt x="156" y="398"/>
                  </a:lnTo>
                  <a:lnTo>
                    <a:pt x="162" y="400"/>
                  </a:lnTo>
                  <a:lnTo>
                    <a:pt x="168" y="400"/>
                  </a:lnTo>
                  <a:lnTo>
                    <a:pt x="175" y="402"/>
                  </a:lnTo>
                  <a:lnTo>
                    <a:pt x="182" y="402"/>
                  </a:lnTo>
                  <a:lnTo>
                    <a:pt x="189" y="402"/>
                  </a:lnTo>
                  <a:lnTo>
                    <a:pt x="196" y="402"/>
                  </a:lnTo>
                  <a:lnTo>
                    <a:pt x="203" y="402"/>
                  </a:lnTo>
                  <a:lnTo>
                    <a:pt x="209" y="402"/>
                  </a:lnTo>
                  <a:lnTo>
                    <a:pt x="217" y="400"/>
                  </a:lnTo>
                  <a:lnTo>
                    <a:pt x="223" y="400"/>
                  </a:lnTo>
                  <a:lnTo>
                    <a:pt x="229" y="398"/>
                  </a:lnTo>
                  <a:lnTo>
                    <a:pt x="237" y="397"/>
                  </a:lnTo>
                  <a:lnTo>
                    <a:pt x="243" y="395"/>
                  </a:lnTo>
                  <a:lnTo>
                    <a:pt x="249" y="393"/>
                  </a:lnTo>
                  <a:lnTo>
                    <a:pt x="256" y="392"/>
                  </a:lnTo>
                  <a:lnTo>
                    <a:pt x="262" y="389"/>
                  </a:lnTo>
                  <a:lnTo>
                    <a:pt x="270" y="385"/>
                  </a:lnTo>
                  <a:lnTo>
                    <a:pt x="276" y="382"/>
                  </a:lnTo>
                  <a:lnTo>
                    <a:pt x="281" y="379"/>
                  </a:lnTo>
                  <a:lnTo>
                    <a:pt x="288" y="376"/>
                  </a:lnTo>
                  <a:lnTo>
                    <a:pt x="293" y="372"/>
                  </a:lnTo>
                  <a:lnTo>
                    <a:pt x="299" y="369"/>
                  </a:lnTo>
                  <a:lnTo>
                    <a:pt x="304" y="364"/>
                  </a:lnTo>
                  <a:lnTo>
                    <a:pt x="310" y="361"/>
                  </a:lnTo>
                  <a:lnTo>
                    <a:pt x="315" y="356"/>
                  </a:lnTo>
                  <a:lnTo>
                    <a:pt x="321" y="351"/>
                  </a:lnTo>
                  <a:lnTo>
                    <a:pt x="326" y="346"/>
                  </a:lnTo>
                  <a:lnTo>
                    <a:pt x="330" y="341"/>
                  </a:lnTo>
                  <a:lnTo>
                    <a:pt x="335" y="337"/>
                  </a:lnTo>
                  <a:lnTo>
                    <a:pt x="340" y="330"/>
                  </a:lnTo>
                  <a:lnTo>
                    <a:pt x="345" y="325"/>
                  </a:lnTo>
                  <a:lnTo>
                    <a:pt x="348" y="320"/>
                  </a:lnTo>
                  <a:lnTo>
                    <a:pt x="352" y="314"/>
                  </a:lnTo>
                  <a:lnTo>
                    <a:pt x="355" y="307"/>
                  </a:lnTo>
                  <a:lnTo>
                    <a:pt x="359" y="301"/>
                  </a:lnTo>
                  <a:lnTo>
                    <a:pt x="363" y="296"/>
                  </a:lnTo>
                  <a:lnTo>
                    <a:pt x="366" y="289"/>
                  </a:lnTo>
                  <a:lnTo>
                    <a:pt x="368" y="283"/>
                  </a:lnTo>
                  <a:lnTo>
                    <a:pt x="371" y="276"/>
                  </a:lnTo>
                  <a:lnTo>
                    <a:pt x="374" y="268"/>
                  </a:lnTo>
                  <a:lnTo>
                    <a:pt x="376" y="262"/>
                  </a:lnTo>
                  <a:lnTo>
                    <a:pt x="377" y="255"/>
                  </a:lnTo>
                  <a:lnTo>
                    <a:pt x="380" y="249"/>
                  </a:lnTo>
                  <a:lnTo>
                    <a:pt x="380" y="241"/>
                  </a:lnTo>
                  <a:lnTo>
                    <a:pt x="382" y="234"/>
                  </a:lnTo>
                  <a:lnTo>
                    <a:pt x="383" y="228"/>
                  </a:lnTo>
                  <a:lnTo>
                    <a:pt x="383" y="219"/>
                  </a:lnTo>
                  <a:lnTo>
                    <a:pt x="385" y="213"/>
                  </a:lnTo>
                  <a:lnTo>
                    <a:pt x="385" y="206"/>
                  </a:lnTo>
                  <a:lnTo>
                    <a:pt x="385" y="202"/>
                  </a:lnTo>
                </a:path>
              </a:pathLst>
            </a:custGeom>
            <a:noFill/>
            <a:ln w="0">
              <a:solidFill>
                <a:srgbClr val="B7B7B9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2" name="Freeform 111"/>
            <p:cNvSpPr>
              <a:spLocks/>
            </p:cNvSpPr>
            <p:nvPr/>
          </p:nvSpPr>
          <p:spPr bwMode="auto">
            <a:xfrm>
              <a:off x="1189" y="2785"/>
              <a:ext cx="318" cy="331"/>
            </a:xfrm>
            <a:custGeom>
              <a:avLst/>
              <a:gdLst/>
              <a:ahLst/>
              <a:cxnLst>
                <a:cxn ang="0">
                  <a:pos x="318" y="153"/>
                </a:cxn>
                <a:cxn ang="0">
                  <a:pos x="315" y="133"/>
                </a:cxn>
                <a:cxn ang="0">
                  <a:pos x="310" y="114"/>
                </a:cxn>
                <a:cxn ang="0">
                  <a:pos x="304" y="96"/>
                </a:cxn>
                <a:cxn ang="0">
                  <a:pos x="294" y="78"/>
                </a:cxn>
                <a:cxn ang="0">
                  <a:pos x="285" y="63"/>
                </a:cxn>
                <a:cxn ang="0">
                  <a:pos x="273" y="49"/>
                </a:cxn>
                <a:cxn ang="0">
                  <a:pos x="259" y="36"/>
                </a:cxn>
                <a:cxn ang="0">
                  <a:pos x="243" y="24"/>
                </a:cxn>
                <a:cxn ang="0">
                  <a:pos x="227" y="14"/>
                </a:cxn>
                <a:cxn ang="0">
                  <a:pos x="209" y="8"/>
                </a:cxn>
                <a:cxn ang="0">
                  <a:pos x="191" y="3"/>
                </a:cxn>
                <a:cxn ang="0">
                  <a:pos x="173" y="0"/>
                </a:cxn>
                <a:cxn ang="0">
                  <a:pos x="154" y="0"/>
                </a:cxn>
                <a:cxn ang="0">
                  <a:pos x="135" y="1"/>
                </a:cxn>
                <a:cxn ang="0">
                  <a:pos x="117" y="5"/>
                </a:cxn>
                <a:cxn ang="0">
                  <a:pos x="100" y="11"/>
                </a:cxn>
                <a:cxn ang="0">
                  <a:pos x="82" y="19"/>
                </a:cxn>
                <a:cxn ang="0">
                  <a:pos x="67" y="29"/>
                </a:cxn>
                <a:cxn ang="0">
                  <a:pos x="53" y="42"/>
                </a:cxn>
                <a:cxn ang="0">
                  <a:pos x="39" y="57"/>
                </a:cxn>
                <a:cxn ang="0">
                  <a:pos x="28" y="71"/>
                </a:cxn>
                <a:cxn ang="0">
                  <a:pos x="18" y="88"/>
                </a:cxn>
                <a:cxn ang="0">
                  <a:pos x="11" y="105"/>
                </a:cxn>
                <a:cxn ang="0">
                  <a:pos x="6" y="118"/>
                </a:cxn>
                <a:cxn ang="0">
                  <a:pos x="3" y="138"/>
                </a:cxn>
                <a:cxn ang="0">
                  <a:pos x="1" y="156"/>
                </a:cxn>
                <a:cxn ang="0">
                  <a:pos x="1" y="175"/>
                </a:cxn>
                <a:cxn ang="0">
                  <a:pos x="3" y="195"/>
                </a:cxn>
                <a:cxn ang="0">
                  <a:pos x="8" y="214"/>
                </a:cxn>
                <a:cxn ang="0">
                  <a:pos x="14" y="232"/>
                </a:cxn>
                <a:cxn ang="0">
                  <a:pos x="25" y="253"/>
                </a:cxn>
                <a:cxn ang="0">
                  <a:pos x="37" y="271"/>
                </a:cxn>
                <a:cxn ang="0">
                  <a:pos x="50" y="286"/>
                </a:cxn>
                <a:cxn ang="0">
                  <a:pos x="64" y="299"/>
                </a:cxn>
                <a:cxn ang="0">
                  <a:pos x="79" y="309"/>
                </a:cxn>
                <a:cxn ang="0">
                  <a:pos x="96" y="318"/>
                </a:cxn>
                <a:cxn ang="0">
                  <a:pos x="114" y="325"/>
                </a:cxn>
                <a:cxn ang="0">
                  <a:pos x="132" y="328"/>
                </a:cxn>
                <a:cxn ang="0">
                  <a:pos x="151" y="331"/>
                </a:cxn>
                <a:cxn ang="0">
                  <a:pos x="170" y="331"/>
                </a:cxn>
                <a:cxn ang="0">
                  <a:pos x="188" y="328"/>
                </a:cxn>
                <a:cxn ang="0">
                  <a:pos x="206" y="325"/>
                </a:cxn>
                <a:cxn ang="0">
                  <a:pos x="223" y="317"/>
                </a:cxn>
                <a:cxn ang="0">
                  <a:pos x="240" y="309"/>
                </a:cxn>
                <a:cxn ang="0">
                  <a:pos x="255" y="297"/>
                </a:cxn>
                <a:cxn ang="0">
                  <a:pos x="269" y="286"/>
                </a:cxn>
                <a:cxn ang="0">
                  <a:pos x="282" y="271"/>
                </a:cxn>
                <a:cxn ang="0">
                  <a:pos x="293" y="255"/>
                </a:cxn>
                <a:cxn ang="0">
                  <a:pos x="302" y="239"/>
                </a:cxn>
                <a:cxn ang="0">
                  <a:pos x="310" y="221"/>
                </a:cxn>
                <a:cxn ang="0">
                  <a:pos x="315" y="201"/>
                </a:cxn>
                <a:cxn ang="0">
                  <a:pos x="318" y="182"/>
                </a:cxn>
                <a:cxn ang="0">
                  <a:pos x="318" y="166"/>
                </a:cxn>
              </a:cxnLst>
              <a:rect l="0" t="0" r="r" b="b"/>
              <a:pathLst>
                <a:path w="318" h="331">
                  <a:moveTo>
                    <a:pt x="318" y="166"/>
                  </a:moveTo>
                  <a:lnTo>
                    <a:pt x="318" y="159"/>
                  </a:lnTo>
                  <a:lnTo>
                    <a:pt x="318" y="153"/>
                  </a:lnTo>
                  <a:lnTo>
                    <a:pt x="318" y="146"/>
                  </a:lnTo>
                  <a:lnTo>
                    <a:pt x="316" y="140"/>
                  </a:lnTo>
                  <a:lnTo>
                    <a:pt x="315" y="133"/>
                  </a:lnTo>
                  <a:lnTo>
                    <a:pt x="315" y="127"/>
                  </a:lnTo>
                  <a:lnTo>
                    <a:pt x="313" y="120"/>
                  </a:lnTo>
                  <a:lnTo>
                    <a:pt x="310" y="114"/>
                  </a:lnTo>
                  <a:lnTo>
                    <a:pt x="308" y="109"/>
                  </a:lnTo>
                  <a:lnTo>
                    <a:pt x="307" y="102"/>
                  </a:lnTo>
                  <a:lnTo>
                    <a:pt x="304" y="96"/>
                  </a:lnTo>
                  <a:lnTo>
                    <a:pt x="301" y="91"/>
                  </a:lnTo>
                  <a:lnTo>
                    <a:pt x="299" y="84"/>
                  </a:lnTo>
                  <a:lnTo>
                    <a:pt x="294" y="78"/>
                  </a:lnTo>
                  <a:lnTo>
                    <a:pt x="291" y="73"/>
                  </a:lnTo>
                  <a:lnTo>
                    <a:pt x="288" y="68"/>
                  </a:lnTo>
                  <a:lnTo>
                    <a:pt x="285" y="63"/>
                  </a:lnTo>
                  <a:lnTo>
                    <a:pt x="280" y="58"/>
                  </a:lnTo>
                  <a:lnTo>
                    <a:pt x="277" y="53"/>
                  </a:lnTo>
                  <a:lnTo>
                    <a:pt x="273" y="49"/>
                  </a:lnTo>
                  <a:lnTo>
                    <a:pt x="268" y="44"/>
                  </a:lnTo>
                  <a:lnTo>
                    <a:pt x="263" y="39"/>
                  </a:lnTo>
                  <a:lnTo>
                    <a:pt x="259" y="36"/>
                  </a:lnTo>
                  <a:lnTo>
                    <a:pt x="254" y="31"/>
                  </a:lnTo>
                  <a:lnTo>
                    <a:pt x="248" y="27"/>
                  </a:lnTo>
                  <a:lnTo>
                    <a:pt x="243" y="24"/>
                  </a:lnTo>
                  <a:lnTo>
                    <a:pt x="238" y="21"/>
                  </a:lnTo>
                  <a:lnTo>
                    <a:pt x="232" y="18"/>
                  </a:lnTo>
                  <a:lnTo>
                    <a:pt x="227" y="14"/>
                  </a:lnTo>
                  <a:lnTo>
                    <a:pt x="221" y="11"/>
                  </a:lnTo>
                  <a:lnTo>
                    <a:pt x="215" y="10"/>
                  </a:lnTo>
                  <a:lnTo>
                    <a:pt x="209" y="8"/>
                  </a:lnTo>
                  <a:lnTo>
                    <a:pt x="204" y="6"/>
                  </a:lnTo>
                  <a:lnTo>
                    <a:pt x="198" y="3"/>
                  </a:lnTo>
                  <a:lnTo>
                    <a:pt x="191" y="3"/>
                  </a:lnTo>
                  <a:lnTo>
                    <a:pt x="185" y="1"/>
                  </a:lnTo>
                  <a:lnTo>
                    <a:pt x="179" y="0"/>
                  </a:lnTo>
                  <a:lnTo>
                    <a:pt x="173" y="0"/>
                  </a:lnTo>
                  <a:lnTo>
                    <a:pt x="167" y="0"/>
                  </a:lnTo>
                  <a:lnTo>
                    <a:pt x="160" y="0"/>
                  </a:lnTo>
                  <a:lnTo>
                    <a:pt x="154" y="0"/>
                  </a:lnTo>
                  <a:lnTo>
                    <a:pt x="148" y="0"/>
                  </a:lnTo>
                  <a:lnTo>
                    <a:pt x="142" y="0"/>
                  </a:lnTo>
                  <a:lnTo>
                    <a:pt x="135" y="1"/>
                  </a:lnTo>
                  <a:lnTo>
                    <a:pt x="129" y="1"/>
                  </a:lnTo>
                  <a:lnTo>
                    <a:pt x="123" y="3"/>
                  </a:lnTo>
                  <a:lnTo>
                    <a:pt x="117" y="5"/>
                  </a:lnTo>
                  <a:lnTo>
                    <a:pt x="110" y="6"/>
                  </a:lnTo>
                  <a:lnTo>
                    <a:pt x="106" y="8"/>
                  </a:lnTo>
                  <a:lnTo>
                    <a:pt x="100" y="11"/>
                  </a:lnTo>
                  <a:lnTo>
                    <a:pt x="93" y="14"/>
                  </a:lnTo>
                  <a:lnTo>
                    <a:pt x="89" y="16"/>
                  </a:lnTo>
                  <a:lnTo>
                    <a:pt x="82" y="19"/>
                  </a:lnTo>
                  <a:lnTo>
                    <a:pt x="78" y="23"/>
                  </a:lnTo>
                  <a:lnTo>
                    <a:pt x="73" y="26"/>
                  </a:lnTo>
                  <a:lnTo>
                    <a:pt x="67" y="29"/>
                  </a:lnTo>
                  <a:lnTo>
                    <a:pt x="62" y="34"/>
                  </a:lnTo>
                  <a:lnTo>
                    <a:pt x="57" y="37"/>
                  </a:lnTo>
                  <a:lnTo>
                    <a:pt x="53" y="42"/>
                  </a:lnTo>
                  <a:lnTo>
                    <a:pt x="48" y="47"/>
                  </a:lnTo>
                  <a:lnTo>
                    <a:pt x="43" y="52"/>
                  </a:lnTo>
                  <a:lnTo>
                    <a:pt x="39" y="57"/>
                  </a:lnTo>
                  <a:lnTo>
                    <a:pt x="36" y="62"/>
                  </a:lnTo>
                  <a:lnTo>
                    <a:pt x="31" y="66"/>
                  </a:lnTo>
                  <a:lnTo>
                    <a:pt x="28" y="71"/>
                  </a:lnTo>
                  <a:lnTo>
                    <a:pt x="25" y="76"/>
                  </a:lnTo>
                  <a:lnTo>
                    <a:pt x="22" y="83"/>
                  </a:lnTo>
                  <a:lnTo>
                    <a:pt x="18" y="88"/>
                  </a:lnTo>
                  <a:lnTo>
                    <a:pt x="15" y="94"/>
                  </a:lnTo>
                  <a:lnTo>
                    <a:pt x="12" y="101"/>
                  </a:lnTo>
                  <a:lnTo>
                    <a:pt x="11" y="105"/>
                  </a:lnTo>
                  <a:lnTo>
                    <a:pt x="9" y="109"/>
                  </a:lnTo>
                  <a:lnTo>
                    <a:pt x="9" y="112"/>
                  </a:lnTo>
                  <a:lnTo>
                    <a:pt x="6" y="118"/>
                  </a:lnTo>
                  <a:lnTo>
                    <a:pt x="4" y="125"/>
                  </a:lnTo>
                  <a:lnTo>
                    <a:pt x="4" y="131"/>
                  </a:lnTo>
                  <a:lnTo>
                    <a:pt x="3" y="138"/>
                  </a:lnTo>
                  <a:lnTo>
                    <a:pt x="1" y="144"/>
                  </a:lnTo>
                  <a:lnTo>
                    <a:pt x="1" y="151"/>
                  </a:lnTo>
                  <a:lnTo>
                    <a:pt x="1" y="156"/>
                  </a:lnTo>
                  <a:lnTo>
                    <a:pt x="0" y="164"/>
                  </a:lnTo>
                  <a:lnTo>
                    <a:pt x="0" y="170"/>
                  </a:lnTo>
                  <a:lnTo>
                    <a:pt x="1" y="175"/>
                  </a:lnTo>
                  <a:lnTo>
                    <a:pt x="1" y="182"/>
                  </a:lnTo>
                  <a:lnTo>
                    <a:pt x="1" y="190"/>
                  </a:lnTo>
                  <a:lnTo>
                    <a:pt x="3" y="195"/>
                  </a:lnTo>
                  <a:lnTo>
                    <a:pt x="4" y="201"/>
                  </a:lnTo>
                  <a:lnTo>
                    <a:pt x="6" y="208"/>
                  </a:lnTo>
                  <a:lnTo>
                    <a:pt x="8" y="214"/>
                  </a:lnTo>
                  <a:lnTo>
                    <a:pt x="9" y="221"/>
                  </a:lnTo>
                  <a:lnTo>
                    <a:pt x="12" y="227"/>
                  </a:lnTo>
                  <a:lnTo>
                    <a:pt x="14" y="232"/>
                  </a:lnTo>
                  <a:lnTo>
                    <a:pt x="17" y="239"/>
                  </a:lnTo>
                  <a:lnTo>
                    <a:pt x="20" y="244"/>
                  </a:lnTo>
                  <a:lnTo>
                    <a:pt x="25" y="253"/>
                  </a:lnTo>
                  <a:lnTo>
                    <a:pt x="29" y="262"/>
                  </a:lnTo>
                  <a:lnTo>
                    <a:pt x="32" y="266"/>
                  </a:lnTo>
                  <a:lnTo>
                    <a:pt x="37" y="271"/>
                  </a:lnTo>
                  <a:lnTo>
                    <a:pt x="42" y="276"/>
                  </a:lnTo>
                  <a:lnTo>
                    <a:pt x="45" y="281"/>
                  </a:lnTo>
                  <a:lnTo>
                    <a:pt x="50" y="286"/>
                  </a:lnTo>
                  <a:lnTo>
                    <a:pt x="54" y="289"/>
                  </a:lnTo>
                  <a:lnTo>
                    <a:pt x="59" y="294"/>
                  </a:lnTo>
                  <a:lnTo>
                    <a:pt x="64" y="299"/>
                  </a:lnTo>
                  <a:lnTo>
                    <a:pt x="68" y="302"/>
                  </a:lnTo>
                  <a:lnTo>
                    <a:pt x="75" y="305"/>
                  </a:lnTo>
                  <a:lnTo>
                    <a:pt x="79" y="309"/>
                  </a:lnTo>
                  <a:lnTo>
                    <a:pt x="85" y="312"/>
                  </a:lnTo>
                  <a:lnTo>
                    <a:pt x="90" y="315"/>
                  </a:lnTo>
                  <a:lnTo>
                    <a:pt x="96" y="318"/>
                  </a:lnTo>
                  <a:lnTo>
                    <a:pt x="103" y="320"/>
                  </a:lnTo>
                  <a:lnTo>
                    <a:pt x="107" y="323"/>
                  </a:lnTo>
                  <a:lnTo>
                    <a:pt x="114" y="325"/>
                  </a:lnTo>
                  <a:lnTo>
                    <a:pt x="120" y="327"/>
                  </a:lnTo>
                  <a:lnTo>
                    <a:pt x="126" y="328"/>
                  </a:lnTo>
                  <a:lnTo>
                    <a:pt x="132" y="328"/>
                  </a:lnTo>
                  <a:lnTo>
                    <a:pt x="138" y="330"/>
                  </a:lnTo>
                  <a:lnTo>
                    <a:pt x="145" y="331"/>
                  </a:lnTo>
                  <a:lnTo>
                    <a:pt x="151" y="331"/>
                  </a:lnTo>
                  <a:lnTo>
                    <a:pt x="157" y="331"/>
                  </a:lnTo>
                  <a:lnTo>
                    <a:pt x="163" y="331"/>
                  </a:lnTo>
                  <a:lnTo>
                    <a:pt x="170" y="331"/>
                  </a:lnTo>
                  <a:lnTo>
                    <a:pt x="176" y="330"/>
                  </a:lnTo>
                  <a:lnTo>
                    <a:pt x="181" y="330"/>
                  </a:lnTo>
                  <a:lnTo>
                    <a:pt x="188" y="328"/>
                  </a:lnTo>
                  <a:lnTo>
                    <a:pt x="193" y="328"/>
                  </a:lnTo>
                  <a:lnTo>
                    <a:pt x="199" y="327"/>
                  </a:lnTo>
                  <a:lnTo>
                    <a:pt x="206" y="325"/>
                  </a:lnTo>
                  <a:lnTo>
                    <a:pt x="212" y="322"/>
                  </a:lnTo>
                  <a:lnTo>
                    <a:pt x="218" y="320"/>
                  </a:lnTo>
                  <a:lnTo>
                    <a:pt x="223" y="317"/>
                  </a:lnTo>
                  <a:lnTo>
                    <a:pt x="229" y="315"/>
                  </a:lnTo>
                  <a:lnTo>
                    <a:pt x="234" y="312"/>
                  </a:lnTo>
                  <a:lnTo>
                    <a:pt x="240" y="309"/>
                  </a:lnTo>
                  <a:lnTo>
                    <a:pt x="244" y="305"/>
                  </a:lnTo>
                  <a:lnTo>
                    <a:pt x="251" y="302"/>
                  </a:lnTo>
                  <a:lnTo>
                    <a:pt x="255" y="297"/>
                  </a:lnTo>
                  <a:lnTo>
                    <a:pt x="260" y="294"/>
                  </a:lnTo>
                  <a:lnTo>
                    <a:pt x="265" y="289"/>
                  </a:lnTo>
                  <a:lnTo>
                    <a:pt x="269" y="286"/>
                  </a:lnTo>
                  <a:lnTo>
                    <a:pt x="274" y="281"/>
                  </a:lnTo>
                  <a:lnTo>
                    <a:pt x="279" y="276"/>
                  </a:lnTo>
                  <a:lnTo>
                    <a:pt x="282" y="271"/>
                  </a:lnTo>
                  <a:lnTo>
                    <a:pt x="287" y="266"/>
                  </a:lnTo>
                  <a:lnTo>
                    <a:pt x="290" y="260"/>
                  </a:lnTo>
                  <a:lnTo>
                    <a:pt x="293" y="255"/>
                  </a:lnTo>
                  <a:lnTo>
                    <a:pt x="296" y="250"/>
                  </a:lnTo>
                  <a:lnTo>
                    <a:pt x="299" y="244"/>
                  </a:lnTo>
                  <a:lnTo>
                    <a:pt x="302" y="239"/>
                  </a:lnTo>
                  <a:lnTo>
                    <a:pt x="305" y="232"/>
                  </a:lnTo>
                  <a:lnTo>
                    <a:pt x="307" y="226"/>
                  </a:lnTo>
                  <a:lnTo>
                    <a:pt x="310" y="221"/>
                  </a:lnTo>
                  <a:lnTo>
                    <a:pt x="312" y="214"/>
                  </a:lnTo>
                  <a:lnTo>
                    <a:pt x="313" y="208"/>
                  </a:lnTo>
                  <a:lnTo>
                    <a:pt x="315" y="201"/>
                  </a:lnTo>
                  <a:lnTo>
                    <a:pt x="316" y="195"/>
                  </a:lnTo>
                  <a:lnTo>
                    <a:pt x="318" y="188"/>
                  </a:lnTo>
                  <a:lnTo>
                    <a:pt x="318" y="182"/>
                  </a:lnTo>
                  <a:lnTo>
                    <a:pt x="318" y="175"/>
                  </a:lnTo>
                  <a:lnTo>
                    <a:pt x="318" y="169"/>
                  </a:lnTo>
                  <a:lnTo>
                    <a:pt x="318" y="16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3" name="Freeform 112"/>
            <p:cNvSpPr>
              <a:spLocks/>
            </p:cNvSpPr>
            <p:nvPr/>
          </p:nvSpPr>
          <p:spPr bwMode="auto">
            <a:xfrm>
              <a:off x="1189" y="2785"/>
              <a:ext cx="318" cy="331"/>
            </a:xfrm>
            <a:custGeom>
              <a:avLst/>
              <a:gdLst/>
              <a:ahLst/>
              <a:cxnLst>
                <a:cxn ang="0">
                  <a:pos x="318" y="153"/>
                </a:cxn>
                <a:cxn ang="0">
                  <a:pos x="315" y="133"/>
                </a:cxn>
                <a:cxn ang="0">
                  <a:pos x="310" y="114"/>
                </a:cxn>
                <a:cxn ang="0">
                  <a:pos x="304" y="96"/>
                </a:cxn>
                <a:cxn ang="0">
                  <a:pos x="294" y="78"/>
                </a:cxn>
                <a:cxn ang="0">
                  <a:pos x="285" y="63"/>
                </a:cxn>
                <a:cxn ang="0">
                  <a:pos x="273" y="49"/>
                </a:cxn>
                <a:cxn ang="0">
                  <a:pos x="259" y="36"/>
                </a:cxn>
                <a:cxn ang="0">
                  <a:pos x="243" y="24"/>
                </a:cxn>
                <a:cxn ang="0">
                  <a:pos x="227" y="14"/>
                </a:cxn>
                <a:cxn ang="0">
                  <a:pos x="209" y="8"/>
                </a:cxn>
                <a:cxn ang="0">
                  <a:pos x="191" y="3"/>
                </a:cxn>
                <a:cxn ang="0">
                  <a:pos x="173" y="0"/>
                </a:cxn>
                <a:cxn ang="0">
                  <a:pos x="154" y="0"/>
                </a:cxn>
                <a:cxn ang="0">
                  <a:pos x="135" y="1"/>
                </a:cxn>
                <a:cxn ang="0">
                  <a:pos x="117" y="5"/>
                </a:cxn>
                <a:cxn ang="0">
                  <a:pos x="100" y="11"/>
                </a:cxn>
                <a:cxn ang="0">
                  <a:pos x="82" y="19"/>
                </a:cxn>
                <a:cxn ang="0">
                  <a:pos x="67" y="29"/>
                </a:cxn>
                <a:cxn ang="0">
                  <a:pos x="53" y="42"/>
                </a:cxn>
                <a:cxn ang="0">
                  <a:pos x="39" y="57"/>
                </a:cxn>
                <a:cxn ang="0">
                  <a:pos x="28" y="71"/>
                </a:cxn>
                <a:cxn ang="0">
                  <a:pos x="18" y="88"/>
                </a:cxn>
                <a:cxn ang="0">
                  <a:pos x="11" y="105"/>
                </a:cxn>
                <a:cxn ang="0">
                  <a:pos x="6" y="118"/>
                </a:cxn>
                <a:cxn ang="0">
                  <a:pos x="3" y="138"/>
                </a:cxn>
                <a:cxn ang="0">
                  <a:pos x="1" y="156"/>
                </a:cxn>
                <a:cxn ang="0">
                  <a:pos x="1" y="175"/>
                </a:cxn>
                <a:cxn ang="0">
                  <a:pos x="3" y="195"/>
                </a:cxn>
                <a:cxn ang="0">
                  <a:pos x="8" y="214"/>
                </a:cxn>
                <a:cxn ang="0">
                  <a:pos x="14" y="232"/>
                </a:cxn>
                <a:cxn ang="0">
                  <a:pos x="25" y="253"/>
                </a:cxn>
                <a:cxn ang="0">
                  <a:pos x="37" y="271"/>
                </a:cxn>
                <a:cxn ang="0">
                  <a:pos x="50" y="286"/>
                </a:cxn>
                <a:cxn ang="0">
                  <a:pos x="64" y="299"/>
                </a:cxn>
                <a:cxn ang="0">
                  <a:pos x="79" y="309"/>
                </a:cxn>
                <a:cxn ang="0">
                  <a:pos x="96" y="318"/>
                </a:cxn>
                <a:cxn ang="0">
                  <a:pos x="114" y="325"/>
                </a:cxn>
                <a:cxn ang="0">
                  <a:pos x="132" y="328"/>
                </a:cxn>
                <a:cxn ang="0">
                  <a:pos x="151" y="331"/>
                </a:cxn>
                <a:cxn ang="0">
                  <a:pos x="170" y="331"/>
                </a:cxn>
                <a:cxn ang="0">
                  <a:pos x="188" y="328"/>
                </a:cxn>
                <a:cxn ang="0">
                  <a:pos x="206" y="325"/>
                </a:cxn>
                <a:cxn ang="0">
                  <a:pos x="223" y="317"/>
                </a:cxn>
                <a:cxn ang="0">
                  <a:pos x="240" y="309"/>
                </a:cxn>
                <a:cxn ang="0">
                  <a:pos x="255" y="297"/>
                </a:cxn>
                <a:cxn ang="0">
                  <a:pos x="269" y="286"/>
                </a:cxn>
                <a:cxn ang="0">
                  <a:pos x="282" y="271"/>
                </a:cxn>
                <a:cxn ang="0">
                  <a:pos x="293" y="255"/>
                </a:cxn>
                <a:cxn ang="0">
                  <a:pos x="302" y="239"/>
                </a:cxn>
                <a:cxn ang="0">
                  <a:pos x="310" y="221"/>
                </a:cxn>
                <a:cxn ang="0">
                  <a:pos x="315" y="201"/>
                </a:cxn>
                <a:cxn ang="0">
                  <a:pos x="318" y="182"/>
                </a:cxn>
                <a:cxn ang="0">
                  <a:pos x="318" y="166"/>
                </a:cxn>
              </a:cxnLst>
              <a:rect l="0" t="0" r="r" b="b"/>
              <a:pathLst>
                <a:path w="318" h="331">
                  <a:moveTo>
                    <a:pt x="318" y="166"/>
                  </a:moveTo>
                  <a:lnTo>
                    <a:pt x="318" y="159"/>
                  </a:lnTo>
                  <a:lnTo>
                    <a:pt x="318" y="153"/>
                  </a:lnTo>
                  <a:lnTo>
                    <a:pt x="318" y="146"/>
                  </a:lnTo>
                  <a:lnTo>
                    <a:pt x="316" y="140"/>
                  </a:lnTo>
                  <a:lnTo>
                    <a:pt x="315" y="133"/>
                  </a:lnTo>
                  <a:lnTo>
                    <a:pt x="315" y="127"/>
                  </a:lnTo>
                  <a:lnTo>
                    <a:pt x="313" y="120"/>
                  </a:lnTo>
                  <a:lnTo>
                    <a:pt x="310" y="114"/>
                  </a:lnTo>
                  <a:lnTo>
                    <a:pt x="308" y="109"/>
                  </a:lnTo>
                  <a:lnTo>
                    <a:pt x="307" y="102"/>
                  </a:lnTo>
                  <a:lnTo>
                    <a:pt x="304" y="96"/>
                  </a:lnTo>
                  <a:lnTo>
                    <a:pt x="301" y="91"/>
                  </a:lnTo>
                  <a:lnTo>
                    <a:pt x="299" y="84"/>
                  </a:lnTo>
                  <a:lnTo>
                    <a:pt x="294" y="78"/>
                  </a:lnTo>
                  <a:lnTo>
                    <a:pt x="291" y="73"/>
                  </a:lnTo>
                  <a:lnTo>
                    <a:pt x="288" y="68"/>
                  </a:lnTo>
                  <a:lnTo>
                    <a:pt x="285" y="63"/>
                  </a:lnTo>
                  <a:lnTo>
                    <a:pt x="280" y="58"/>
                  </a:lnTo>
                  <a:lnTo>
                    <a:pt x="277" y="53"/>
                  </a:lnTo>
                  <a:lnTo>
                    <a:pt x="273" y="49"/>
                  </a:lnTo>
                  <a:lnTo>
                    <a:pt x="268" y="44"/>
                  </a:lnTo>
                  <a:lnTo>
                    <a:pt x="263" y="39"/>
                  </a:lnTo>
                  <a:lnTo>
                    <a:pt x="259" y="36"/>
                  </a:lnTo>
                  <a:lnTo>
                    <a:pt x="254" y="31"/>
                  </a:lnTo>
                  <a:lnTo>
                    <a:pt x="248" y="27"/>
                  </a:lnTo>
                  <a:lnTo>
                    <a:pt x="243" y="24"/>
                  </a:lnTo>
                  <a:lnTo>
                    <a:pt x="238" y="21"/>
                  </a:lnTo>
                  <a:lnTo>
                    <a:pt x="232" y="18"/>
                  </a:lnTo>
                  <a:lnTo>
                    <a:pt x="227" y="14"/>
                  </a:lnTo>
                  <a:lnTo>
                    <a:pt x="221" y="11"/>
                  </a:lnTo>
                  <a:lnTo>
                    <a:pt x="215" y="10"/>
                  </a:lnTo>
                  <a:lnTo>
                    <a:pt x="209" y="8"/>
                  </a:lnTo>
                  <a:lnTo>
                    <a:pt x="204" y="6"/>
                  </a:lnTo>
                  <a:lnTo>
                    <a:pt x="198" y="3"/>
                  </a:lnTo>
                  <a:lnTo>
                    <a:pt x="191" y="3"/>
                  </a:lnTo>
                  <a:lnTo>
                    <a:pt x="185" y="1"/>
                  </a:lnTo>
                  <a:lnTo>
                    <a:pt x="179" y="0"/>
                  </a:lnTo>
                  <a:lnTo>
                    <a:pt x="173" y="0"/>
                  </a:lnTo>
                  <a:lnTo>
                    <a:pt x="167" y="0"/>
                  </a:lnTo>
                  <a:lnTo>
                    <a:pt x="160" y="0"/>
                  </a:lnTo>
                  <a:lnTo>
                    <a:pt x="154" y="0"/>
                  </a:lnTo>
                  <a:lnTo>
                    <a:pt x="148" y="0"/>
                  </a:lnTo>
                  <a:lnTo>
                    <a:pt x="142" y="0"/>
                  </a:lnTo>
                  <a:lnTo>
                    <a:pt x="135" y="1"/>
                  </a:lnTo>
                  <a:lnTo>
                    <a:pt x="129" y="1"/>
                  </a:lnTo>
                  <a:lnTo>
                    <a:pt x="123" y="3"/>
                  </a:lnTo>
                  <a:lnTo>
                    <a:pt x="117" y="5"/>
                  </a:lnTo>
                  <a:lnTo>
                    <a:pt x="110" y="6"/>
                  </a:lnTo>
                  <a:lnTo>
                    <a:pt x="106" y="8"/>
                  </a:lnTo>
                  <a:lnTo>
                    <a:pt x="100" y="11"/>
                  </a:lnTo>
                  <a:lnTo>
                    <a:pt x="93" y="14"/>
                  </a:lnTo>
                  <a:lnTo>
                    <a:pt x="89" y="16"/>
                  </a:lnTo>
                  <a:lnTo>
                    <a:pt x="82" y="19"/>
                  </a:lnTo>
                  <a:lnTo>
                    <a:pt x="78" y="23"/>
                  </a:lnTo>
                  <a:lnTo>
                    <a:pt x="73" y="26"/>
                  </a:lnTo>
                  <a:lnTo>
                    <a:pt x="67" y="29"/>
                  </a:lnTo>
                  <a:lnTo>
                    <a:pt x="62" y="34"/>
                  </a:lnTo>
                  <a:lnTo>
                    <a:pt x="57" y="37"/>
                  </a:lnTo>
                  <a:lnTo>
                    <a:pt x="53" y="42"/>
                  </a:lnTo>
                  <a:lnTo>
                    <a:pt x="48" y="47"/>
                  </a:lnTo>
                  <a:lnTo>
                    <a:pt x="43" y="52"/>
                  </a:lnTo>
                  <a:lnTo>
                    <a:pt x="39" y="57"/>
                  </a:lnTo>
                  <a:lnTo>
                    <a:pt x="36" y="62"/>
                  </a:lnTo>
                  <a:lnTo>
                    <a:pt x="31" y="66"/>
                  </a:lnTo>
                  <a:lnTo>
                    <a:pt x="28" y="71"/>
                  </a:lnTo>
                  <a:lnTo>
                    <a:pt x="25" y="76"/>
                  </a:lnTo>
                  <a:lnTo>
                    <a:pt x="22" y="83"/>
                  </a:lnTo>
                  <a:lnTo>
                    <a:pt x="18" y="88"/>
                  </a:lnTo>
                  <a:lnTo>
                    <a:pt x="15" y="94"/>
                  </a:lnTo>
                  <a:lnTo>
                    <a:pt x="12" y="101"/>
                  </a:lnTo>
                  <a:lnTo>
                    <a:pt x="11" y="105"/>
                  </a:lnTo>
                  <a:lnTo>
                    <a:pt x="9" y="109"/>
                  </a:lnTo>
                  <a:lnTo>
                    <a:pt x="9" y="112"/>
                  </a:lnTo>
                  <a:lnTo>
                    <a:pt x="6" y="118"/>
                  </a:lnTo>
                  <a:lnTo>
                    <a:pt x="4" y="125"/>
                  </a:lnTo>
                  <a:lnTo>
                    <a:pt x="4" y="131"/>
                  </a:lnTo>
                  <a:lnTo>
                    <a:pt x="3" y="138"/>
                  </a:lnTo>
                  <a:lnTo>
                    <a:pt x="1" y="144"/>
                  </a:lnTo>
                  <a:lnTo>
                    <a:pt x="1" y="151"/>
                  </a:lnTo>
                  <a:lnTo>
                    <a:pt x="1" y="156"/>
                  </a:lnTo>
                  <a:lnTo>
                    <a:pt x="0" y="164"/>
                  </a:lnTo>
                  <a:lnTo>
                    <a:pt x="0" y="170"/>
                  </a:lnTo>
                  <a:lnTo>
                    <a:pt x="1" y="175"/>
                  </a:lnTo>
                  <a:lnTo>
                    <a:pt x="1" y="182"/>
                  </a:lnTo>
                  <a:lnTo>
                    <a:pt x="1" y="190"/>
                  </a:lnTo>
                  <a:lnTo>
                    <a:pt x="3" y="195"/>
                  </a:lnTo>
                  <a:lnTo>
                    <a:pt x="4" y="201"/>
                  </a:lnTo>
                  <a:lnTo>
                    <a:pt x="6" y="208"/>
                  </a:lnTo>
                  <a:lnTo>
                    <a:pt x="8" y="214"/>
                  </a:lnTo>
                  <a:lnTo>
                    <a:pt x="9" y="221"/>
                  </a:lnTo>
                  <a:lnTo>
                    <a:pt x="12" y="227"/>
                  </a:lnTo>
                  <a:lnTo>
                    <a:pt x="14" y="232"/>
                  </a:lnTo>
                  <a:lnTo>
                    <a:pt x="17" y="239"/>
                  </a:lnTo>
                  <a:lnTo>
                    <a:pt x="20" y="244"/>
                  </a:lnTo>
                  <a:lnTo>
                    <a:pt x="25" y="253"/>
                  </a:lnTo>
                  <a:lnTo>
                    <a:pt x="29" y="262"/>
                  </a:lnTo>
                  <a:lnTo>
                    <a:pt x="32" y="266"/>
                  </a:lnTo>
                  <a:lnTo>
                    <a:pt x="37" y="271"/>
                  </a:lnTo>
                  <a:lnTo>
                    <a:pt x="42" y="276"/>
                  </a:lnTo>
                  <a:lnTo>
                    <a:pt x="45" y="281"/>
                  </a:lnTo>
                  <a:lnTo>
                    <a:pt x="50" y="286"/>
                  </a:lnTo>
                  <a:lnTo>
                    <a:pt x="54" y="289"/>
                  </a:lnTo>
                  <a:lnTo>
                    <a:pt x="59" y="294"/>
                  </a:lnTo>
                  <a:lnTo>
                    <a:pt x="64" y="299"/>
                  </a:lnTo>
                  <a:lnTo>
                    <a:pt x="68" y="302"/>
                  </a:lnTo>
                  <a:lnTo>
                    <a:pt x="75" y="305"/>
                  </a:lnTo>
                  <a:lnTo>
                    <a:pt x="79" y="309"/>
                  </a:lnTo>
                  <a:lnTo>
                    <a:pt x="85" y="312"/>
                  </a:lnTo>
                  <a:lnTo>
                    <a:pt x="90" y="315"/>
                  </a:lnTo>
                  <a:lnTo>
                    <a:pt x="96" y="318"/>
                  </a:lnTo>
                  <a:lnTo>
                    <a:pt x="103" y="320"/>
                  </a:lnTo>
                  <a:lnTo>
                    <a:pt x="107" y="323"/>
                  </a:lnTo>
                  <a:lnTo>
                    <a:pt x="114" y="325"/>
                  </a:lnTo>
                  <a:lnTo>
                    <a:pt x="120" y="327"/>
                  </a:lnTo>
                  <a:lnTo>
                    <a:pt x="126" y="328"/>
                  </a:lnTo>
                  <a:lnTo>
                    <a:pt x="132" y="328"/>
                  </a:lnTo>
                  <a:lnTo>
                    <a:pt x="138" y="330"/>
                  </a:lnTo>
                  <a:lnTo>
                    <a:pt x="145" y="331"/>
                  </a:lnTo>
                  <a:lnTo>
                    <a:pt x="151" y="331"/>
                  </a:lnTo>
                  <a:lnTo>
                    <a:pt x="157" y="331"/>
                  </a:lnTo>
                  <a:lnTo>
                    <a:pt x="163" y="331"/>
                  </a:lnTo>
                  <a:lnTo>
                    <a:pt x="170" y="331"/>
                  </a:lnTo>
                  <a:lnTo>
                    <a:pt x="176" y="330"/>
                  </a:lnTo>
                  <a:lnTo>
                    <a:pt x="181" y="330"/>
                  </a:lnTo>
                  <a:lnTo>
                    <a:pt x="188" y="328"/>
                  </a:lnTo>
                  <a:lnTo>
                    <a:pt x="193" y="328"/>
                  </a:lnTo>
                  <a:lnTo>
                    <a:pt x="199" y="327"/>
                  </a:lnTo>
                  <a:lnTo>
                    <a:pt x="206" y="325"/>
                  </a:lnTo>
                  <a:lnTo>
                    <a:pt x="212" y="322"/>
                  </a:lnTo>
                  <a:lnTo>
                    <a:pt x="218" y="320"/>
                  </a:lnTo>
                  <a:lnTo>
                    <a:pt x="223" y="317"/>
                  </a:lnTo>
                  <a:lnTo>
                    <a:pt x="229" y="315"/>
                  </a:lnTo>
                  <a:lnTo>
                    <a:pt x="234" y="312"/>
                  </a:lnTo>
                  <a:lnTo>
                    <a:pt x="240" y="309"/>
                  </a:lnTo>
                  <a:lnTo>
                    <a:pt x="244" y="305"/>
                  </a:lnTo>
                  <a:lnTo>
                    <a:pt x="251" y="302"/>
                  </a:lnTo>
                  <a:lnTo>
                    <a:pt x="255" y="297"/>
                  </a:lnTo>
                  <a:lnTo>
                    <a:pt x="260" y="294"/>
                  </a:lnTo>
                  <a:lnTo>
                    <a:pt x="265" y="289"/>
                  </a:lnTo>
                  <a:lnTo>
                    <a:pt x="269" y="286"/>
                  </a:lnTo>
                  <a:lnTo>
                    <a:pt x="274" y="281"/>
                  </a:lnTo>
                  <a:lnTo>
                    <a:pt x="279" y="276"/>
                  </a:lnTo>
                  <a:lnTo>
                    <a:pt x="282" y="271"/>
                  </a:lnTo>
                  <a:lnTo>
                    <a:pt x="287" y="266"/>
                  </a:lnTo>
                  <a:lnTo>
                    <a:pt x="290" y="260"/>
                  </a:lnTo>
                  <a:lnTo>
                    <a:pt x="293" y="255"/>
                  </a:lnTo>
                  <a:lnTo>
                    <a:pt x="296" y="250"/>
                  </a:lnTo>
                  <a:lnTo>
                    <a:pt x="299" y="244"/>
                  </a:lnTo>
                  <a:lnTo>
                    <a:pt x="302" y="239"/>
                  </a:lnTo>
                  <a:lnTo>
                    <a:pt x="305" y="232"/>
                  </a:lnTo>
                  <a:lnTo>
                    <a:pt x="307" y="226"/>
                  </a:lnTo>
                  <a:lnTo>
                    <a:pt x="310" y="221"/>
                  </a:lnTo>
                  <a:lnTo>
                    <a:pt x="312" y="214"/>
                  </a:lnTo>
                  <a:lnTo>
                    <a:pt x="313" y="208"/>
                  </a:lnTo>
                  <a:lnTo>
                    <a:pt x="315" y="201"/>
                  </a:lnTo>
                  <a:lnTo>
                    <a:pt x="316" y="195"/>
                  </a:lnTo>
                  <a:lnTo>
                    <a:pt x="318" y="188"/>
                  </a:lnTo>
                  <a:lnTo>
                    <a:pt x="318" y="182"/>
                  </a:lnTo>
                  <a:lnTo>
                    <a:pt x="318" y="175"/>
                  </a:lnTo>
                  <a:lnTo>
                    <a:pt x="318" y="169"/>
                  </a:lnTo>
                  <a:lnTo>
                    <a:pt x="318" y="166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4" name="Freeform 113"/>
            <p:cNvSpPr>
              <a:spLocks/>
            </p:cNvSpPr>
            <p:nvPr/>
          </p:nvSpPr>
          <p:spPr bwMode="auto">
            <a:xfrm>
              <a:off x="1751" y="3172"/>
              <a:ext cx="255" cy="229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8" y="92"/>
                </a:cxn>
                <a:cxn ang="0">
                  <a:pos x="150" y="0"/>
                </a:cxn>
                <a:cxn ang="0">
                  <a:pos x="255" y="66"/>
                </a:cxn>
                <a:cxn ang="0">
                  <a:pos x="244" y="120"/>
                </a:cxn>
                <a:cxn ang="0">
                  <a:pos x="106" y="229"/>
                </a:cxn>
                <a:cxn ang="0">
                  <a:pos x="0" y="138"/>
                </a:cxn>
                <a:cxn ang="0">
                  <a:pos x="0" y="138"/>
                </a:cxn>
              </a:cxnLst>
              <a:rect l="0" t="0" r="r" b="b"/>
              <a:pathLst>
                <a:path w="255" h="229">
                  <a:moveTo>
                    <a:pt x="0" y="138"/>
                  </a:moveTo>
                  <a:lnTo>
                    <a:pt x="8" y="92"/>
                  </a:lnTo>
                  <a:lnTo>
                    <a:pt x="150" y="0"/>
                  </a:lnTo>
                  <a:lnTo>
                    <a:pt x="255" y="66"/>
                  </a:lnTo>
                  <a:lnTo>
                    <a:pt x="244" y="120"/>
                  </a:lnTo>
                  <a:lnTo>
                    <a:pt x="106" y="229"/>
                  </a:lnTo>
                  <a:lnTo>
                    <a:pt x="0" y="138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rgbClr val="9371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5" name="Freeform 114"/>
            <p:cNvSpPr>
              <a:spLocks/>
            </p:cNvSpPr>
            <p:nvPr/>
          </p:nvSpPr>
          <p:spPr bwMode="auto">
            <a:xfrm>
              <a:off x="1751" y="3172"/>
              <a:ext cx="255" cy="229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8" y="92"/>
                </a:cxn>
                <a:cxn ang="0">
                  <a:pos x="150" y="0"/>
                </a:cxn>
                <a:cxn ang="0">
                  <a:pos x="255" y="66"/>
                </a:cxn>
                <a:cxn ang="0">
                  <a:pos x="244" y="120"/>
                </a:cxn>
                <a:cxn ang="0">
                  <a:pos x="106" y="229"/>
                </a:cxn>
                <a:cxn ang="0">
                  <a:pos x="0" y="138"/>
                </a:cxn>
                <a:cxn ang="0">
                  <a:pos x="0" y="138"/>
                </a:cxn>
              </a:cxnLst>
              <a:rect l="0" t="0" r="r" b="b"/>
              <a:pathLst>
                <a:path w="255" h="229">
                  <a:moveTo>
                    <a:pt x="0" y="138"/>
                  </a:moveTo>
                  <a:lnTo>
                    <a:pt x="8" y="92"/>
                  </a:lnTo>
                  <a:lnTo>
                    <a:pt x="150" y="0"/>
                  </a:lnTo>
                  <a:lnTo>
                    <a:pt x="255" y="66"/>
                  </a:lnTo>
                  <a:lnTo>
                    <a:pt x="244" y="120"/>
                  </a:lnTo>
                  <a:lnTo>
                    <a:pt x="106" y="229"/>
                  </a:lnTo>
                  <a:lnTo>
                    <a:pt x="0" y="138"/>
                  </a:lnTo>
                  <a:lnTo>
                    <a:pt x="0" y="138"/>
                  </a:lnTo>
                </a:path>
              </a:pathLst>
            </a:custGeom>
            <a:noFill/>
            <a:ln w="0">
              <a:solidFill>
                <a:srgbClr val="99733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6" name="Freeform 115"/>
            <p:cNvSpPr>
              <a:spLocks/>
            </p:cNvSpPr>
            <p:nvPr/>
          </p:nvSpPr>
          <p:spPr bwMode="auto">
            <a:xfrm>
              <a:off x="1762" y="3240"/>
              <a:ext cx="239" cy="107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08" y="107"/>
                </a:cxn>
                <a:cxn ang="0">
                  <a:pos x="239" y="0"/>
                </a:cxn>
              </a:cxnLst>
              <a:rect l="0" t="0" r="r" b="b"/>
              <a:pathLst>
                <a:path w="239" h="107">
                  <a:moveTo>
                    <a:pt x="0" y="28"/>
                  </a:moveTo>
                  <a:lnTo>
                    <a:pt x="108" y="107"/>
                  </a:lnTo>
                  <a:lnTo>
                    <a:pt x="239" y="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7" name="Line 116"/>
            <p:cNvSpPr>
              <a:spLocks noChangeShapeType="1"/>
            </p:cNvSpPr>
            <p:nvPr/>
          </p:nvSpPr>
          <p:spPr bwMode="auto">
            <a:xfrm flipH="1">
              <a:off x="1859" y="3355"/>
              <a:ext cx="9" cy="39"/>
            </a:xfrm>
            <a:prstGeom prst="line">
              <a:avLst/>
            </a:prstGeom>
            <a:noFill/>
            <a:ln w="0">
              <a:solidFill>
                <a:srgbClr val="0E0D0C"/>
              </a:solidFill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8" name="Freeform 117"/>
            <p:cNvSpPr>
              <a:spLocks/>
            </p:cNvSpPr>
            <p:nvPr/>
          </p:nvSpPr>
          <p:spPr bwMode="auto">
            <a:xfrm>
              <a:off x="1753" y="3173"/>
              <a:ext cx="254" cy="204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111" y="204"/>
                </a:cxn>
                <a:cxn ang="0">
                  <a:pos x="246" y="96"/>
                </a:cxn>
                <a:cxn ang="0">
                  <a:pos x="249" y="96"/>
                </a:cxn>
                <a:cxn ang="0">
                  <a:pos x="254" y="65"/>
                </a:cxn>
                <a:cxn ang="0">
                  <a:pos x="254" y="64"/>
                </a:cxn>
                <a:cxn ang="0">
                  <a:pos x="150" y="0"/>
                </a:cxn>
                <a:cxn ang="0">
                  <a:pos x="147" y="0"/>
                </a:cxn>
                <a:cxn ang="0">
                  <a:pos x="134" y="5"/>
                </a:cxn>
              </a:cxnLst>
              <a:rect l="0" t="0" r="r" b="b"/>
              <a:pathLst>
                <a:path w="254" h="204">
                  <a:moveTo>
                    <a:pt x="0" y="116"/>
                  </a:moveTo>
                  <a:lnTo>
                    <a:pt x="111" y="204"/>
                  </a:lnTo>
                  <a:lnTo>
                    <a:pt x="246" y="96"/>
                  </a:lnTo>
                  <a:lnTo>
                    <a:pt x="249" y="96"/>
                  </a:lnTo>
                  <a:lnTo>
                    <a:pt x="254" y="65"/>
                  </a:lnTo>
                  <a:lnTo>
                    <a:pt x="254" y="64"/>
                  </a:lnTo>
                  <a:lnTo>
                    <a:pt x="150" y="0"/>
                  </a:lnTo>
                  <a:lnTo>
                    <a:pt x="147" y="0"/>
                  </a:lnTo>
                  <a:lnTo>
                    <a:pt x="134" y="5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9" name="Freeform 118"/>
            <p:cNvSpPr>
              <a:spLocks/>
            </p:cNvSpPr>
            <p:nvPr/>
          </p:nvSpPr>
          <p:spPr bwMode="auto">
            <a:xfrm>
              <a:off x="1976" y="3268"/>
              <a:ext cx="16" cy="8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" y="6"/>
                </a:cxn>
                <a:cxn ang="0">
                  <a:pos x="5" y="8"/>
                </a:cxn>
                <a:cxn ang="0">
                  <a:pos x="6" y="8"/>
                </a:cxn>
                <a:cxn ang="0">
                  <a:pos x="9" y="8"/>
                </a:cxn>
                <a:cxn ang="0">
                  <a:pos x="11" y="6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6" y="3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0" y="6"/>
                </a:cxn>
              </a:cxnLst>
              <a:rect l="0" t="0" r="r" b="b"/>
              <a:pathLst>
                <a:path w="16" h="8">
                  <a:moveTo>
                    <a:pt x="0" y="6"/>
                  </a:moveTo>
                  <a:lnTo>
                    <a:pt x="2" y="6"/>
                  </a:lnTo>
                  <a:lnTo>
                    <a:pt x="5" y="8"/>
                  </a:lnTo>
                  <a:lnTo>
                    <a:pt x="6" y="8"/>
                  </a:lnTo>
                  <a:lnTo>
                    <a:pt x="9" y="8"/>
                  </a:lnTo>
                  <a:lnTo>
                    <a:pt x="11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1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20" name="Freeform 119"/>
            <p:cNvSpPr>
              <a:spLocks/>
            </p:cNvSpPr>
            <p:nvPr/>
          </p:nvSpPr>
          <p:spPr bwMode="auto">
            <a:xfrm>
              <a:off x="1976" y="3268"/>
              <a:ext cx="16" cy="8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" y="6"/>
                </a:cxn>
                <a:cxn ang="0">
                  <a:pos x="5" y="8"/>
                </a:cxn>
                <a:cxn ang="0">
                  <a:pos x="6" y="8"/>
                </a:cxn>
                <a:cxn ang="0">
                  <a:pos x="9" y="8"/>
                </a:cxn>
                <a:cxn ang="0">
                  <a:pos x="11" y="6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6" y="3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0" y="6"/>
                </a:cxn>
              </a:cxnLst>
              <a:rect l="0" t="0" r="r" b="b"/>
              <a:pathLst>
                <a:path w="16" h="8">
                  <a:moveTo>
                    <a:pt x="0" y="6"/>
                  </a:moveTo>
                  <a:lnTo>
                    <a:pt x="2" y="6"/>
                  </a:lnTo>
                  <a:lnTo>
                    <a:pt x="5" y="8"/>
                  </a:lnTo>
                  <a:lnTo>
                    <a:pt x="6" y="8"/>
                  </a:lnTo>
                  <a:lnTo>
                    <a:pt x="9" y="8"/>
                  </a:lnTo>
                  <a:lnTo>
                    <a:pt x="11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0" y="6"/>
                  </a:lnTo>
                </a:path>
              </a:pathLst>
            </a:custGeom>
            <a:noFill/>
            <a:ln w="0">
              <a:solidFill>
                <a:srgbClr val="FFFF1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21" name="Freeform 120"/>
            <p:cNvSpPr>
              <a:spLocks/>
            </p:cNvSpPr>
            <p:nvPr/>
          </p:nvSpPr>
          <p:spPr bwMode="auto">
            <a:xfrm>
              <a:off x="1882" y="3344"/>
              <a:ext cx="16" cy="8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" y="8"/>
                </a:cxn>
                <a:cxn ang="0">
                  <a:pos x="5" y="8"/>
                </a:cxn>
                <a:cxn ang="0">
                  <a:pos x="7" y="8"/>
                </a:cxn>
                <a:cxn ang="0">
                  <a:pos x="10" y="8"/>
                </a:cxn>
                <a:cxn ang="0">
                  <a:pos x="11" y="8"/>
                </a:cxn>
                <a:cxn ang="0">
                  <a:pos x="13" y="7"/>
                </a:cxn>
                <a:cxn ang="0">
                  <a:pos x="14" y="5"/>
                </a:cxn>
                <a:cxn ang="0">
                  <a:pos x="16" y="3"/>
                </a:cxn>
                <a:cxn ang="0">
                  <a:pos x="16" y="2"/>
                </a:cxn>
                <a:cxn ang="0">
                  <a:pos x="14" y="0"/>
                </a:cxn>
                <a:cxn ang="0">
                  <a:pos x="0" y="7"/>
                </a:cxn>
              </a:cxnLst>
              <a:rect l="0" t="0" r="r" b="b"/>
              <a:pathLst>
                <a:path w="16" h="8">
                  <a:moveTo>
                    <a:pt x="0" y="7"/>
                  </a:moveTo>
                  <a:lnTo>
                    <a:pt x="2" y="8"/>
                  </a:lnTo>
                  <a:lnTo>
                    <a:pt x="5" y="8"/>
                  </a:lnTo>
                  <a:lnTo>
                    <a:pt x="7" y="8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3" y="7"/>
                  </a:lnTo>
                  <a:lnTo>
                    <a:pt x="14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4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1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22" name="Freeform 121"/>
            <p:cNvSpPr>
              <a:spLocks/>
            </p:cNvSpPr>
            <p:nvPr/>
          </p:nvSpPr>
          <p:spPr bwMode="auto">
            <a:xfrm>
              <a:off x="1882" y="3344"/>
              <a:ext cx="16" cy="8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" y="8"/>
                </a:cxn>
                <a:cxn ang="0">
                  <a:pos x="5" y="8"/>
                </a:cxn>
                <a:cxn ang="0">
                  <a:pos x="7" y="8"/>
                </a:cxn>
                <a:cxn ang="0">
                  <a:pos x="10" y="8"/>
                </a:cxn>
                <a:cxn ang="0">
                  <a:pos x="11" y="8"/>
                </a:cxn>
                <a:cxn ang="0">
                  <a:pos x="13" y="7"/>
                </a:cxn>
                <a:cxn ang="0">
                  <a:pos x="14" y="5"/>
                </a:cxn>
                <a:cxn ang="0">
                  <a:pos x="16" y="3"/>
                </a:cxn>
                <a:cxn ang="0">
                  <a:pos x="16" y="2"/>
                </a:cxn>
                <a:cxn ang="0">
                  <a:pos x="14" y="0"/>
                </a:cxn>
                <a:cxn ang="0">
                  <a:pos x="0" y="7"/>
                </a:cxn>
              </a:cxnLst>
              <a:rect l="0" t="0" r="r" b="b"/>
              <a:pathLst>
                <a:path w="16" h="8">
                  <a:moveTo>
                    <a:pt x="0" y="7"/>
                  </a:moveTo>
                  <a:lnTo>
                    <a:pt x="2" y="8"/>
                  </a:lnTo>
                  <a:lnTo>
                    <a:pt x="5" y="8"/>
                  </a:lnTo>
                  <a:lnTo>
                    <a:pt x="7" y="8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3" y="7"/>
                  </a:lnTo>
                  <a:lnTo>
                    <a:pt x="14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4" y="0"/>
                  </a:lnTo>
                  <a:lnTo>
                    <a:pt x="0" y="7"/>
                  </a:lnTo>
                </a:path>
              </a:pathLst>
            </a:custGeom>
            <a:noFill/>
            <a:ln w="0">
              <a:solidFill>
                <a:srgbClr val="FFFF1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23" name="Freeform 122"/>
            <p:cNvSpPr>
              <a:spLocks/>
            </p:cNvSpPr>
            <p:nvPr/>
          </p:nvSpPr>
          <p:spPr bwMode="auto">
            <a:xfrm>
              <a:off x="1882" y="3364"/>
              <a:ext cx="16" cy="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" y="8"/>
                </a:cxn>
                <a:cxn ang="0">
                  <a:pos x="5" y="8"/>
                </a:cxn>
                <a:cxn ang="0">
                  <a:pos x="7" y="9"/>
                </a:cxn>
                <a:cxn ang="0">
                  <a:pos x="10" y="8"/>
                </a:cxn>
                <a:cxn ang="0">
                  <a:pos x="11" y="8"/>
                </a:cxn>
                <a:cxn ang="0">
                  <a:pos x="13" y="6"/>
                </a:cxn>
                <a:cxn ang="0">
                  <a:pos x="14" y="4"/>
                </a:cxn>
                <a:cxn ang="0">
                  <a:pos x="16" y="3"/>
                </a:cxn>
                <a:cxn ang="0">
                  <a:pos x="16" y="1"/>
                </a:cxn>
                <a:cxn ang="0">
                  <a:pos x="14" y="0"/>
                </a:cxn>
                <a:cxn ang="0">
                  <a:pos x="0" y="6"/>
                </a:cxn>
              </a:cxnLst>
              <a:rect l="0" t="0" r="r" b="b"/>
              <a:pathLst>
                <a:path w="16" h="9">
                  <a:moveTo>
                    <a:pt x="0" y="6"/>
                  </a:moveTo>
                  <a:lnTo>
                    <a:pt x="2" y="8"/>
                  </a:lnTo>
                  <a:lnTo>
                    <a:pt x="5" y="8"/>
                  </a:lnTo>
                  <a:lnTo>
                    <a:pt x="7" y="9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3" y="6"/>
                  </a:lnTo>
                  <a:lnTo>
                    <a:pt x="14" y="4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4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1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24" name="Freeform 123"/>
            <p:cNvSpPr>
              <a:spLocks/>
            </p:cNvSpPr>
            <p:nvPr/>
          </p:nvSpPr>
          <p:spPr bwMode="auto">
            <a:xfrm>
              <a:off x="1882" y="3364"/>
              <a:ext cx="16" cy="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" y="8"/>
                </a:cxn>
                <a:cxn ang="0">
                  <a:pos x="5" y="8"/>
                </a:cxn>
                <a:cxn ang="0">
                  <a:pos x="7" y="9"/>
                </a:cxn>
                <a:cxn ang="0">
                  <a:pos x="10" y="8"/>
                </a:cxn>
                <a:cxn ang="0">
                  <a:pos x="11" y="8"/>
                </a:cxn>
                <a:cxn ang="0">
                  <a:pos x="13" y="6"/>
                </a:cxn>
                <a:cxn ang="0">
                  <a:pos x="14" y="4"/>
                </a:cxn>
                <a:cxn ang="0">
                  <a:pos x="16" y="3"/>
                </a:cxn>
                <a:cxn ang="0">
                  <a:pos x="16" y="1"/>
                </a:cxn>
                <a:cxn ang="0">
                  <a:pos x="14" y="0"/>
                </a:cxn>
                <a:cxn ang="0">
                  <a:pos x="0" y="6"/>
                </a:cxn>
              </a:cxnLst>
              <a:rect l="0" t="0" r="r" b="b"/>
              <a:pathLst>
                <a:path w="16" h="9">
                  <a:moveTo>
                    <a:pt x="0" y="6"/>
                  </a:moveTo>
                  <a:lnTo>
                    <a:pt x="2" y="8"/>
                  </a:lnTo>
                  <a:lnTo>
                    <a:pt x="5" y="8"/>
                  </a:lnTo>
                  <a:lnTo>
                    <a:pt x="7" y="9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3" y="6"/>
                  </a:lnTo>
                  <a:lnTo>
                    <a:pt x="14" y="4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4" y="0"/>
                  </a:lnTo>
                  <a:lnTo>
                    <a:pt x="0" y="6"/>
                  </a:lnTo>
                </a:path>
              </a:pathLst>
            </a:custGeom>
            <a:noFill/>
            <a:ln w="0">
              <a:solidFill>
                <a:srgbClr val="FFFF1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25" name="Freeform 124"/>
            <p:cNvSpPr>
              <a:spLocks/>
            </p:cNvSpPr>
            <p:nvPr/>
          </p:nvSpPr>
          <p:spPr bwMode="auto">
            <a:xfrm>
              <a:off x="1978" y="3289"/>
              <a:ext cx="14" cy="8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" y="8"/>
                </a:cxn>
                <a:cxn ang="0">
                  <a:pos x="3" y="8"/>
                </a:cxn>
                <a:cxn ang="0">
                  <a:pos x="6" y="8"/>
                </a:cxn>
                <a:cxn ang="0">
                  <a:pos x="9" y="8"/>
                </a:cxn>
                <a:cxn ang="0">
                  <a:pos x="10" y="8"/>
                </a:cxn>
                <a:cxn ang="0">
                  <a:pos x="12" y="6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4" y="1"/>
                </a:cxn>
                <a:cxn ang="0">
                  <a:pos x="14" y="0"/>
                </a:cxn>
                <a:cxn ang="0">
                  <a:pos x="0" y="6"/>
                </a:cxn>
              </a:cxnLst>
              <a:rect l="0" t="0" r="r" b="b"/>
              <a:pathLst>
                <a:path w="14" h="8">
                  <a:moveTo>
                    <a:pt x="0" y="6"/>
                  </a:moveTo>
                  <a:lnTo>
                    <a:pt x="1" y="8"/>
                  </a:lnTo>
                  <a:lnTo>
                    <a:pt x="3" y="8"/>
                  </a:lnTo>
                  <a:lnTo>
                    <a:pt x="6" y="8"/>
                  </a:lnTo>
                  <a:lnTo>
                    <a:pt x="9" y="8"/>
                  </a:lnTo>
                  <a:lnTo>
                    <a:pt x="10" y="8"/>
                  </a:lnTo>
                  <a:lnTo>
                    <a:pt x="12" y="6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4" y="1"/>
                  </a:lnTo>
                  <a:lnTo>
                    <a:pt x="14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1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26" name="Freeform 125"/>
            <p:cNvSpPr>
              <a:spLocks/>
            </p:cNvSpPr>
            <p:nvPr/>
          </p:nvSpPr>
          <p:spPr bwMode="auto">
            <a:xfrm>
              <a:off x="1978" y="3289"/>
              <a:ext cx="14" cy="8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" y="8"/>
                </a:cxn>
                <a:cxn ang="0">
                  <a:pos x="3" y="8"/>
                </a:cxn>
                <a:cxn ang="0">
                  <a:pos x="6" y="8"/>
                </a:cxn>
                <a:cxn ang="0">
                  <a:pos x="9" y="8"/>
                </a:cxn>
                <a:cxn ang="0">
                  <a:pos x="10" y="8"/>
                </a:cxn>
                <a:cxn ang="0">
                  <a:pos x="12" y="6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4" y="1"/>
                </a:cxn>
                <a:cxn ang="0">
                  <a:pos x="14" y="0"/>
                </a:cxn>
                <a:cxn ang="0">
                  <a:pos x="0" y="6"/>
                </a:cxn>
              </a:cxnLst>
              <a:rect l="0" t="0" r="r" b="b"/>
              <a:pathLst>
                <a:path w="14" h="8">
                  <a:moveTo>
                    <a:pt x="0" y="6"/>
                  </a:moveTo>
                  <a:lnTo>
                    <a:pt x="1" y="8"/>
                  </a:lnTo>
                  <a:lnTo>
                    <a:pt x="3" y="8"/>
                  </a:lnTo>
                  <a:lnTo>
                    <a:pt x="6" y="8"/>
                  </a:lnTo>
                  <a:lnTo>
                    <a:pt x="9" y="8"/>
                  </a:lnTo>
                  <a:lnTo>
                    <a:pt x="10" y="8"/>
                  </a:lnTo>
                  <a:lnTo>
                    <a:pt x="12" y="6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4" y="1"/>
                  </a:lnTo>
                  <a:lnTo>
                    <a:pt x="14" y="0"/>
                  </a:lnTo>
                  <a:lnTo>
                    <a:pt x="0" y="6"/>
                  </a:lnTo>
                </a:path>
              </a:pathLst>
            </a:custGeom>
            <a:noFill/>
            <a:ln w="0">
              <a:solidFill>
                <a:srgbClr val="FFFF1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27" name="Freeform 126"/>
            <p:cNvSpPr>
              <a:spLocks/>
            </p:cNvSpPr>
            <p:nvPr/>
          </p:nvSpPr>
          <p:spPr bwMode="auto">
            <a:xfrm>
              <a:off x="1758" y="3160"/>
              <a:ext cx="177" cy="130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22" y="4"/>
                </a:cxn>
                <a:cxn ang="0">
                  <a:pos x="31" y="4"/>
                </a:cxn>
                <a:cxn ang="0">
                  <a:pos x="54" y="0"/>
                </a:cxn>
                <a:cxn ang="0">
                  <a:pos x="71" y="0"/>
                </a:cxn>
                <a:cxn ang="0">
                  <a:pos x="85" y="2"/>
                </a:cxn>
                <a:cxn ang="0">
                  <a:pos x="98" y="8"/>
                </a:cxn>
                <a:cxn ang="0">
                  <a:pos x="117" y="13"/>
                </a:cxn>
                <a:cxn ang="0">
                  <a:pos x="134" y="23"/>
                </a:cxn>
                <a:cxn ang="0">
                  <a:pos x="148" y="31"/>
                </a:cxn>
                <a:cxn ang="0">
                  <a:pos x="165" y="44"/>
                </a:cxn>
                <a:cxn ang="0">
                  <a:pos x="170" y="56"/>
                </a:cxn>
                <a:cxn ang="0">
                  <a:pos x="177" y="72"/>
                </a:cxn>
                <a:cxn ang="0">
                  <a:pos x="174" y="88"/>
                </a:cxn>
                <a:cxn ang="0">
                  <a:pos x="167" y="109"/>
                </a:cxn>
                <a:cxn ang="0">
                  <a:pos x="152" y="130"/>
                </a:cxn>
                <a:cxn ang="0">
                  <a:pos x="138" y="117"/>
                </a:cxn>
                <a:cxn ang="0">
                  <a:pos x="129" y="112"/>
                </a:cxn>
                <a:cxn ang="0">
                  <a:pos x="98" y="109"/>
                </a:cxn>
                <a:cxn ang="0">
                  <a:pos x="92" y="104"/>
                </a:cxn>
                <a:cxn ang="0">
                  <a:pos x="103" y="85"/>
                </a:cxn>
                <a:cxn ang="0">
                  <a:pos x="103" y="77"/>
                </a:cxn>
                <a:cxn ang="0">
                  <a:pos x="85" y="65"/>
                </a:cxn>
                <a:cxn ang="0">
                  <a:pos x="67" y="60"/>
                </a:cxn>
                <a:cxn ang="0">
                  <a:pos x="54" y="52"/>
                </a:cxn>
                <a:cxn ang="0">
                  <a:pos x="45" y="56"/>
                </a:cxn>
                <a:cxn ang="0">
                  <a:pos x="36" y="60"/>
                </a:cxn>
                <a:cxn ang="0">
                  <a:pos x="25" y="65"/>
                </a:cxn>
                <a:cxn ang="0">
                  <a:pos x="15" y="47"/>
                </a:cxn>
                <a:cxn ang="0">
                  <a:pos x="11" y="31"/>
                </a:cxn>
                <a:cxn ang="0">
                  <a:pos x="9" y="33"/>
                </a:cxn>
                <a:cxn ang="0">
                  <a:pos x="0" y="43"/>
                </a:cxn>
                <a:cxn ang="0">
                  <a:pos x="9" y="28"/>
                </a:cxn>
                <a:cxn ang="0">
                  <a:pos x="11" y="13"/>
                </a:cxn>
                <a:cxn ang="0">
                  <a:pos x="9" y="8"/>
                </a:cxn>
              </a:cxnLst>
              <a:rect l="0" t="0" r="r" b="b"/>
              <a:pathLst>
                <a:path w="177" h="130">
                  <a:moveTo>
                    <a:pt x="9" y="8"/>
                  </a:moveTo>
                  <a:lnTo>
                    <a:pt x="22" y="4"/>
                  </a:lnTo>
                  <a:lnTo>
                    <a:pt x="31" y="4"/>
                  </a:lnTo>
                  <a:lnTo>
                    <a:pt x="54" y="0"/>
                  </a:lnTo>
                  <a:lnTo>
                    <a:pt x="71" y="0"/>
                  </a:lnTo>
                  <a:lnTo>
                    <a:pt x="85" y="2"/>
                  </a:lnTo>
                  <a:lnTo>
                    <a:pt x="98" y="8"/>
                  </a:lnTo>
                  <a:lnTo>
                    <a:pt x="117" y="13"/>
                  </a:lnTo>
                  <a:lnTo>
                    <a:pt x="134" y="23"/>
                  </a:lnTo>
                  <a:lnTo>
                    <a:pt x="148" y="31"/>
                  </a:lnTo>
                  <a:lnTo>
                    <a:pt x="165" y="44"/>
                  </a:lnTo>
                  <a:lnTo>
                    <a:pt x="170" y="56"/>
                  </a:lnTo>
                  <a:lnTo>
                    <a:pt x="177" y="72"/>
                  </a:lnTo>
                  <a:lnTo>
                    <a:pt x="174" y="88"/>
                  </a:lnTo>
                  <a:lnTo>
                    <a:pt x="167" y="109"/>
                  </a:lnTo>
                  <a:lnTo>
                    <a:pt x="152" y="130"/>
                  </a:lnTo>
                  <a:lnTo>
                    <a:pt x="138" y="117"/>
                  </a:lnTo>
                  <a:lnTo>
                    <a:pt x="129" y="112"/>
                  </a:lnTo>
                  <a:lnTo>
                    <a:pt x="98" y="109"/>
                  </a:lnTo>
                  <a:lnTo>
                    <a:pt x="92" y="104"/>
                  </a:lnTo>
                  <a:lnTo>
                    <a:pt x="103" y="85"/>
                  </a:lnTo>
                  <a:lnTo>
                    <a:pt x="103" y="77"/>
                  </a:lnTo>
                  <a:lnTo>
                    <a:pt x="85" y="65"/>
                  </a:lnTo>
                  <a:lnTo>
                    <a:pt x="67" y="60"/>
                  </a:lnTo>
                  <a:lnTo>
                    <a:pt x="54" y="52"/>
                  </a:lnTo>
                  <a:lnTo>
                    <a:pt x="45" y="56"/>
                  </a:lnTo>
                  <a:lnTo>
                    <a:pt x="36" y="60"/>
                  </a:lnTo>
                  <a:lnTo>
                    <a:pt x="25" y="65"/>
                  </a:lnTo>
                  <a:lnTo>
                    <a:pt x="15" y="47"/>
                  </a:lnTo>
                  <a:lnTo>
                    <a:pt x="11" y="31"/>
                  </a:lnTo>
                  <a:lnTo>
                    <a:pt x="9" y="33"/>
                  </a:lnTo>
                  <a:lnTo>
                    <a:pt x="0" y="43"/>
                  </a:lnTo>
                  <a:lnTo>
                    <a:pt x="9" y="28"/>
                  </a:lnTo>
                  <a:lnTo>
                    <a:pt x="11" y="13"/>
                  </a:lnTo>
                  <a:lnTo>
                    <a:pt x="9" y="8"/>
                  </a:lnTo>
                  <a:close/>
                </a:path>
              </a:pathLst>
            </a:custGeom>
            <a:solidFill>
              <a:srgbClr val="044C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28" name="Freeform 127"/>
            <p:cNvSpPr>
              <a:spLocks/>
            </p:cNvSpPr>
            <p:nvPr/>
          </p:nvSpPr>
          <p:spPr bwMode="auto">
            <a:xfrm>
              <a:off x="1758" y="3160"/>
              <a:ext cx="177" cy="130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22" y="4"/>
                </a:cxn>
                <a:cxn ang="0">
                  <a:pos x="31" y="4"/>
                </a:cxn>
                <a:cxn ang="0">
                  <a:pos x="54" y="0"/>
                </a:cxn>
                <a:cxn ang="0">
                  <a:pos x="71" y="0"/>
                </a:cxn>
                <a:cxn ang="0">
                  <a:pos x="85" y="2"/>
                </a:cxn>
                <a:cxn ang="0">
                  <a:pos x="98" y="8"/>
                </a:cxn>
                <a:cxn ang="0">
                  <a:pos x="117" y="13"/>
                </a:cxn>
                <a:cxn ang="0">
                  <a:pos x="134" y="23"/>
                </a:cxn>
                <a:cxn ang="0">
                  <a:pos x="148" y="31"/>
                </a:cxn>
                <a:cxn ang="0">
                  <a:pos x="165" y="44"/>
                </a:cxn>
                <a:cxn ang="0">
                  <a:pos x="170" y="56"/>
                </a:cxn>
                <a:cxn ang="0">
                  <a:pos x="177" y="72"/>
                </a:cxn>
                <a:cxn ang="0">
                  <a:pos x="174" y="88"/>
                </a:cxn>
                <a:cxn ang="0">
                  <a:pos x="167" y="109"/>
                </a:cxn>
                <a:cxn ang="0">
                  <a:pos x="152" y="130"/>
                </a:cxn>
                <a:cxn ang="0">
                  <a:pos x="138" y="117"/>
                </a:cxn>
                <a:cxn ang="0">
                  <a:pos x="129" y="112"/>
                </a:cxn>
                <a:cxn ang="0">
                  <a:pos x="98" y="109"/>
                </a:cxn>
                <a:cxn ang="0">
                  <a:pos x="92" y="104"/>
                </a:cxn>
                <a:cxn ang="0">
                  <a:pos x="103" y="85"/>
                </a:cxn>
                <a:cxn ang="0">
                  <a:pos x="103" y="77"/>
                </a:cxn>
                <a:cxn ang="0">
                  <a:pos x="85" y="65"/>
                </a:cxn>
                <a:cxn ang="0">
                  <a:pos x="67" y="60"/>
                </a:cxn>
                <a:cxn ang="0">
                  <a:pos x="54" y="52"/>
                </a:cxn>
                <a:cxn ang="0">
                  <a:pos x="45" y="56"/>
                </a:cxn>
                <a:cxn ang="0">
                  <a:pos x="36" y="60"/>
                </a:cxn>
                <a:cxn ang="0">
                  <a:pos x="25" y="65"/>
                </a:cxn>
                <a:cxn ang="0">
                  <a:pos x="15" y="47"/>
                </a:cxn>
                <a:cxn ang="0">
                  <a:pos x="11" y="31"/>
                </a:cxn>
                <a:cxn ang="0">
                  <a:pos x="9" y="33"/>
                </a:cxn>
                <a:cxn ang="0">
                  <a:pos x="0" y="43"/>
                </a:cxn>
                <a:cxn ang="0">
                  <a:pos x="9" y="28"/>
                </a:cxn>
                <a:cxn ang="0">
                  <a:pos x="11" y="13"/>
                </a:cxn>
                <a:cxn ang="0">
                  <a:pos x="9" y="8"/>
                </a:cxn>
              </a:cxnLst>
              <a:rect l="0" t="0" r="r" b="b"/>
              <a:pathLst>
                <a:path w="177" h="130">
                  <a:moveTo>
                    <a:pt x="9" y="8"/>
                  </a:moveTo>
                  <a:lnTo>
                    <a:pt x="22" y="4"/>
                  </a:lnTo>
                  <a:lnTo>
                    <a:pt x="31" y="4"/>
                  </a:lnTo>
                  <a:lnTo>
                    <a:pt x="54" y="0"/>
                  </a:lnTo>
                  <a:lnTo>
                    <a:pt x="71" y="0"/>
                  </a:lnTo>
                  <a:lnTo>
                    <a:pt x="85" y="2"/>
                  </a:lnTo>
                  <a:lnTo>
                    <a:pt x="98" y="8"/>
                  </a:lnTo>
                  <a:lnTo>
                    <a:pt x="117" y="13"/>
                  </a:lnTo>
                  <a:lnTo>
                    <a:pt x="134" y="23"/>
                  </a:lnTo>
                  <a:lnTo>
                    <a:pt x="148" y="31"/>
                  </a:lnTo>
                  <a:lnTo>
                    <a:pt x="165" y="44"/>
                  </a:lnTo>
                  <a:lnTo>
                    <a:pt x="170" y="56"/>
                  </a:lnTo>
                  <a:lnTo>
                    <a:pt x="177" y="72"/>
                  </a:lnTo>
                  <a:lnTo>
                    <a:pt x="174" y="88"/>
                  </a:lnTo>
                  <a:lnTo>
                    <a:pt x="167" y="109"/>
                  </a:lnTo>
                  <a:lnTo>
                    <a:pt x="152" y="130"/>
                  </a:lnTo>
                  <a:lnTo>
                    <a:pt x="138" y="117"/>
                  </a:lnTo>
                  <a:lnTo>
                    <a:pt x="129" y="112"/>
                  </a:lnTo>
                  <a:lnTo>
                    <a:pt x="98" y="109"/>
                  </a:lnTo>
                  <a:lnTo>
                    <a:pt x="92" y="104"/>
                  </a:lnTo>
                  <a:lnTo>
                    <a:pt x="103" y="85"/>
                  </a:lnTo>
                  <a:lnTo>
                    <a:pt x="103" y="77"/>
                  </a:lnTo>
                  <a:lnTo>
                    <a:pt x="85" y="65"/>
                  </a:lnTo>
                  <a:lnTo>
                    <a:pt x="67" y="60"/>
                  </a:lnTo>
                  <a:lnTo>
                    <a:pt x="54" y="52"/>
                  </a:lnTo>
                  <a:lnTo>
                    <a:pt x="45" y="56"/>
                  </a:lnTo>
                  <a:lnTo>
                    <a:pt x="36" y="60"/>
                  </a:lnTo>
                  <a:lnTo>
                    <a:pt x="25" y="65"/>
                  </a:lnTo>
                  <a:lnTo>
                    <a:pt x="15" y="47"/>
                  </a:lnTo>
                  <a:lnTo>
                    <a:pt x="11" y="31"/>
                  </a:lnTo>
                  <a:lnTo>
                    <a:pt x="9" y="33"/>
                  </a:lnTo>
                  <a:lnTo>
                    <a:pt x="0" y="43"/>
                  </a:lnTo>
                  <a:lnTo>
                    <a:pt x="9" y="28"/>
                  </a:lnTo>
                  <a:lnTo>
                    <a:pt x="11" y="13"/>
                  </a:lnTo>
                  <a:lnTo>
                    <a:pt x="9" y="8"/>
                  </a:lnTo>
                </a:path>
              </a:pathLst>
            </a:custGeom>
            <a:noFill/>
            <a:ln w="0">
              <a:solidFill>
                <a:srgbClr val="0044E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29" name="Freeform 128"/>
            <p:cNvSpPr>
              <a:spLocks/>
            </p:cNvSpPr>
            <p:nvPr/>
          </p:nvSpPr>
          <p:spPr bwMode="auto">
            <a:xfrm>
              <a:off x="1854" y="3437"/>
              <a:ext cx="120" cy="97"/>
            </a:xfrm>
            <a:custGeom>
              <a:avLst/>
              <a:gdLst/>
              <a:ahLst/>
              <a:cxnLst>
                <a:cxn ang="0">
                  <a:pos x="58" y="34"/>
                </a:cxn>
                <a:cxn ang="0">
                  <a:pos x="53" y="39"/>
                </a:cxn>
                <a:cxn ang="0">
                  <a:pos x="46" y="40"/>
                </a:cxn>
                <a:cxn ang="0">
                  <a:pos x="41" y="58"/>
                </a:cxn>
                <a:cxn ang="0">
                  <a:pos x="11" y="65"/>
                </a:cxn>
                <a:cxn ang="0">
                  <a:pos x="5" y="70"/>
                </a:cxn>
                <a:cxn ang="0">
                  <a:pos x="2" y="73"/>
                </a:cxn>
                <a:cxn ang="0">
                  <a:pos x="0" y="86"/>
                </a:cxn>
                <a:cxn ang="0">
                  <a:pos x="3" y="89"/>
                </a:cxn>
                <a:cxn ang="0">
                  <a:pos x="11" y="92"/>
                </a:cxn>
                <a:cxn ang="0">
                  <a:pos x="33" y="96"/>
                </a:cxn>
                <a:cxn ang="0">
                  <a:pos x="47" y="97"/>
                </a:cxn>
                <a:cxn ang="0">
                  <a:pos x="60" y="97"/>
                </a:cxn>
                <a:cxn ang="0">
                  <a:pos x="69" y="97"/>
                </a:cxn>
                <a:cxn ang="0">
                  <a:pos x="78" y="92"/>
                </a:cxn>
                <a:cxn ang="0">
                  <a:pos x="89" y="76"/>
                </a:cxn>
                <a:cxn ang="0">
                  <a:pos x="92" y="71"/>
                </a:cxn>
                <a:cxn ang="0">
                  <a:pos x="95" y="65"/>
                </a:cxn>
                <a:cxn ang="0">
                  <a:pos x="105" y="48"/>
                </a:cxn>
                <a:cxn ang="0">
                  <a:pos x="111" y="48"/>
                </a:cxn>
                <a:cxn ang="0">
                  <a:pos x="117" y="39"/>
                </a:cxn>
                <a:cxn ang="0">
                  <a:pos x="120" y="29"/>
                </a:cxn>
                <a:cxn ang="0">
                  <a:pos x="119" y="16"/>
                </a:cxn>
                <a:cxn ang="0">
                  <a:pos x="100" y="13"/>
                </a:cxn>
                <a:cxn ang="0">
                  <a:pos x="97" y="5"/>
                </a:cxn>
                <a:cxn ang="0">
                  <a:pos x="86" y="0"/>
                </a:cxn>
                <a:cxn ang="0">
                  <a:pos x="81" y="0"/>
                </a:cxn>
                <a:cxn ang="0">
                  <a:pos x="77" y="1"/>
                </a:cxn>
                <a:cxn ang="0">
                  <a:pos x="75" y="6"/>
                </a:cxn>
                <a:cxn ang="0">
                  <a:pos x="83" y="9"/>
                </a:cxn>
                <a:cxn ang="0">
                  <a:pos x="92" y="13"/>
                </a:cxn>
                <a:cxn ang="0">
                  <a:pos x="88" y="24"/>
                </a:cxn>
                <a:cxn ang="0">
                  <a:pos x="81" y="31"/>
                </a:cxn>
                <a:cxn ang="0">
                  <a:pos x="74" y="32"/>
                </a:cxn>
                <a:cxn ang="0">
                  <a:pos x="64" y="35"/>
                </a:cxn>
                <a:cxn ang="0">
                  <a:pos x="58" y="34"/>
                </a:cxn>
              </a:cxnLst>
              <a:rect l="0" t="0" r="r" b="b"/>
              <a:pathLst>
                <a:path w="120" h="97">
                  <a:moveTo>
                    <a:pt x="58" y="34"/>
                  </a:moveTo>
                  <a:lnTo>
                    <a:pt x="53" y="39"/>
                  </a:lnTo>
                  <a:lnTo>
                    <a:pt x="46" y="40"/>
                  </a:lnTo>
                  <a:lnTo>
                    <a:pt x="41" y="58"/>
                  </a:lnTo>
                  <a:lnTo>
                    <a:pt x="11" y="65"/>
                  </a:lnTo>
                  <a:lnTo>
                    <a:pt x="5" y="70"/>
                  </a:lnTo>
                  <a:lnTo>
                    <a:pt x="2" y="73"/>
                  </a:lnTo>
                  <a:lnTo>
                    <a:pt x="0" y="86"/>
                  </a:lnTo>
                  <a:lnTo>
                    <a:pt x="3" y="89"/>
                  </a:lnTo>
                  <a:lnTo>
                    <a:pt x="11" y="92"/>
                  </a:lnTo>
                  <a:lnTo>
                    <a:pt x="33" y="96"/>
                  </a:lnTo>
                  <a:lnTo>
                    <a:pt x="47" y="97"/>
                  </a:lnTo>
                  <a:lnTo>
                    <a:pt x="60" y="97"/>
                  </a:lnTo>
                  <a:lnTo>
                    <a:pt x="69" y="97"/>
                  </a:lnTo>
                  <a:lnTo>
                    <a:pt x="78" y="92"/>
                  </a:lnTo>
                  <a:lnTo>
                    <a:pt x="89" y="76"/>
                  </a:lnTo>
                  <a:lnTo>
                    <a:pt x="92" y="71"/>
                  </a:lnTo>
                  <a:lnTo>
                    <a:pt x="95" y="65"/>
                  </a:lnTo>
                  <a:lnTo>
                    <a:pt x="105" y="48"/>
                  </a:lnTo>
                  <a:lnTo>
                    <a:pt x="111" y="48"/>
                  </a:lnTo>
                  <a:lnTo>
                    <a:pt x="117" y="39"/>
                  </a:lnTo>
                  <a:lnTo>
                    <a:pt x="120" y="29"/>
                  </a:lnTo>
                  <a:lnTo>
                    <a:pt x="119" y="16"/>
                  </a:lnTo>
                  <a:lnTo>
                    <a:pt x="100" y="13"/>
                  </a:lnTo>
                  <a:lnTo>
                    <a:pt x="97" y="5"/>
                  </a:lnTo>
                  <a:lnTo>
                    <a:pt x="86" y="0"/>
                  </a:lnTo>
                  <a:lnTo>
                    <a:pt x="81" y="0"/>
                  </a:lnTo>
                  <a:lnTo>
                    <a:pt x="77" y="1"/>
                  </a:lnTo>
                  <a:lnTo>
                    <a:pt x="75" y="6"/>
                  </a:lnTo>
                  <a:lnTo>
                    <a:pt x="83" y="9"/>
                  </a:lnTo>
                  <a:lnTo>
                    <a:pt x="92" y="13"/>
                  </a:lnTo>
                  <a:lnTo>
                    <a:pt x="88" y="24"/>
                  </a:lnTo>
                  <a:lnTo>
                    <a:pt x="81" y="31"/>
                  </a:lnTo>
                  <a:lnTo>
                    <a:pt x="74" y="32"/>
                  </a:lnTo>
                  <a:lnTo>
                    <a:pt x="64" y="35"/>
                  </a:lnTo>
                  <a:lnTo>
                    <a:pt x="58" y="34"/>
                  </a:lnTo>
                  <a:close/>
                </a:path>
              </a:pathLst>
            </a:custGeom>
            <a:solidFill>
              <a:srgbClr val="9371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30" name="Freeform 129"/>
            <p:cNvSpPr>
              <a:spLocks/>
            </p:cNvSpPr>
            <p:nvPr/>
          </p:nvSpPr>
          <p:spPr bwMode="auto">
            <a:xfrm>
              <a:off x="1854" y="3437"/>
              <a:ext cx="120" cy="97"/>
            </a:xfrm>
            <a:custGeom>
              <a:avLst/>
              <a:gdLst/>
              <a:ahLst/>
              <a:cxnLst>
                <a:cxn ang="0">
                  <a:pos x="58" y="34"/>
                </a:cxn>
                <a:cxn ang="0">
                  <a:pos x="53" y="39"/>
                </a:cxn>
                <a:cxn ang="0">
                  <a:pos x="46" y="40"/>
                </a:cxn>
                <a:cxn ang="0">
                  <a:pos x="41" y="58"/>
                </a:cxn>
                <a:cxn ang="0">
                  <a:pos x="11" y="65"/>
                </a:cxn>
                <a:cxn ang="0">
                  <a:pos x="5" y="70"/>
                </a:cxn>
                <a:cxn ang="0">
                  <a:pos x="2" y="73"/>
                </a:cxn>
                <a:cxn ang="0">
                  <a:pos x="0" y="86"/>
                </a:cxn>
                <a:cxn ang="0">
                  <a:pos x="3" y="89"/>
                </a:cxn>
                <a:cxn ang="0">
                  <a:pos x="11" y="92"/>
                </a:cxn>
                <a:cxn ang="0">
                  <a:pos x="33" y="96"/>
                </a:cxn>
                <a:cxn ang="0">
                  <a:pos x="47" y="97"/>
                </a:cxn>
                <a:cxn ang="0">
                  <a:pos x="60" y="97"/>
                </a:cxn>
                <a:cxn ang="0">
                  <a:pos x="69" y="97"/>
                </a:cxn>
                <a:cxn ang="0">
                  <a:pos x="78" y="92"/>
                </a:cxn>
                <a:cxn ang="0">
                  <a:pos x="89" y="76"/>
                </a:cxn>
                <a:cxn ang="0">
                  <a:pos x="92" y="71"/>
                </a:cxn>
                <a:cxn ang="0">
                  <a:pos x="95" y="65"/>
                </a:cxn>
                <a:cxn ang="0">
                  <a:pos x="105" y="48"/>
                </a:cxn>
                <a:cxn ang="0">
                  <a:pos x="111" y="48"/>
                </a:cxn>
                <a:cxn ang="0">
                  <a:pos x="117" y="39"/>
                </a:cxn>
                <a:cxn ang="0">
                  <a:pos x="120" y="29"/>
                </a:cxn>
                <a:cxn ang="0">
                  <a:pos x="119" y="16"/>
                </a:cxn>
                <a:cxn ang="0">
                  <a:pos x="100" y="13"/>
                </a:cxn>
                <a:cxn ang="0">
                  <a:pos x="97" y="5"/>
                </a:cxn>
                <a:cxn ang="0">
                  <a:pos x="86" y="0"/>
                </a:cxn>
                <a:cxn ang="0">
                  <a:pos x="81" y="0"/>
                </a:cxn>
                <a:cxn ang="0">
                  <a:pos x="77" y="1"/>
                </a:cxn>
                <a:cxn ang="0">
                  <a:pos x="75" y="6"/>
                </a:cxn>
                <a:cxn ang="0">
                  <a:pos x="83" y="9"/>
                </a:cxn>
                <a:cxn ang="0">
                  <a:pos x="92" y="13"/>
                </a:cxn>
                <a:cxn ang="0">
                  <a:pos x="88" y="24"/>
                </a:cxn>
                <a:cxn ang="0">
                  <a:pos x="81" y="31"/>
                </a:cxn>
                <a:cxn ang="0">
                  <a:pos x="74" y="32"/>
                </a:cxn>
                <a:cxn ang="0">
                  <a:pos x="64" y="35"/>
                </a:cxn>
                <a:cxn ang="0">
                  <a:pos x="58" y="34"/>
                </a:cxn>
              </a:cxnLst>
              <a:rect l="0" t="0" r="r" b="b"/>
              <a:pathLst>
                <a:path w="120" h="97">
                  <a:moveTo>
                    <a:pt x="58" y="34"/>
                  </a:moveTo>
                  <a:lnTo>
                    <a:pt x="53" y="39"/>
                  </a:lnTo>
                  <a:lnTo>
                    <a:pt x="46" y="40"/>
                  </a:lnTo>
                  <a:lnTo>
                    <a:pt x="41" y="58"/>
                  </a:lnTo>
                  <a:lnTo>
                    <a:pt x="11" y="65"/>
                  </a:lnTo>
                  <a:lnTo>
                    <a:pt x="5" y="70"/>
                  </a:lnTo>
                  <a:lnTo>
                    <a:pt x="2" y="73"/>
                  </a:lnTo>
                  <a:lnTo>
                    <a:pt x="0" y="86"/>
                  </a:lnTo>
                  <a:lnTo>
                    <a:pt x="3" y="89"/>
                  </a:lnTo>
                  <a:lnTo>
                    <a:pt x="11" y="92"/>
                  </a:lnTo>
                  <a:lnTo>
                    <a:pt x="33" y="96"/>
                  </a:lnTo>
                  <a:lnTo>
                    <a:pt x="47" y="97"/>
                  </a:lnTo>
                  <a:lnTo>
                    <a:pt x="60" y="97"/>
                  </a:lnTo>
                  <a:lnTo>
                    <a:pt x="69" y="97"/>
                  </a:lnTo>
                  <a:lnTo>
                    <a:pt x="78" y="92"/>
                  </a:lnTo>
                  <a:lnTo>
                    <a:pt x="89" y="76"/>
                  </a:lnTo>
                  <a:lnTo>
                    <a:pt x="92" y="71"/>
                  </a:lnTo>
                  <a:lnTo>
                    <a:pt x="95" y="65"/>
                  </a:lnTo>
                  <a:lnTo>
                    <a:pt x="105" y="48"/>
                  </a:lnTo>
                  <a:lnTo>
                    <a:pt x="111" y="48"/>
                  </a:lnTo>
                  <a:lnTo>
                    <a:pt x="117" y="39"/>
                  </a:lnTo>
                  <a:lnTo>
                    <a:pt x="120" y="29"/>
                  </a:lnTo>
                  <a:lnTo>
                    <a:pt x="119" y="16"/>
                  </a:lnTo>
                  <a:lnTo>
                    <a:pt x="100" y="13"/>
                  </a:lnTo>
                  <a:lnTo>
                    <a:pt x="97" y="5"/>
                  </a:lnTo>
                  <a:lnTo>
                    <a:pt x="86" y="0"/>
                  </a:lnTo>
                  <a:lnTo>
                    <a:pt x="81" y="0"/>
                  </a:lnTo>
                  <a:lnTo>
                    <a:pt x="77" y="1"/>
                  </a:lnTo>
                  <a:lnTo>
                    <a:pt x="75" y="6"/>
                  </a:lnTo>
                  <a:lnTo>
                    <a:pt x="83" y="9"/>
                  </a:lnTo>
                  <a:lnTo>
                    <a:pt x="92" y="13"/>
                  </a:lnTo>
                  <a:lnTo>
                    <a:pt x="88" y="24"/>
                  </a:lnTo>
                  <a:lnTo>
                    <a:pt x="81" y="31"/>
                  </a:lnTo>
                  <a:lnTo>
                    <a:pt x="74" y="32"/>
                  </a:lnTo>
                  <a:lnTo>
                    <a:pt x="64" y="35"/>
                  </a:lnTo>
                  <a:lnTo>
                    <a:pt x="58" y="34"/>
                  </a:lnTo>
                </a:path>
              </a:pathLst>
            </a:custGeom>
            <a:noFill/>
            <a:ln w="0">
              <a:solidFill>
                <a:srgbClr val="99733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31" name="Freeform 130"/>
            <p:cNvSpPr>
              <a:spLocks/>
            </p:cNvSpPr>
            <p:nvPr/>
          </p:nvSpPr>
          <p:spPr bwMode="auto">
            <a:xfrm>
              <a:off x="1808" y="3362"/>
              <a:ext cx="120" cy="114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3" y="16"/>
                </a:cxn>
                <a:cxn ang="0">
                  <a:pos x="1" y="26"/>
                </a:cxn>
                <a:cxn ang="0">
                  <a:pos x="0" y="39"/>
                </a:cxn>
                <a:cxn ang="0">
                  <a:pos x="0" y="60"/>
                </a:cxn>
                <a:cxn ang="0">
                  <a:pos x="0" y="73"/>
                </a:cxn>
                <a:cxn ang="0">
                  <a:pos x="4" y="83"/>
                </a:cxn>
                <a:cxn ang="0">
                  <a:pos x="12" y="91"/>
                </a:cxn>
                <a:cxn ang="0">
                  <a:pos x="31" y="91"/>
                </a:cxn>
                <a:cxn ang="0">
                  <a:pos x="45" y="91"/>
                </a:cxn>
                <a:cxn ang="0">
                  <a:pos x="59" y="91"/>
                </a:cxn>
                <a:cxn ang="0">
                  <a:pos x="67" y="94"/>
                </a:cxn>
                <a:cxn ang="0">
                  <a:pos x="73" y="99"/>
                </a:cxn>
                <a:cxn ang="0">
                  <a:pos x="90" y="114"/>
                </a:cxn>
                <a:cxn ang="0">
                  <a:pos x="99" y="114"/>
                </a:cxn>
                <a:cxn ang="0">
                  <a:pos x="110" y="101"/>
                </a:cxn>
                <a:cxn ang="0">
                  <a:pos x="113" y="93"/>
                </a:cxn>
                <a:cxn ang="0">
                  <a:pos x="118" y="86"/>
                </a:cxn>
                <a:cxn ang="0">
                  <a:pos x="120" y="71"/>
                </a:cxn>
                <a:cxn ang="0">
                  <a:pos x="120" y="60"/>
                </a:cxn>
                <a:cxn ang="0">
                  <a:pos x="102" y="52"/>
                </a:cxn>
                <a:cxn ang="0">
                  <a:pos x="88" y="47"/>
                </a:cxn>
                <a:cxn ang="0">
                  <a:pos x="71" y="39"/>
                </a:cxn>
                <a:cxn ang="0">
                  <a:pos x="71" y="39"/>
                </a:cxn>
                <a:cxn ang="0">
                  <a:pos x="71" y="28"/>
                </a:cxn>
                <a:cxn ang="0">
                  <a:pos x="71" y="19"/>
                </a:cxn>
                <a:cxn ang="0">
                  <a:pos x="71" y="21"/>
                </a:cxn>
                <a:cxn ang="0">
                  <a:pos x="57" y="32"/>
                </a:cxn>
                <a:cxn ang="0">
                  <a:pos x="49" y="41"/>
                </a:cxn>
                <a:cxn ang="0">
                  <a:pos x="35" y="26"/>
                </a:cxn>
                <a:cxn ang="0">
                  <a:pos x="20" y="15"/>
                </a:cxn>
                <a:cxn ang="0">
                  <a:pos x="4" y="0"/>
                </a:cxn>
                <a:cxn ang="0">
                  <a:pos x="4" y="3"/>
                </a:cxn>
              </a:cxnLst>
              <a:rect l="0" t="0" r="r" b="b"/>
              <a:pathLst>
                <a:path w="120" h="114">
                  <a:moveTo>
                    <a:pt x="4" y="3"/>
                  </a:moveTo>
                  <a:lnTo>
                    <a:pt x="3" y="16"/>
                  </a:lnTo>
                  <a:lnTo>
                    <a:pt x="1" y="26"/>
                  </a:lnTo>
                  <a:lnTo>
                    <a:pt x="0" y="39"/>
                  </a:lnTo>
                  <a:lnTo>
                    <a:pt x="0" y="60"/>
                  </a:lnTo>
                  <a:lnTo>
                    <a:pt x="0" y="73"/>
                  </a:lnTo>
                  <a:lnTo>
                    <a:pt x="4" y="83"/>
                  </a:lnTo>
                  <a:lnTo>
                    <a:pt x="12" y="91"/>
                  </a:lnTo>
                  <a:lnTo>
                    <a:pt x="31" y="91"/>
                  </a:lnTo>
                  <a:lnTo>
                    <a:pt x="45" y="91"/>
                  </a:lnTo>
                  <a:lnTo>
                    <a:pt x="59" y="91"/>
                  </a:lnTo>
                  <a:lnTo>
                    <a:pt x="67" y="94"/>
                  </a:lnTo>
                  <a:lnTo>
                    <a:pt x="73" y="99"/>
                  </a:lnTo>
                  <a:lnTo>
                    <a:pt x="90" y="114"/>
                  </a:lnTo>
                  <a:lnTo>
                    <a:pt x="99" y="114"/>
                  </a:lnTo>
                  <a:lnTo>
                    <a:pt x="110" y="101"/>
                  </a:lnTo>
                  <a:lnTo>
                    <a:pt x="113" y="93"/>
                  </a:lnTo>
                  <a:lnTo>
                    <a:pt x="118" y="86"/>
                  </a:lnTo>
                  <a:lnTo>
                    <a:pt x="120" y="71"/>
                  </a:lnTo>
                  <a:lnTo>
                    <a:pt x="120" y="60"/>
                  </a:lnTo>
                  <a:lnTo>
                    <a:pt x="102" y="52"/>
                  </a:lnTo>
                  <a:lnTo>
                    <a:pt x="88" y="47"/>
                  </a:lnTo>
                  <a:lnTo>
                    <a:pt x="71" y="39"/>
                  </a:lnTo>
                  <a:lnTo>
                    <a:pt x="71" y="39"/>
                  </a:lnTo>
                  <a:lnTo>
                    <a:pt x="71" y="28"/>
                  </a:lnTo>
                  <a:lnTo>
                    <a:pt x="71" y="19"/>
                  </a:lnTo>
                  <a:lnTo>
                    <a:pt x="71" y="21"/>
                  </a:lnTo>
                  <a:lnTo>
                    <a:pt x="57" y="32"/>
                  </a:lnTo>
                  <a:lnTo>
                    <a:pt x="49" y="41"/>
                  </a:lnTo>
                  <a:lnTo>
                    <a:pt x="35" y="26"/>
                  </a:lnTo>
                  <a:lnTo>
                    <a:pt x="20" y="15"/>
                  </a:lnTo>
                  <a:lnTo>
                    <a:pt x="4" y="0"/>
                  </a:lnTo>
                  <a:lnTo>
                    <a:pt x="4" y="3"/>
                  </a:lnTo>
                  <a:close/>
                </a:path>
              </a:pathLst>
            </a:custGeom>
            <a:solidFill>
              <a:srgbClr val="044C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32" name="Freeform 131"/>
            <p:cNvSpPr>
              <a:spLocks/>
            </p:cNvSpPr>
            <p:nvPr/>
          </p:nvSpPr>
          <p:spPr bwMode="auto">
            <a:xfrm>
              <a:off x="1808" y="3362"/>
              <a:ext cx="120" cy="114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3" y="16"/>
                </a:cxn>
                <a:cxn ang="0">
                  <a:pos x="1" y="26"/>
                </a:cxn>
                <a:cxn ang="0">
                  <a:pos x="0" y="39"/>
                </a:cxn>
                <a:cxn ang="0">
                  <a:pos x="0" y="60"/>
                </a:cxn>
                <a:cxn ang="0">
                  <a:pos x="0" y="73"/>
                </a:cxn>
                <a:cxn ang="0">
                  <a:pos x="4" y="83"/>
                </a:cxn>
                <a:cxn ang="0">
                  <a:pos x="12" y="91"/>
                </a:cxn>
                <a:cxn ang="0">
                  <a:pos x="31" y="91"/>
                </a:cxn>
                <a:cxn ang="0">
                  <a:pos x="45" y="91"/>
                </a:cxn>
                <a:cxn ang="0">
                  <a:pos x="59" y="91"/>
                </a:cxn>
                <a:cxn ang="0">
                  <a:pos x="67" y="94"/>
                </a:cxn>
                <a:cxn ang="0">
                  <a:pos x="73" y="99"/>
                </a:cxn>
                <a:cxn ang="0">
                  <a:pos x="90" y="114"/>
                </a:cxn>
                <a:cxn ang="0">
                  <a:pos x="99" y="114"/>
                </a:cxn>
                <a:cxn ang="0">
                  <a:pos x="110" y="101"/>
                </a:cxn>
                <a:cxn ang="0">
                  <a:pos x="113" y="93"/>
                </a:cxn>
                <a:cxn ang="0">
                  <a:pos x="118" y="86"/>
                </a:cxn>
                <a:cxn ang="0">
                  <a:pos x="120" y="71"/>
                </a:cxn>
                <a:cxn ang="0">
                  <a:pos x="120" y="60"/>
                </a:cxn>
                <a:cxn ang="0">
                  <a:pos x="102" y="52"/>
                </a:cxn>
                <a:cxn ang="0">
                  <a:pos x="88" y="47"/>
                </a:cxn>
                <a:cxn ang="0">
                  <a:pos x="71" y="39"/>
                </a:cxn>
                <a:cxn ang="0">
                  <a:pos x="71" y="39"/>
                </a:cxn>
                <a:cxn ang="0">
                  <a:pos x="71" y="28"/>
                </a:cxn>
                <a:cxn ang="0">
                  <a:pos x="71" y="19"/>
                </a:cxn>
                <a:cxn ang="0">
                  <a:pos x="71" y="21"/>
                </a:cxn>
                <a:cxn ang="0">
                  <a:pos x="57" y="32"/>
                </a:cxn>
                <a:cxn ang="0">
                  <a:pos x="49" y="41"/>
                </a:cxn>
                <a:cxn ang="0">
                  <a:pos x="35" y="26"/>
                </a:cxn>
                <a:cxn ang="0">
                  <a:pos x="20" y="15"/>
                </a:cxn>
                <a:cxn ang="0">
                  <a:pos x="4" y="0"/>
                </a:cxn>
                <a:cxn ang="0">
                  <a:pos x="4" y="3"/>
                </a:cxn>
              </a:cxnLst>
              <a:rect l="0" t="0" r="r" b="b"/>
              <a:pathLst>
                <a:path w="120" h="114">
                  <a:moveTo>
                    <a:pt x="4" y="3"/>
                  </a:moveTo>
                  <a:lnTo>
                    <a:pt x="3" y="16"/>
                  </a:lnTo>
                  <a:lnTo>
                    <a:pt x="1" y="26"/>
                  </a:lnTo>
                  <a:lnTo>
                    <a:pt x="0" y="39"/>
                  </a:lnTo>
                  <a:lnTo>
                    <a:pt x="0" y="60"/>
                  </a:lnTo>
                  <a:lnTo>
                    <a:pt x="0" y="73"/>
                  </a:lnTo>
                  <a:lnTo>
                    <a:pt x="4" y="83"/>
                  </a:lnTo>
                  <a:lnTo>
                    <a:pt x="12" y="91"/>
                  </a:lnTo>
                  <a:lnTo>
                    <a:pt x="31" y="91"/>
                  </a:lnTo>
                  <a:lnTo>
                    <a:pt x="45" y="91"/>
                  </a:lnTo>
                  <a:lnTo>
                    <a:pt x="59" y="91"/>
                  </a:lnTo>
                  <a:lnTo>
                    <a:pt x="67" y="94"/>
                  </a:lnTo>
                  <a:lnTo>
                    <a:pt x="73" y="99"/>
                  </a:lnTo>
                  <a:lnTo>
                    <a:pt x="90" y="114"/>
                  </a:lnTo>
                  <a:lnTo>
                    <a:pt x="99" y="114"/>
                  </a:lnTo>
                  <a:lnTo>
                    <a:pt x="110" y="101"/>
                  </a:lnTo>
                  <a:lnTo>
                    <a:pt x="113" y="93"/>
                  </a:lnTo>
                  <a:lnTo>
                    <a:pt x="118" y="86"/>
                  </a:lnTo>
                  <a:lnTo>
                    <a:pt x="120" y="71"/>
                  </a:lnTo>
                  <a:lnTo>
                    <a:pt x="120" y="60"/>
                  </a:lnTo>
                  <a:lnTo>
                    <a:pt x="102" y="52"/>
                  </a:lnTo>
                  <a:lnTo>
                    <a:pt x="88" y="47"/>
                  </a:lnTo>
                  <a:lnTo>
                    <a:pt x="71" y="39"/>
                  </a:lnTo>
                  <a:lnTo>
                    <a:pt x="71" y="39"/>
                  </a:lnTo>
                  <a:lnTo>
                    <a:pt x="71" y="28"/>
                  </a:lnTo>
                  <a:lnTo>
                    <a:pt x="71" y="19"/>
                  </a:lnTo>
                  <a:lnTo>
                    <a:pt x="71" y="21"/>
                  </a:lnTo>
                  <a:lnTo>
                    <a:pt x="57" y="32"/>
                  </a:lnTo>
                  <a:lnTo>
                    <a:pt x="49" y="41"/>
                  </a:lnTo>
                  <a:lnTo>
                    <a:pt x="35" y="26"/>
                  </a:lnTo>
                  <a:lnTo>
                    <a:pt x="20" y="15"/>
                  </a:lnTo>
                  <a:lnTo>
                    <a:pt x="4" y="0"/>
                  </a:lnTo>
                  <a:lnTo>
                    <a:pt x="4" y="3"/>
                  </a:lnTo>
                </a:path>
              </a:pathLst>
            </a:custGeom>
            <a:noFill/>
            <a:ln w="0">
              <a:solidFill>
                <a:srgbClr val="0044E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33" name="Freeform 132"/>
            <p:cNvSpPr>
              <a:spLocks/>
            </p:cNvSpPr>
            <p:nvPr/>
          </p:nvSpPr>
          <p:spPr bwMode="auto">
            <a:xfrm>
              <a:off x="2032" y="3414"/>
              <a:ext cx="131" cy="143"/>
            </a:xfrm>
            <a:custGeom>
              <a:avLst/>
              <a:gdLst/>
              <a:ahLst/>
              <a:cxnLst>
                <a:cxn ang="0">
                  <a:pos x="70" y="8"/>
                </a:cxn>
                <a:cxn ang="0">
                  <a:pos x="80" y="0"/>
                </a:cxn>
                <a:cxn ang="0">
                  <a:pos x="98" y="2"/>
                </a:cxn>
                <a:cxn ang="0">
                  <a:pos x="123" y="11"/>
                </a:cxn>
                <a:cxn ang="0">
                  <a:pos x="129" y="24"/>
                </a:cxn>
                <a:cxn ang="0">
                  <a:pos x="129" y="36"/>
                </a:cxn>
                <a:cxn ang="0">
                  <a:pos x="131" y="42"/>
                </a:cxn>
                <a:cxn ang="0">
                  <a:pos x="129" y="47"/>
                </a:cxn>
                <a:cxn ang="0">
                  <a:pos x="129" y="57"/>
                </a:cxn>
                <a:cxn ang="0">
                  <a:pos x="128" y="65"/>
                </a:cxn>
                <a:cxn ang="0">
                  <a:pos x="119" y="71"/>
                </a:cxn>
                <a:cxn ang="0">
                  <a:pos x="115" y="84"/>
                </a:cxn>
                <a:cxn ang="0">
                  <a:pos x="111" y="101"/>
                </a:cxn>
                <a:cxn ang="0">
                  <a:pos x="108" y="115"/>
                </a:cxn>
                <a:cxn ang="0">
                  <a:pos x="103" y="128"/>
                </a:cxn>
                <a:cxn ang="0">
                  <a:pos x="95" y="136"/>
                </a:cxn>
                <a:cxn ang="0">
                  <a:pos x="75" y="141"/>
                </a:cxn>
                <a:cxn ang="0">
                  <a:pos x="58" y="143"/>
                </a:cxn>
                <a:cxn ang="0">
                  <a:pos x="39" y="143"/>
                </a:cxn>
                <a:cxn ang="0">
                  <a:pos x="22" y="138"/>
                </a:cxn>
                <a:cxn ang="0">
                  <a:pos x="8" y="132"/>
                </a:cxn>
                <a:cxn ang="0">
                  <a:pos x="0" y="128"/>
                </a:cxn>
                <a:cxn ang="0">
                  <a:pos x="0" y="120"/>
                </a:cxn>
                <a:cxn ang="0">
                  <a:pos x="5" y="109"/>
                </a:cxn>
                <a:cxn ang="0">
                  <a:pos x="11" y="102"/>
                </a:cxn>
                <a:cxn ang="0">
                  <a:pos x="27" y="97"/>
                </a:cxn>
                <a:cxn ang="0">
                  <a:pos x="55" y="94"/>
                </a:cxn>
                <a:cxn ang="0">
                  <a:pos x="53" y="84"/>
                </a:cxn>
                <a:cxn ang="0">
                  <a:pos x="56" y="65"/>
                </a:cxn>
                <a:cxn ang="0">
                  <a:pos x="58" y="52"/>
                </a:cxn>
                <a:cxn ang="0">
                  <a:pos x="58" y="44"/>
                </a:cxn>
                <a:cxn ang="0">
                  <a:pos x="62" y="47"/>
                </a:cxn>
                <a:cxn ang="0">
                  <a:pos x="66" y="47"/>
                </a:cxn>
                <a:cxn ang="0">
                  <a:pos x="75" y="42"/>
                </a:cxn>
                <a:cxn ang="0">
                  <a:pos x="81" y="32"/>
                </a:cxn>
                <a:cxn ang="0">
                  <a:pos x="84" y="24"/>
                </a:cxn>
                <a:cxn ang="0">
                  <a:pos x="83" y="15"/>
                </a:cxn>
                <a:cxn ang="0">
                  <a:pos x="76" y="11"/>
                </a:cxn>
                <a:cxn ang="0">
                  <a:pos x="70" y="11"/>
                </a:cxn>
                <a:cxn ang="0">
                  <a:pos x="70" y="8"/>
                </a:cxn>
              </a:cxnLst>
              <a:rect l="0" t="0" r="r" b="b"/>
              <a:pathLst>
                <a:path w="131" h="143">
                  <a:moveTo>
                    <a:pt x="70" y="8"/>
                  </a:moveTo>
                  <a:lnTo>
                    <a:pt x="80" y="0"/>
                  </a:lnTo>
                  <a:lnTo>
                    <a:pt x="98" y="2"/>
                  </a:lnTo>
                  <a:lnTo>
                    <a:pt x="123" y="11"/>
                  </a:lnTo>
                  <a:lnTo>
                    <a:pt x="129" y="24"/>
                  </a:lnTo>
                  <a:lnTo>
                    <a:pt x="129" y="36"/>
                  </a:lnTo>
                  <a:lnTo>
                    <a:pt x="131" y="42"/>
                  </a:lnTo>
                  <a:lnTo>
                    <a:pt x="129" y="47"/>
                  </a:lnTo>
                  <a:lnTo>
                    <a:pt x="129" y="57"/>
                  </a:lnTo>
                  <a:lnTo>
                    <a:pt x="128" y="65"/>
                  </a:lnTo>
                  <a:lnTo>
                    <a:pt x="119" y="71"/>
                  </a:lnTo>
                  <a:lnTo>
                    <a:pt x="115" y="84"/>
                  </a:lnTo>
                  <a:lnTo>
                    <a:pt x="111" y="101"/>
                  </a:lnTo>
                  <a:lnTo>
                    <a:pt x="108" y="115"/>
                  </a:lnTo>
                  <a:lnTo>
                    <a:pt x="103" y="128"/>
                  </a:lnTo>
                  <a:lnTo>
                    <a:pt x="95" y="136"/>
                  </a:lnTo>
                  <a:lnTo>
                    <a:pt x="75" y="141"/>
                  </a:lnTo>
                  <a:lnTo>
                    <a:pt x="58" y="143"/>
                  </a:lnTo>
                  <a:lnTo>
                    <a:pt x="39" y="143"/>
                  </a:lnTo>
                  <a:lnTo>
                    <a:pt x="22" y="138"/>
                  </a:lnTo>
                  <a:lnTo>
                    <a:pt x="8" y="132"/>
                  </a:lnTo>
                  <a:lnTo>
                    <a:pt x="0" y="128"/>
                  </a:lnTo>
                  <a:lnTo>
                    <a:pt x="0" y="120"/>
                  </a:lnTo>
                  <a:lnTo>
                    <a:pt x="5" y="109"/>
                  </a:lnTo>
                  <a:lnTo>
                    <a:pt x="11" y="102"/>
                  </a:lnTo>
                  <a:lnTo>
                    <a:pt x="27" y="97"/>
                  </a:lnTo>
                  <a:lnTo>
                    <a:pt x="55" y="94"/>
                  </a:lnTo>
                  <a:lnTo>
                    <a:pt x="53" y="84"/>
                  </a:lnTo>
                  <a:lnTo>
                    <a:pt x="56" y="65"/>
                  </a:lnTo>
                  <a:lnTo>
                    <a:pt x="58" y="52"/>
                  </a:lnTo>
                  <a:lnTo>
                    <a:pt x="58" y="44"/>
                  </a:lnTo>
                  <a:lnTo>
                    <a:pt x="62" y="47"/>
                  </a:lnTo>
                  <a:lnTo>
                    <a:pt x="66" y="47"/>
                  </a:lnTo>
                  <a:lnTo>
                    <a:pt x="75" y="42"/>
                  </a:lnTo>
                  <a:lnTo>
                    <a:pt x="81" y="32"/>
                  </a:lnTo>
                  <a:lnTo>
                    <a:pt x="84" y="24"/>
                  </a:lnTo>
                  <a:lnTo>
                    <a:pt x="83" y="15"/>
                  </a:lnTo>
                  <a:lnTo>
                    <a:pt x="76" y="11"/>
                  </a:lnTo>
                  <a:lnTo>
                    <a:pt x="70" y="11"/>
                  </a:lnTo>
                  <a:lnTo>
                    <a:pt x="70" y="8"/>
                  </a:lnTo>
                  <a:close/>
                </a:path>
              </a:pathLst>
            </a:custGeom>
            <a:solidFill>
              <a:srgbClr val="9371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34" name="Freeform 133"/>
            <p:cNvSpPr>
              <a:spLocks/>
            </p:cNvSpPr>
            <p:nvPr/>
          </p:nvSpPr>
          <p:spPr bwMode="auto">
            <a:xfrm>
              <a:off x="2032" y="3414"/>
              <a:ext cx="131" cy="143"/>
            </a:xfrm>
            <a:custGeom>
              <a:avLst/>
              <a:gdLst/>
              <a:ahLst/>
              <a:cxnLst>
                <a:cxn ang="0">
                  <a:pos x="70" y="8"/>
                </a:cxn>
                <a:cxn ang="0">
                  <a:pos x="80" y="0"/>
                </a:cxn>
                <a:cxn ang="0">
                  <a:pos x="98" y="2"/>
                </a:cxn>
                <a:cxn ang="0">
                  <a:pos x="123" y="11"/>
                </a:cxn>
                <a:cxn ang="0">
                  <a:pos x="129" y="24"/>
                </a:cxn>
                <a:cxn ang="0">
                  <a:pos x="129" y="36"/>
                </a:cxn>
                <a:cxn ang="0">
                  <a:pos x="131" y="42"/>
                </a:cxn>
                <a:cxn ang="0">
                  <a:pos x="129" y="47"/>
                </a:cxn>
                <a:cxn ang="0">
                  <a:pos x="129" y="57"/>
                </a:cxn>
                <a:cxn ang="0">
                  <a:pos x="128" y="65"/>
                </a:cxn>
                <a:cxn ang="0">
                  <a:pos x="119" y="71"/>
                </a:cxn>
                <a:cxn ang="0">
                  <a:pos x="115" y="84"/>
                </a:cxn>
                <a:cxn ang="0">
                  <a:pos x="111" y="101"/>
                </a:cxn>
                <a:cxn ang="0">
                  <a:pos x="108" y="115"/>
                </a:cxn>
                <a:cxn ang="0">
                  <a:pos x="103" y="128"/>
                </a:cxn>
                <a:cxn ang="0">
                  <a:pos x="95" y="136"/>
                </a:cxn>
                <a:cxn ang="0">
                  <a:pos x="75" y="141"/>
                </a:cxn>
                <a:cxn ang="0">
                  <a:pos x="58" y="143"/>
                </a:cxn>
                <a:cxn ang="0">
                  <a:pos x="39" y="143"/>
                </a:cxn>
                <a:cxn ang="0">
                  <a:pos x="22" y="138"/>
                </a:cxn>
                <a:cxn ang="0">
                  <a:pos x="8" y="132"/>
                </a:cxn>
                <a:cxn ang="0">
                  <a:pos x="0" y="128"/>
                </a:cxn>
                <a:cxn ang="0">
                  <a:pos x="0" y="120"/>
                </a:cxn>
                <a:cxn ang="0">
                  <a:pos x="5" y="109"/>
                </a:cxn>
                <a:cxn ang="0">
                  <a:pos x="11" y="102"/>
                </a:cxn>
                <a:cxn ang="0">
                  <a:pos x="27" y="97"/>
                </a:cxn>
                <a:cxn ang="0">
                  <a:pos x="55" y="94"/>
                </a:cxn>
                <a:cxn ang="0">
                  <a:pos x="53" y="84"/>
                </a:cxn>
                <a:cxn ang="0">
                  <a:pos x="56" y="65"/>
                </a:cxn>
                <a:cxn ang="0">
                  <a:pos x="58" y="52"/>
                </a:cxn>
                <a:cxn ang="0">
                  <a:pos x="58" y="44"/>
                </a:cxn>
                <a:cxn ang="0">
                  <a:pos x="62" y="47"/>
                </a:cxn>
                <a:cxn ang="0">
                  <a:pos x="66" y="47"/>
                </a:cxn>
                <a:cxn ang="0">
                  <a:pos x="75" y="42"/>
                </a:cxn>
                <a:cxn ang="0">
                  <a:pos x="81" y="32"/>
                </a:cxn>
                <a:cxn ang="0">
                  <a:pos x="84" y="24"/>
                </a:cxn>
                <a:cxn ang="0">
                  <a:pos x="83" y="15"/>
                </a:cxn>
                <a:cxn ang="0">
                  <a:pos x="76" y="11"/>
                </a:cxn>
                <a:cxn ang="0">
                  <a:pos x="70" y="11"/>
                </a:cxn>
                <a:cxn ang="0">
                  <a:pos x="70" y="8"/>
                </a:cxn>
              </a:cxnLst>
              <a:rect l="0" t="0" r="r" b="b"/>
              <a:pathLst>
                <a:path w="131" h="143">
                  <a:moveTo>
                    <a:pt x="70" y="8"/>
                  </a:moveTo>
                  <a:lnTo>
                    <a:pt x="80" y="0"/>
                  </a:lnTo>
                  <a:lnTo>
                    <a:pt x="98" y="2"/>
                  </a:lnTo>
                  <a:lnTo>
                    <a:pt x="123" y="11"/>
                  </a:lnTo>
                  <a:lnTo>
                    <a:pt x="129" y="24"/>
                  </a:lnTo>
                  <a:lnTo>
                    <a:pt x="129" y="36"/>
                  </a:lnTo>
                  <a:lnTo>
                    <a:pt x="131" y="42"/>
                  </a:lnTo>
                  <a:lnTo>
                    <a:pt x="129" y="47"/>
                  </a:lnTo>
                  <a:lnTo>
                    <a:pt x="129" y="57"/>
                  </a:lnTo>
                  <a:lnTo>
                    <a:pt x="128" y="65"/>
                  </a:lnTo>
                  <a:lnTo>
                    <a:pt x="119" y="71"/>
                  </a:lnTo>
                  <a:lnTo>
                    <a:pt x="115" y="84"/>
                  </a:lnTo>
                  <a:lnTo>
                    <a:pt x="111" y="101"/>
                  </a:lnTo>
                  <a:lnTo>
                    <a:pt x="108" y="115"/>
                  </a:lnTo>
                  <a:lnTo>
                    <a:pt x="103" y="128"/>
                  </a:lnTo>
                  <a:lnTo>
                    <a:pt x="95" y="136"/>
                  </a:lnTo>
                  <a:lnTo>
                    <a:pt x="75" y="141"/>
                  </a:lnTo>
                  <a:lnTo>
                    <a:pt x="58" y="143"/>
                  </a:lnTo>
                  <a:lnTo>
                    <a:pt x="39" y="143"/>
                  </a:lnTo>
                  <a:lnTo>
                    <a:pt x="22" y="138"/>
                  </a:lnTo>
                  <a:lnTo>
                    <a:pt x="8" y="132"/>
                  </a:lnTo>
                  <a:lnTo>
                    <a:pt x="0" y="128"/>
                  </a:lnTo>
                  <a:lnTo>
                    <a:pt x="0" y="120"/>
                  </a:lnTo>
                  <a:lnTo>
                    <a:pt x="5" y="109"/>
                  </a:lnTo>
                  <a:lnTo>
                    <a:pt x="11" y="102"/>
                  </a:lnTo>
                  <a:lnTo>
                    <a:pt x="27" y="97"/>
                  </a:lnTo>
                  <a:lnTo>
                    <a:pt x="55" y="94"/>
                  </a:lnTo>
                  <a:lnTo>
                    <a:pt x="53" y="84"/>
                  </a:lnTo>
                  <a:lnTo>
                    <a:pt x="56" y="65"/>
                  </a:lnTo>
                  <a:lnTo>
                    <a:pt x="58" y="52"/>
                  </a:lnTo>
                  <a:lnTo>
                    <a:pt x="58" y="44"/>
                  </a:lnTo>
                  <a:lnTo>
                    <a:pt x="62" y="47"/>
                  </a:lnTo>
                  <a:lnTo>
                    <a:pt x="66" y="47"/>
                  </a:lnTo>
                  <a:lnTo>
                    <a:pt x="75" y="42"/>
                  </a:lnTo>
                  <a:lnTo>
                    <a:pt x="81" y="32"/>
                  </a:lnTo>
                  <a:lnTo>
                    <a:pt x="84" y="24"/>
                  </a:lnTo>
                  <a:lnTo>
                    <a:pt x="83" y="15"/>
                  </a:lnTo>
                  <a:lnTo>
                    <a:pt x="76" y="11"/>
                  </a:lnTo>
                  <a:lnTo>
                    <a:pt x="70" y="11"/>
                  </a:lnTo>
                  <a:lnTo>
                    <a:pt x="70" y="8"/>
                  </a:lnTo>
                </a:path>
              </a:pathLst>
            </a:custGeom>
            <a:noFill/>
            <a:ln w="0">
              <a:solidFill>
                <a:srgbClr val="99733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35" name="Freeform 134"/>
            <p:cNvSpPr>
              <a:spLocks/>
            </p:cNvSpPr>
            <p:nvPr/>
          </p:nvSpPr>
          <p:spPr bwMode="auto">
            <a:xfrm>
              <a:off x="1776" y="3266"/>
              <a:ext cx="94" cy="88"/>
            </a:xfrm>
            <a:custGeom>
              <a:avLst/>
              <a:gdLst/>
              <a:ahLst/>
              <a:cxnLst>
                <a:cxn ang="0">
                  <a:pos x="67" y="18"/>
                </a:cxn>
                <a:cxn ang="0">
                  <a:pos x="58" y="26"/>
                </a:cxn>
                <a:cxn ang="0">
                  <a:pos x="47" y="18"/>
                </a:cxn>
                <a:cxn ang="0">
                  <a:pos x="32" y="24"/>
                </a:cxn>
                <a:cxn ang="0">
                  <a:pos x="25" y="13"/>
                </a:cxn>
                <a:cxn ang="0">
                  <a:pos x="22" y="3"/>
                </a:cxn>
                <a:cxn ang="0">
                  <a:pos x="14" y="0"/>
                </a:cxn>
                <a:cxn ang="0">
                  <a:pos x="7" y="5"/>
                </a:cxn>
                <a:cxn ang="0">
                  <a:pos x="5" y="15"/>
                </a:cxn>
                <a:cxn ang="0">
                  <a:pos x="11" y="26"/>
                </a:cxn>
                <a:cxn ang="0">
                  <a:pos x="21" y="36"/>
                </a:cxn>
                <a:cxn ang="0">
                  <a:pos x="8" y="60"/>
                </a:cxn>
                <a:cxn ang="0">
                  <a:pos x="2" y="68"/>
                </a:cxn>
                <a:cxn ang="0">
                  <a:pos x="0" y="78"/>
                </a:cxn>
                <a:cxn ang="0">
                  <a:pos x="2" y="88"/>
                </a:cxn>
                <a:cxn ang="0">
                  <a:pos x="8" y="88"/>
                </a:cxn>
                <a:cxn ang="0">
                  <a:pos x="18" y="76"/>
                </a:cxn>
                <a:cxn ang="0">
                  <a:pos x="36" y="80"/>
                </a:cxn>
                <a:cxn ang="0">
                  <a:pos x="55" y="88"/>
                </a:cxn>
                <a:cxn ang="0">
                  <a:pos x="66" y="83"/>
                </a:cxn>
                <a:cxn ang="0">
                  <a:pos x="77" y="70"/>
                </a:cxn>
                <a:cxn ang="0">
                  <a:pos x="83" y="55"/>
                </a:cxn>
                <a:cxn ang="0">
                  <a:pos x="80" y="42"/>
                </a:cxn>
                <a:cxn ang="0">
                  <a:pos x="94" y="29"/>
                </a:cxn>
                <a:cxn ang="0">
                  <a:pos x="83" y="19"/>
                </a:cxn>
                <a:cxn ang="0">
                  <a:pos x="74" y="18"/>
                </a:cxn>
                <a:cxn ang="0">
                  <a:pos x="67" y="18"/>
                </a:cxn>
              </a:cxnLst>
              <a:rect l="0" t="0" r="r" b="b"/>
              <a:pathLst>
                <a:path w="94" h="88">
                  <a:moveTo>
                    <a:pt x="67" y="18"/>
                  </a:moveTo>
                  <a:lnTo>
                    <a:pt x="58" y="26"/>
                  </a:lnTo>
                  <a:lnTo>
                    <a:pt x="47" y="18"/>
                  </a:lnTo>
                  <a:lnTo>
                    <a:pt x="32" y="24"/>
                  </a:lnTo>
                  <a:lnTo>
                    <a:pt x="25" y="13"/>
                  </a:lnTo>
                  <a:lnTo>
                    <a:pt x="22" y="3"/>
                  </a:lnTo>
                  <a:lnTo>
                    <a:pt x="14" y="0"/>
                  </a:lnTo>
                  <a:lnTo>
                    <a:pt x="7" y="5"/>
                  </a:lnTo>
                  <a:lnTo>
                    <a:pt x="5" y="15"/>
                  </a:lnTo>
                  <a:lnTo>
                    <a:pt x="11" y="26"/>
                  </a:lnTo>
                  <a:lnTo>
                    <a:pt x="21" y="36"/>
                  </a:lnTo>
                  <a:lnTo>
                    <a:pt x="8" y="60"/>
                  </a:lnTo>
                  <a:lnTo>
                    <a:pt x="2" y="68"/>
                  </a:lnTo>
                  <a:lnTo>
                    <a:pt x="0" y="78"/>
                  </a:lnTo>
                  <a:lnTo>
                    <a:pt x="2" y="88"/>
                  </a:lnTo>
                  <a:lnTo>
                    <a:pt x="8" y="88"/>
                  </a:lnTo>
                  <a:lnTo>
                    <a:pt x="18" y="76"/>
                  </a:lnTo>
                  <a:lnTo>
                    <a:pt x="36" y="80"/>
                  </a:lnTo>
                  <a:lnTo>
                    <a:pt x="55" y="88"/>
                  </a:lnTo>
                  <a:lnTo>
                    <a:pt x="66" y="83"/>
                  </a:lnTo>
                  <a:lnTo>
                    <a:pt x="77" y="70"/>
                  </a:lnTo>
                  <a:lnTo>
                    <a:pt x="83" y="55"/>
                  </a:lnTo>
                  <a:lnTo>
                    <a:pt x="80" y="42"/>
                  </a:lnTo>
                  <a:lnTo>
                    <a:pt x="94" y="29"/>
                  </a:lnTo>
                  <a:lnTo>
                    <a:pt x="83" y="19"/>
                  </a:lnTo>
                  <a:lnTo>
                    <a:pt x="74" y="18"/>
                  </a:lnTo>
                  <a:lnTo>
                    <a:pt x="67" y="18"/>
                  </a:lnTo>
                  <a:close/>
                </a:path>
              </a:pathLst>
            </a:custGeom>
            <a:solidFill>
              <a:srgbClr val="FFBFA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36" name="Freeform 135"/>
            <p:cNvSpPr>
              <a:spLocks/>
            </p:cNvSpPr>
            <p:nvPr/>
          </p:nvSpPr>
          <p:spPr bwMode="auto">
            <a:xfrm>
              <a:off x="1776" y="3266"/>
              <a:ext cx="94" cy="88"/>
            </a:xfrm>
            <a:custGeom>
              <a:avLst/>
              <a:gdLst/>
              <a:ahLst/>
              <a:cxnLst>
                <a:cxn ang="0">
                  <a:pos x="67" y="18"/>
                </a:cxn>
                <a:cxn ang="0">
                  <a:pos x="58" y="26"/>
                </a:cxn>
                <a:cxn ang="0">
                  <a:pos x="47" y="18"/>
                </a:cxn>
                <a:cxn ang="0">
                  <a:pos x="32" y="24"/>
                </a:cxn>
                <a:cxn ang="0">
                  <a:pos x="25" y="13"/>
                </a:cxn>
                <a:cxn ang="0">
                  <a:pos x="22" y="3"/>
                </a:cxn>
                <a:cxn ang="0">
                  <a:pos x="14" y="0"/>
                </a:cxn>
                <a:cxn ang="0">
                  <a:pos x="7" y="5"/>
                </a:cxn>
                <a:cxn ang="0">
                  <a:pos x="5" y="15"/>
                </a:cxn>
                <a:cxn ang="0">
                  <a:pos x="11" y="26"/>
                </a:cxn>
                <a:cxn ang="0">
                  <a:pos x="21" y="36"/>
                </a:cxn>
                <a:cxn ang="0">
                  <a:pos x="8" y="60"/>
                </a:cxn>
                <a:cxn ang="0">
                  <a:pos x="2" y="68"/>
                </a:cxn>
                <a:cxn ang="0">
                  <a:pos x="0" y="78"/>
                </a:cxn>
                <a:cxn ang="0">
                  <a:pos x="2" y="88"/>
                </a:cxn>
                <a:cxn ang="0">
                  <a:pos x="8" y="88"/>
                </a:cxn>
                <a:cxn ang="0">
                  <a:pos x="18" y="76"/>
                </a:cxn>
                <a:cxn ang="0">
                  <a:pos x="36" y="80"/>
                </a:cxn>
                <a:cxn ang="0">
                  <a:pos x="55" y="88"/>
                </a:cxn>
                <a:cxn ang="0">
                  <a:pos x="66" y="83"/>
                </a:cxn>
                <a:cxn ang="0">
                  <a:pos x="77" y="70"/>
                </a:cxn>
                <a:cxn ang="0">
                  <a:pos x="83" y="55"/>
                </a:cxn>
                <a:cxn ang="0">
                  <a:pos x="80" y="42"/>
                </a:cxn>
                <a:cxn ang="0">
                  <a:pos x="94" y="29"/>
                </a:cxn>
                <a:cxn ang="0">
                  <a:pos x="83" y="19"/>
                </a:cxn>
                <a:cxn ang="0">
                  <a:pos x="74" y="18"/>
                </a:cxn>
                <a:cxn ang="0">
                  <a:pos x="67" y="18"/>
                </a:cxn>
              </a:cxnLst>
              <a:rect l="0" t="0" r="r" b="b"/>
              <a:pathLst>
                <a:path w="94" h="88">
                  <a:moveTo>
                    <a:pt x="67" y="18"/>
                  </a:moveTo>
                  <a:lnTo>
                    <a:pt x="58" y="26"/>
                  </a:lnTo>
                  <a:lnTo>
                    <a:pt x="47" y="18"/>
                  </a:lnTo>
                  <a:lnTo>
                    <a:pt x="32" y="24"/>
                  </a:lnTo>
                  <a:lnTo>
                    <a:pt x="25" y="13"/>
                  </a:lnTo>
                  <a:lnTo>
                    <a:pt x="22" y="3"/>
                  </a:lnTo>
                  <a:lnTo>
                    <a:pt x="14" y="0"/>
                  </a:lnTo>
                  <a:lnTo>
                    <a:pt x="7" y="5"/>
                  </a:lnTo>
                  <a:lnTo>
                    <a:pt x="5" y="15"/>
                  </a:lnTo>
                  <a:lnTo>
                    <a:pt x="11" y="26"/>
                  </a:lnTo>
                  <a:lnTo>
                    <a:pt x="21" y="36"/>
                  </a:lnTo>
                  <a:lnTo>
                    <a:pt x="8" y="60"/>
                  </a:lnTo>
                  <a:lnTo>
                    <a:pt x="2" y="68"/>
                  </a:lnTo>
                  <a:lnTo>
                    <a:pt x="0" y="78"/>
                  </a:lnTo>
                  <a:lnTo>
                    <a:pt x="2" y="88"/>
                  </a:lnTo>
                  <a:lnTo>
                    <a:pt x="8" y="88"/>
                  </a:lnTo>
                  <a:lnTo>
                    <a:pt x="18" y="76"/>
                  </a:lnTo>
                  <a:lnTo>
                    <a:pt x="36" y="80"/>
                  </a:lnTo>
                  <a:lnTo>
                    <a:pt x="55" y="88"/>
                  </a:lnTo>
                  <a:lnTo>
                    <a:pt x="66" y="83"/>
                  </a:lnTo>
                  <a:lnTo>
                    <a:pt x="77" y="70"/>
                  </a:lnTo>
                  <a:lnTo>
                    <a:pt x="83" y="55"/>
                  </a:lnTo>
                  <a:lnTo>
                    <a:pt x="80" y="42"/>
                  </a:lnTo>
                  <a:lnTo>
                    <a:pt x="94" y="29"/>
                  </a:lnTo>
                  <a:lnTo>
                    <a:pt x="83" y="19"/>
                  </a:lnTo>
                  <a:lnTo>
                    <a:pt x="74" y="18"/>
                  </a:lnTo>
                  <a:lnTo>
                    <a:pt x="67" y="18"/>
                  </a:lnTo>
                </a:path>
              </a:pathLst>
            </a:custGeom>
            <a:noFill/>
            <a:ln w="0">
              <a:solidFill>
                <a:srgbClr val="FFC29D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37" name="Freeform 136"/>
            <p:cNvSpPr>
              <a:spLocks/>
            </p:cNvSpPr>
            <p:nvPr/>
          </p:nvSpPr>
          <p:spPr bwMode="auto">
            <a:xfrm>
              <a:off x="1558" y="3443"/>
              <a:ext cx="111" cy="81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70" y="15"/>
                </a:cxn>
                <a:cxn ang="0">
                  <a:pos x="56" y="23"/>
                </a:cxn>
                <a:cxn ang="0">
                  <a:pos x="47" y="31"/>
                </a:cxn>
                <a:cxn ang="0">
                  <a:pos x="33" y="38"/>
                </a:cxn>
                <a:cxn ang="0">
                  <a:pos x="27" y="39"/>
                </a:cxn>
                <a:cxn ang="0">
                  <a:pos x="19" y="41"/>
                </a:cxn>
                <a:cxn ang="0">
                  <a:pos x="14" y="42"/>
                </a:cxn>
                <a:cxn ang="0">
                  <a:pos x="6" y="47"/>
                </a:cxn>
                <a:cxn ang="0">
                  <a:pos x="3" y="59"/>
                </a:cxn>
                <a:cxn ang="0">
                  <a:pos x="0" y="65"/>
                </a:cxn>
                <a:cxn ang="0">
                  <a:pos x="2" y="70"/>
                </a:cxn>
                <a:cxn ang="0">
                  <a:pos x="6" y="72"/>
                </a:cxn>
                <a:cxn ang="0">
                  <a:pos x="11" y="75"/>
                </a:cxn>
                <a:cxn ang="0">
                  <a:pos x="20" y="73"/>
                </a:cxn>
                <a:cxn ang="0">
                  <a:pos x="27" y="68"/>
                </a:cxn>
                <a:cxn ang="0">
                  <a:pos x="34" y="60"/>
                </a:cxn>
                <a:cxn ang="0">
                  <a:pos x="52" y="51"/>
                </a:cxn>
                <a:cxn ang="0">
                  <a:pos x="61" y="49"/>
                </a:cxn>
                <a:cxn ang="0">
                  <a:pos x="72" y="47"/>
                </a:cxn>
                <a:cxn ang="0">
                  <a:pos x="87" y="54"/>
                </a:cxn>
                <a:cxn ang="0">
                  <a:pos x="87" y="68"/>
                </a:cxn>
                <a:cxn ang="0">
                  <a:pos x="92" y="77"/>
                </a:cxn>
                <a:cxn ang="0">
                  <a:pos x="100" y="81"/>
                </a:cxn>
                <a:cxn ang="0">
                  <a:pos x="109" y="80"/>
                </a:cxn>
                <a:cxn ang="0">
                  <a:pos x="108" y="65"/>
                </a:cxn>
                <a:cxn ang="0">
                  <a:pos x="111" y="51"/>
                </a:cxn>
                <a:cxn ang="0">
                  <a:pos x="111" y="39"/>
                </a:cxn>
                <a:cxn ang="0">
                  <a:pos x="109" y="28"/>
                </a:cxn>
                <a:cxn ang="0">
                  <a:pos x="106" y="21"/>
                </a:cxn>
                <a:cxn ang="0">
                  <a:pos x="106" y="13"/>
                </a:cxn>
                <a:cxn ang="0">
                  <a:pos x="95" y="7"/>
                </a:cxn>
                <a:cxn ang="0">
                  <a:pos x="87" y="2"/>
                </a:cxn>
                <a:cxn ang="0">
                  <a:pos x="78" y="0"/>
                </a:cxn>
              </a:cxnLst>
              <a:rect l="0" t="0" r="r" b="b"/>
              <a:pathLst>
                <a:path w="111" h="81">
                  <a:moveTo>
                    <a:pt x="78" y="0"/>
                  </a:moveTo>
                  <a:lnTo>
                    <a:pt x="70" y="15"/>
                  </a:lnTo>
                  <a:lnTo>
                    <a:pt x="56" y="23"/>
                  </a:lnTo>
                  <a:lnTo>
                    <a:pt x="47" y="31"/>
                  </a:lnTo>
                  <a:lnTo>
                    <a:pt x="33" y="38"/>
                  </a:lnTo>
                  <a:lnTo>
                    <a:pt x="27" y="39"/>
                  </a:lnTo>
                  <a:lnTo>
                    <a:pt x="19" y="41"/>
                  </a:lnTo>
                  <a:lnTo>
                    <a:pt x="14" y="42"/>
                  </a:lnTo>
                  <a:lnTo>
                    <a:pt x="6" y="47"/>
                  </a:lnTo>
                  <a:lnTo>
                    <a:pt x="3" y="59"/>
                  </a:lnTo>
                  <a:lnTo>
                    <a:pt x="0" y="65"/>
                  </a:lnTo>
                  <a:lnTo>
                    <a:pt x="2" y="70"/>
                  </a:lnTo>
                  <a:lnTo>
                    <a:pt x="6" y="72"/>
                  </a:lnTo>
                  <a:lnTo>
                    <a:pt x="11" y="75"/>
                  </a:lnTo>
                  <a:lnTo>
                    <a:pt x="20" y="73"/>
                  </a:lnTo>
                  <a:lnTo>
                    <a:pt x="27" y="68"/>
                  </a:lnTo>
                  <a:lnTo>
                    <a:pt x="34" y="60"/>
                  </a:lnTo>
                  <a:lnTo>
                    <a:pt x="52" y="51"/>
                  </a:lnTo>
                  <a:lnTo>
                    <a:pt x="61" y="49"/>
                  </a:lnTo>
                  <a:lnTo>
                    <a:pt x="72" y="47"/>
                  </a:lnTo>
                  <a:lnTo>
                    <a:pt x="87" y="54"/>
                  </a:lnTo>
                  <a:lnTo>
                    <a:pt x="87" y="68"/>
                  </a:lnTo>
                  <a:lnTo>
                    <a:pt x="92" y="77"/>
                  </a:lnTo>
                  <a:lnTo>
                    <a:pt x="100" y="81"/>
                  </a:lnTo>
                  <a:lnTo>
                    <a:pt x="109" y="80"/>
                  </a:lnTo>
                  <a:lnTo>
                    <a:pt x="108" y="65"/>
                  </a:lnTo>
                  <a:lnTo>
                    <a:pt x="111" y="51"/>
                  </a:lnTo>
                  <a:lnTo>
                    <a:pt x="111" y="39"/>
                  </a:lnTo>
                  <a:lnTo>
                    <a:pt x="109" y="28"/>
                  </a:lnTo>
                  <a:lnTo>
                    <a:pt x="106" y="21"/>
                  </a:lnTo>
                  <a:lnTo>
                    <a:pt x="106" y="13"/>
                  </a:lnTo>
                  <a:lnTo>
                    <a:pt x="95" y="7"/>
                  </a:lnTo>
                  <a:lnTo>
                    <a:pt x="87" y="2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FBFA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38" name="Freeform 137"/>
            <p:cNvSpPr>
              <a:spLocks/>
            </p:cNvSpPr>
            <p:nvPr/>
          </p:nvSpPr>
          <p:spPr bwMode="auto">
            <a:xfrm>
              <a:off x="1558" y="3443"/>
              <a:ext cx="111" cy="81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70" y="15"/>
                </a:cxn>
                <a:cxn ang="0">
                  <a:pos x="56" y="23"/>
                </a:cxn>
                <a:cxn ang="0">
                  <a:pos x="47" y="31"/>
                </a:cxn>
                <a:cxn ang="0">
                  <a:pos x="33" y="38"/>
                </a:cxn>
                <a:cxn ang="0">
                  <a:pos x="27" y="39"/>
                </a:cxn>
                <a:cxn ang="0">
                  <a:pos x="19" y="41"/>
                </a:cxn>
                <a:cxn ang="0">
                  <a:pos x="14" y="42"/>
                </a:cxn>
                <a:cxn ang="0">
                  <a:pos x="6" y="47"/>
                </a:cxn>
                <a:cxn ang="0">
                  <a:pos x="3" y="59"/>
                </a:cxn>
                <a:cxn ang="0">
                  <a:pos x="0" y="65"/>
                </a:cxn>
                <a:cxn ang="0">
                  <a:pos x="2" y="70"/>
                </a:cxn>
                <a:cxn ang="0">
                  <a:pos x="6" y="72"/>
                </a:cxn>
                <a:cxn ang="0">
                  <a:pos x="11" y="75"/>
                </a:cxn>
                <a:cxn ang="0">
                  <a:pos x="20" y="73"/>
                </a:cxn>
                <a:cxn ang="0">
                  <a:pos x="27" y="68"/>
                </a:cxn>
                <a:cxn ang="0">
                  <a:pos x="34" y="60"/>
                </a:cxn>
                <a:cxn ang="0">
                  <a:pos x="52" y="51"/>
                </a:cxn>
                <a:cxn ang="0">
                  <a:pos x="61" y="49"/>
                </a:cxn>
                <a:cxn ang="0">
                  <a:pos x="72" y="47"/>
                </a:cxn>
                <a:cxn ang="0">
                  <a:pos x="87" y="54"/>
                </a:cxn>
                <a:cxn ang="0">
                  <a:pos x="87" y="68"/>
                </a:cxn>
                <a:cxn ang="0">
                  <a:pos x="92" y="77"/>
                </a:cxn>
                <a:cxn ang="0">
                  <a:pos x="100" y="81"/>
                </a:cxn>
                <a:cxn ang="0">
                  <a:pos x="109" y="80"/>
                </a:cxn>
                <a:cxn ang="0">
                  <a:pos x="108" y="65"/>
                </a:cxn>
                <a:cxn ang="0">
                  <a:pos x="111" y="51"/>
                </a:cxn>
                <a:cxn ang="0">
                  <a:pos x="111" y="39"/>
                </a:cxn>
                <a:cxn ang="0">
                  <a:pos x="109" y="28"/>
                </a:cxn>
                <a:cxn ang="0">
                  <a:pos x="106" y="21"/>
                </a:cxn>
                <a:cxn ang="0">
                  <a:pos x="106" y="13"/>
                </a:cxn>
                <a:cxn ang="0">
                  <a:pos x="95" y="7"/>
                </a:cxn>
                <a:cxn ang="0">
                  <a:pos x="87" y="2"/>
                </a:cxn>
                <a:cxn ang="0">
                  <a:pos x="78" y="0"/>
                </a:cxn>
              </a:cxnLst>
              <a:rect l="0" t="0" r="r" b="b"/>
              <a:pathLst>
                <a:path w="111" h="81">
                  <a:moveTo>
                    <a:pt x="78" y="0"/>
                  </a:moveTo>
                  <a:lnTo>
                    <a:pt x="70" y="15"/>
                  </a:lnTo>
                  <a:lnTo>
                    <a:pt x="56" y="23"/>
                  </a:lnTo>
                  <a:lnTo>
                    <a:pt x="47" y="31"/>
                  </a:lnTo>
                  <a:lnTo>
                    <a:pt x="33" y="38"/>
                  </a:lnTo>
                  <a:lnTo>
                    <a:pt x="27" y="39"/>
                  </a:lnTo>
                  <a:lnTo>
                    <a:pt x="19" y="41"/>
                  </a:lnTo>
                  <a:lnTo>
                    <a:pt x="14" y="42"/>
                  </a:lnTo>
                  <a:lnTo>
                    <a:pt x="6" y="47"/>
                  </a:lnTo>
                  <a:lnTo>
                    <a:pt x="3" y="59"/>
                  </a:lnTo>
                  <a:lnTo>
                    <a:pt x="0" y="65"/>
                  </a:lnTo>
                  <a:lnTo>
                    <a:pt x="2" y="70"/>
                  </a:lnTo>
                  <a:lnTo>
                    <a:pt x="6" y="72"/>
                  </a:lnTo>
                  <a:lnTo>
                    <a:pt x="11" y="75"/>
                  </a:lnTo>
                  <a:lnTo>
                    <a:pt x="20" y="73"/>
                  </a:lnTo>
                  <a:lnTo>
                    <a:pt x="27" y="68"/>
                  </a:lnTo>
                  <a:lnTo>
                    <a:pt x="34" y="60"/>
                  </a:lnTo>
                  <a:lnTo>
                    <a:pt x="52" y="51"/>
                  </a:lnTo>
                  <a:lnTo>
                    <a:pt x="61" y="49"/>
                  </a:lnTo>
                  <a:lnTo>
                    <a:pt x="72" y="47"/>
                  </a:lnTo>
                  <a:lnTo>
                    <a:pt x="87" y="54"/>
                  </a:lnTo>
                  <a:lnTo>
                    <a:pt x="87" y="68"/>
                  </a:lnTo>
                  <a:lnTo>
                    <a:pt x="92" y="77"/>
                  </a:lnTo>
                  <a:lnTo>
                    <a:pt x="100" y="81"/>
                  </a:lnTo>
                  <a:lnTo>
                    <a:pt x="109" y="80"/>
                  </a:lnTo>
                  <a:lnTo>
                    <a:pt x="108" y="65"/>
                  </a:lnTo>
                  <a:lnTo>
                    <a:pt x="111" y="51"/>
                  </a:lnTo>
                  <a:lnTo>
                    <a:pt x="111" y="39"/>
                  </a:lnTo>
                  <a:lnTo>
                    <a:pt x="109" y="28"/>
                  </a:lnTo>
                  <a:lnTo>
                    <a:pt x="106" y="21"/>
                  </a:lnTo>
                  <a:lnTo>
                    <a:pt x="106" y="13"/>
                  </a:lnTo>
                  <a:lnTo>
                    <a:pt x="95" y="7"/>
                  </a:lnTo>
                  <a:lnTo>
                    <a:pt x="87" y="2"/>
                  </a:lnTo>
                  <a:lnTo>
                    <a:pt x="78" y="0"/>
                  </a:lnTo>
                </a:path>
              </a:pathLst>
            </a:custGeom>
            <a:noFill/>
            <a:ln w="0">
              <a:solidFill>
                <a:srgbClr val="FFC29D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39" name="Freeform 138"/>
            <p:cNvSpPr>
              <a:spLocks/>
            </p:cNvSpPr>
            <p:nvPr/>
          </p:nvSpPr>
          <p:spPr bwMode="auto">
            <a:xfrm>
              <a:off x="1586" y="3500"/>
              <a:ext cx="14" cy="16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14" y="0"/>
                </a:cxn>
                <a:cxn ang="0">
                  <a:pos x="14" y="2"/>
                </a:cxn>
                <a:cxn ang="0">
                  <a:pos x="14" y="5"/>
                </a:cxn>
                <a:cxn ang="0">
                  <a:pos x="13" y="8"/>
                </a:cxn>
                <a:cxn ang="0">
                  <a:pos x="10" y="15"/>
                </a:cxn>
                <a:cxn ang="0">
                  <a:pos x="5" y="16"/>
                </a:cxn>
                <a:cxn ang="0">
                  <a:pos x="0" y="13"/>
                </a:cxn>
                <a:cxn ang="0">
                  <a:pos x="0" y="10"/>
                </a:cxn>
                <a:cxn ang="0">
                  <a:pos x="6" y="3"/>
                </a:cxn>
              </a:cxnLst>
              <a:rect l="0" t="0" r="r" b="b"/>
              <a:pathLst>
                <a:path w="14" h="16">
                  <a:moveTo>
                    <a:pt x="6" y="3"/>
                  </a:moveTo>
                  <a:lnTo>
                    <a:pt x="14" y="0"/>
                  </a:lnTo>
                  <a:lnTo>
                    <a:pt x="14" y="2"/>
                  </a:lnTo>
                  <a:lnTo>
                    <a:pt x="14" y="5"/>
                  </a:lnTo>
                  <a:lnTo>
                    <a:pt x="13" y="8"/>
                  </a:lnTo>
                  <a:lnTo>
                    <a:pt x="10" y="15"/>
                  </a:lnTo>
                  <a:lnTo>
                    <a:pt x="5" y="16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FFBFA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40" name="Freeform 139"/>
            <p:cNvSpPr>
              <a:spLocks/>
            </p:cNvSpPr>
            <p:nvPr/>
          </p:nvSpPr>
          <p:spPr bwMode="auto">
            <a:xfrm>
              <a:off x="1586" y="3500"/>
              <a:ext cx="14" cy="16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14" y="0"/>
                </a:cxn>
                <a:cxn ang="0">
                  <a:pos x="14" y="2"/>
                </a:cxn>
                <a:cxn ang="0">
                  <a:pos x="14" y="5"/>
                </a:cxn>
                <a:cxn ang="0">
                  <a:pos x="13" y="8"/>
                </a:cxn>
                <a:cxn ang="0">
                  <a:pos x="10" y="15"/>
                </a:cxn>
                <a:cxn ang="0">
                  <a:pos x="5" y="16"/>
                </a:cxn>
                <a:cxn ang="0">
                  <a:pos x="0" y="13"/>
                </a:cxn>
                <a:cxn ang="0">
                  <a:pos x="0" y="10"/>
                </a:cxn>
                <a:cxn ang="0">
                  <a:pos x="6" y="3"/>
                </a:cxn>
              </a:cxnLst>
              <a:rect l="0" t="0" r="r" b="b"/>
              <a:pathLst>
                <a:path w="14" h="16">
                  <a:moveTo>
                    <a:pt x="6" y="3"/>
                  </a:moveTo>
                  <a:lnTo>
                    <a:pt x="14" y="0"/>
                  </a:lnTo>
                  <a:lnTo>
                    <a:pt x="14" y="2"/>
                  </a:lnTo>
                  <a:lnTo>
                    <a:pt x="14" y="5"/>
                  </a:lnTo>
                  <a:lnTo>
                    <a:pt x="13" y="8"/>
                  </a:lnTo>
                  <a:lnTo>
                    <a:pt x="10" y="15"/>
                  </a:lnTo>
                  <a:lnTo>
                    <a:pt x="5" y="16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6" y="3"/>
                  </a:lnTo>
                </a:path>
              </a:pathLst>
            </a:custGeom>
            <a:noFill/>
            <a:ln w="0">
              <a:solidFill>
                <a:srgbClr val="FFC29D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41" name="Freeform 140"/>
            <p:cNvSpPr>
              <a:spLocks/>
            </p:cNvSpPr>
            <p:nvPr/>
          </p:nvSpPr>
          <p:spPr bwMode="auto">
            <a:xfrm>
              <a:off x="1633" y="3222"/>
              <a:ext cx="111" cy="211"/>
            </a:xfrm>
            <a:custGeom>
              <a:avLst/>
              <a:gdLst/>
              <a:ahLst/>
              <a:cxnLst>
                <a:cxn ang="0">
                  <a:pos x="89" y="8"/>
                </a:cxn>
                <a:cxn ang="0">
                  <a:pos x="87" y="0"/>
                </a:cxn>
                <a:cxn ang="0">
                  <a:pos x="84" y="7"/>
                </a:cxn>
                <a:cxn ang="0">
                  <a:pos x="75" y="18"/>
                </a:cxn>
                <a:cxn ang="0">
                  <a:pos x="72" y="29"/>
                </a:cxn>
                <a:cxn ang="0">
                  <a:pos x="78" y="37"/>
                </a:cxn>
                <a:cxn ang="0">
                  <a:pos x="73" y="46"/>
                </a:cxn>
                <a:cxn ang="0">
                  <a:pos x="67" y="49"/>
                </a:cxn>
                <a:cxn ang="0">
                  <a:pos x="51" y="78"/>
                </a:cxn>
                <a:cxn ang="0">
                  <a:pos x="44" y="94"/>
                </a:cxn>
                <a:cxn ang="0">
                  <a:pos x="31" y="119"/>
                </a:cxn>
                <a:cxn ang="0">
                  <a:pos x="19" y="146"/>
                </a:cxn>
                <a:cxn ang="0">
                  <a:pos x="8" y="171"/>
                </a:cxn>
                <a:cxn ang="0">
                  <a:pos x="2" y="189"/>
                </a:cxn>
                <a:cxn ang="0">
                  <a:pos x="0" y="195"/>
                </a:cxn>
                <a:cxn ang="0">
                  <a:pos x="27" y="198"/>
                </a:cxn>
                <a:cxn ang="0">
                  <a:pos x="39" y="207"/>
                </a:cxn>
                <a:cxn ang="0">
                  <a:pos x="48" y="211"/>
                </a:cxn>
                <a:cxn ang="0">
                  <a:pos x="51" y="203"/>
                </a:cxn>
                <a:cxn ang="0">
                  <a:pos x="56" y="189"/>
                </a:cxn>
                <a:cxn ang="0">
                  <a:pos x="62" y="171"/>
                </a:cxn>
                <a:cxn ang="0">
                  <a:pos x="69" y="155"/>
                </a:cxn>
                <a:cxn ang="0">
                  <a:pos x="73" y="143"/>
                </a:cxn>
                <a:cxn ang="0">
                  <a:pos x="81" y="130"/>
                </a:cxn>
                <a:cxn ang="0">
                  <a:pos x="89" y="119"/>
                </a:cxn>
                <a:cxn ang="0">
                  <a:pos x="100" y="106"/>
                </a:cxn>
                <a:cxn ang="0">
                  <a:pos x="101" y="99"/>
                </a:cxn>
                <a:cxn ang="0">
                  <a:pos x="100" y="83"/>
                </a:cxn>
                <a:cxn ang="0">
                  <a:pos x="101" y="70"/>
                </a:cxn>
                <a:cxn ang="0">
                  <a:pos x="103" y="55"/>
                </a:cxn>
                <a:cxn ang="0">
                  <a:pos x="104" y="37"/>
                </a:cxn>
                <a:cxn ang="0">
                  <a:pos x="106" y="26"/>
                </a:cxn>
                <a:cxn ang="0">
                  <a:pos x="111" y="15"/>
                </a:cxn>
                <a:cxn ang="0">
                  <a:pos x="97" y="26"/>
                </a:cxn>
                <a:cxn ang="0">
                  <a:pos x="92" y="16"/>
                </a:cxn>
                <a:cxn ang="0">
                  <a:pos x="89" y="11"/>
                </a:cxn>
                <a:cxn ang="0">
                  <a:pos x="89" y="8"/>
                </a:cxn>
              </a:cxnLst>
              <a:rect l="0" t="0" r="r" b="b"/>
              <a:pathLst>
                <a:path w="111" h="211">
                  <a:moveTo>
                    <a:pt x="89" y="8"/>
                  </a:moveTo>
                  <a:lnTo>
                    <a:pt x="87" y="0"/>
                  </a:lnTo>
                  <a:lnTo>
                    <a:pt x="84" y="7"/>
                  </a:lnTo>
                  <a:lnTo>
                    <a:pt x="75" y="18"/>
                  </a:lnTo>
                  <a:lnTo>
                    <a:pt x="72" y="29"/>
                  </a:lnTo>
                  <a:lnTo>
                    <a:pt x="78" y="37"/>
                  </a:lnTo>
                  <a:lnTo>
                    <a:pt x="73" y="46"/>
                  </a:lnTo>
                  <a:lnTo>
                    <a:pt x="67" y="49"/>
                  </a:lnTo>
                  <a:lnTo>
                    <a:pt x="51" y="78"/>
                  </a:lnTo>
                  <a:lnTo>
                    <a:pt x="44" y="94"/>
                  </a:lnTo>
                  <a:lnTo>
                    <a:pt x="31" y="119"/>
                  </a:lnTo>
                  <a:lnTo>
                    <a:pt x="19" y="146"/>
                  </a:lnTo>
                  <a:lnTo>
                    <a:pt x="8" y="171"/>
                  </a:lnTo>
                  <a:lnTo>
                    <a:pt x="2" y="189"/>
                  </a:lnTo>
                  <a:lnTo>
                    <a:pt x="0" y="195"/>
                  </a:lnTo>
                  <a:lnTo>
                    <a:pt x="27" y="198"/>
                  </a:lnTo>
                  <a:lnTo>
                    <a:pt x="39" y="207"/>
                  </a:lnTo>
                  <a:lnTo>
                    <a:pt x="48" y="211"/>
                  </a:lnTo>
                  <a:lnTo>
                    <a:pt x="51" y="203"/>
                  </a:lnTo>
                  <a:lnTo>
                    <a:pt x="56" y="189"/>
                  </a:lnTo>
                  <a:lnTo>
                    <a:pt x="62" y="171"/>
                  </a:lnTo>
                  <a:lnTo>
                    <a:pt x="69" y="155"/>
                  </a:lnTo>
                  <a:lnTo>
                    <a:pt x="73" y="143"/>
                  </a:lnTo>
                  <a:lnTo>
                    <a:pt x="81" y="130"/>
                  </a:lnTo>
                  <a:lnTo>
                    <a:pt x="89" y="119"/>
                  </a:lnTo>
                  <a:lnTo>
                    <a:pt x="100" y="106"/>
                  </a:lnTo>
                  <a:lnTo>
                    <a:pt x="101" y="99"/>
                  </a:lnTo>
                  <a:lnTo>
                    <a:pt x="100" y="83"/>
                  </a:lnTo>
                  <a:lnTo>
                    <a:pt x="101" y="70"/>
                  </a:lnTo>
                  <a:lnTo>
                    <a:pt x="103" y="55"/>
                  </a:lnTo>
                  <a:lnTo>
                    <a:pt x="104" y="37"/>
                  </a:lnTo>
                  <a:lnTo>
                    <a:pt x="106" y="26"/>
                  </a:lnTo>
                  <a:lnTo>
                    <a:pt x="111" y="15"/>
                  </a:lnTo>
                  <a:lnTo>
                    <a:pt x="97" y="26"/>
                  </a:lnTo>
                  <a:lnTo>
                    <a:pt x="92" y="16"/>
                  </a:lnTo>
                  <a:lnTo>
                    <a:pt x="89" y="11"/>
                  </a:lnTo>
                  <a:lnTo>
                    <a:pt x="89" y="8"/>
                  </a:lnTo>
                  <a:close/>
                </a:path>
              </a:pathLst>
            </a:custGeom>
            <a:solidFill>
              <a:srgbClr val="044C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42" name="Freeform 141"/>
            <p:cNvSpPr>
              <a:spLocks/>
            </p:cNvSpPr>
            <p:nvPr/>
          </p:nvSpPr>
          <p:spPr bwMode="auto">
            <a:xfrm>
              <a:off x="1633" y="3222"/>
              <a:ext cx="111" cy="211"/>
            </a:xfrm>
            <a:custGeom>
              <a:avLst/>
              <a:gdLst/>
              <a:ahLst/>
              <a:cxnLst>
                <a:cxn ang="0">
                  <a:pos x="89" y="8"/>
                </a:cxn>
                <a:cxn ang="0">
                  <a:pos x="87" y="0"/>
                </a:cxn>
                <a:cxn ang="0">
                  <a:pos x="84" y="7"/>
                </a:cxn>
                <a:cxn ang="0">
                  <a:pos x="75" y="18"/>
                </a:cxn>
                <a:cxn ang="0">
                  <a:pos x="72" y="29"/>
                </a:cxn>
                <a:cxn ang="0">
                  <a:pos x="78" y="37"/>
                </a:cxn>
                <a:cxn ang="0">
                  <a:pos x="73" y="46"/>
                </a:cxn>
                <a:cxn ang="0">
                  <a:pos x="67" y="49"/>
                </a:cxn>
                <a:cxn ang="0">
                  <a:pos x="51" y="78"/>
                </a:cxn>
                <a:cxn ang="0">
                  <a:pos x="44" y="94"/>
                </a:cxn>
                <a:cxn ang="0">
                  <a:pos x="31" y="119"/>
                </a:cxn>
                <a:cxn ang="0">
                  <a:pos x="19" y="146"/>
                </a:cxn>
                <a:cxn ang="0">
                  <a:pos x="8" y="171"/>
                </a:cxn>
                <a:cxn ang="0">
                  <a:pos x="2" y="189"/>
                </a:cxn>
                <a:cxn ang="0">
                  <a:pos x="0" y="195"/>
                </a:cxn>
                <a:cxn ang="0">
                  <a:pos x="27" y="198"/>
                </a:cxn>
                <a:cxn ang="0">
                  <a:pos x="39" y="207"/>
                </a:cxn>
                <a:cxn ang="0">
                  <a:pos x="48" y="211"/>
                </a:cxn>
                <a:cxn ang="0">
                  <a:pos x="51" y="203"/>
                </a:cxn>
                <a:cxn ang="0">
                  <a:pos x="56" y="189"/>
                </a:cxn>
                <a:cxn ang="0">
                  <a:pos x="62" y="171"/>
                </a:cxn>
                <a:cxn ang="0">
                  <a:pos x="69" y="155"/>
                </a:cxn>
                <a:cxn ang="0">
                  <a:pos x="73" y="143"/>
                </a:cxn>
                <a:cxn ang="0">
                  <a:pos x="81" y="130"/>
                </a:cxn>
                <a:cxn ang="0">
                  <a:pos x="89" y="119"/>
                </a:cxn>
                <a:cxn ang="0">
                  <a:pos x="100" y="106"/>
                </a:cxn>
                <a:cxn ang="0">
                  <a:pos x="101" y="99"/>
                </a:cxn>
                <a:cxn ang="0">
                  <a:pos x="100" y="83"/>
                </a:cxn>
                <a:cxn ang="0">
                  <a:pos x="101" y="70"/>
                </a:cxn>
                <a:cxn ang="0">
                  <a:pos x="103" y="55"/>
                </a:cxn>
                <a:cxn ang="0">
                  <a:pos x="104" y="37"/>
                </a:cxn>
                <a:cxn ang="0">
                  <a:pos x="106" y="26"/>
                </a:cxn>
                <a:cxn ang="0">
                  <a:pos x="111" y="15"/>
                </a:cxn>
                <a:cxn ang="0">
                  <a:pos x="97" y="26"/>
                </a:cxn>
                <a:cxn ang="0">
                  <a:pos x="92" y="16"/>
                </a:cxn>
                <a:cxn ang="0">
                  <a:pos x="89" y="11"/>
                </a:cxn>
                <a:cxn ang="0">
                  <a:pos x="89" y="8"/>
                </a:cxn>
              </a:cxnLst>
              <a:rect l="0" t="0" r="r" b="b"/>
              <a:pathLst>
                <a:path w="111" h="211">
                  <a:moveTo>
                    <a:pt x="89" y="8"/>
                  </a:moveTo>
                  <a:lnTo>
                    <a:pt x="87" y="0"/>
                  </a:lnTo>
                  <a:lnTo>
                    <a:pt x="84" y="7"/>
                  </a:lnTo>
                  <a:lnTo>
                    <a:pt x="75" y="18"/>
                  </a:lnTo>
                  <a:lnTo>
                    <a:pt x="72" y="29"/>
                  </a:lnTo>
                  <a:lnTo>
                    <a:pt x="78" y="37"/>
                  </a:lnTo>
                  <a:lnTo>
                    <a:pt x="73" y="46"/>
                  </a:lnTo>
                  <a:lnTo>
                    <a:pt x="67" y="49"/>
                  </a:lnTo>
                  <a:lnTo>
                    <a:pt x="51" y="78"/>
                  </a:lnTo>
                  <a:lnTo>
                    <a:pt x="44" y="94"/>
                  </a:lnTo>
                  <a:lnTo>
                    <a:pt x="31" y="119"/>
                  </a:lnTo>
                  <a:lnTo>
                    <a:pt x="19" y="146"/>
                  </a:lnTo>
                  <a:lnTo>
                    <a:pt x="8" y="171"/>
                  </a:lnTo>
                  <a:lnTo>
                    <a:pt x="2" y="189"/>
                  </a:lnTo>
                  <a:lnTo>
                    <a:pt x="0" y="195"/>
                  </a:lnTo>
                  <a:lnTo>
                    <a:pt x="27" y="198"/>
                  </a:lnTo>
                  <a:lnTo>
                    <a:pt x="39" y="207"/>
                  </a:lnTo>
                  <a:lnTo>
                    <a:pt x="48" y="211"/>
                  </a:lnTo>
                  <a:lnTo>
                    <a:pt x="51" y="203"/>
                  </a:lnTo>
                  <a:lnTo>
                    <a:pt x="56" y="189"/>
                  </a:lnTo>
                  <a:lnTo>
                    <a:pt x="62" y="171"/>
                  </a:lnTo>
                  <a:lnTo>
                    <a:pt x="69" y="155"/>
                  </a:lnTo>
                  <a:lnTo>
                    <a:pt x="73" y="143"/>
                  </a:lnTo>
                  <a:lnTo>
                    <a:pt x="81" y="130"/>
                  </a:lnTo>
                  <a:lnTo>
                    <a:pt x="89" y="119"/>
                  </a:lnTo>
                  <a:lnTo>
                    <a:pt x="100" y="106"/>
                  </a:lnTo>
                  <a:lnTo>
                    <a:pt x="101" y="99"/>
                  </a:lnTo>
                  <a:lnTo>
                    <a:pt x="100" y="83"/>
                  </a:lnTo>
                  <a:lnTo>
                    <a:pt x="101" y="70"/>
                  </a:lnTo>
                  <a:lnTo>
                    <a:pt x="103" y="55"/>
                  </a:lnTo>
                  <a:lnTo>
                    <a:pt x="104" y="37"/>
                  </a:lnTo>
                  <a:lnTo>
                    <a:pt x="106" y="26"/>
                  </a:lnTo>
                  <a:lnTo>
                    <a:pt x="111" y="15"/>
                  </a:lnTo>
                  <a:lnTo>
                    <a:pt x="97" y="26"/>
                  </a:lnTo>
                  <a:lnTo>
                    <a:pt x="92" y="16"/>
                  </a:lnTo>
                  <a:lnTo>
                    <a:pt x="89" y="11"/>
                  </a:lnTo>
                  <a:lnTo>
                    <a:pt x="89" y="8"/>
                  </a:lnTo>
                </a:path>
              </a:pathLst>
            </a:custGeom>
            <a:noFill/>
            <a:ln w="0">
              <a:solidFill>
                <a:srgbClr val="0044E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43" name="Freeform 142"/>
            <p:cNvSpPr>
              <a:spLocks/>
            </p:cNvSpPr>
            <p:nvPr/>
          </p:nvSpPr>
          <p:spPr bwMode="auto">
            <a:xfrm>
              <a:off x="1717" y="3191"/>
              <a:ext cx="64" cy="57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24" y="18"/>
                </a:cxn>
                <a:cxn ang="0">
                  <a:pos x="33" y="21"/>
                </a:cxn>
                <a:cxn ang="0">
                  <a:pos x="38" y="15"/>
                </a:cxn>
                <a:cxn ang="0">
                  <a:pos x="53" y="0"/>
                </a:cxn>
                <a:cxn ang="0">
                  <a:pos x="56" y="16"/>
                </a:cxn>
                <a:cxn ang="0">
                  <a:pos x="64" y="33"/>
                </a:cxn>
                <a:cxn ang="0">
                  <a:pos x="53" y="36"/>
                </a:cxn>
                <a:cxn ang="0">
                  <a:pos x="39" y="41"/>
                </a:cxn>
                <a:cxn ang="0">
                  <a:pos x="33" y="42"/>
                </a:cxn>
                <a:cxn ang="0">
                  <a:pos x="13" y="57"/>
                </a:cxn>
                <a:cxn ang="0">
                  <a:pos x="6" y="46"/>
                </a:cxn>
                <a:cxn ang="0">
                  <a:pos x="3" y="31"/>
                </a:cxn>
                <a:cxn ang="0">
                  <a:pos x="0" y="21"/>
                </a:cxn>
              </a:cxnLst>
              <a:rect l="0" t="0" r="r" b="b"/>
              <a:pathLst>
                <a:path w="64" h="57">
                  <a:moveTo>
                    <a:pt x="0" y="21"/>
                  </a:moveTo>
                  <a:lnTo>
                    <a:pt x="24" y="18"/>
                  </a:lnTo>
                  <a:lnTo>
                    <a:pt x="33" y="21"/>
                  </a:lnTo>
                  <a:lnTo>
                    <a:pt x="38" y="15"/>
                  </a:lnTo>
                  <a:lnTo>
                    <a:pt x="53" y="0"/>
                  </a:lnTo>
                  <a:lnTo>
                    <a:pt x="56" y="16"/>
                  </a:lnTo>
                  <a:lnTo>
                    <a:pt x="64" y="33"/>
                  </a:lnTo>
                  <a:lnTo>
                    <a:pt x="53" y="36"/>
                  </a:lnTo>
                  <a:lnTo>
                    <a:pt x="39" y="41"/>
                  </a:lnTo>
                  <a:lnTo>
                    <a:pt x="33" y="42"/>
                  </a:lnTo>
                  <a:lnTo>
                    <a:pt x="13" y="57"/>
                  </a:lnTo>
                  <a:lnTo>
                    <a:pt x="6" y="46"/>
                  </a:lnTo>
                  <a:lnTo>
                    <a:pt x="3" y="31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201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44" name="Freeform 143"/>
            <p:cNvSpPr>
              <a:spLocks/>
            </p:cNvSpPr>
            <p:nvPr/>
          </p:nvSpPr>
          <p:spPr bwMode="auto">
            <a:xfrm>
              <a:off x="1717" y="3191"/>
              <a:ext cx="64" cy="57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24" y="18"/>
                </a:cxn>
                <a:cxn ang="0">
                  <a:pos x="33" y="21"/>
                </a:cxn>
                <a:cxn ang="0">
                  <a:pos x="38" y="15"/>
                </a:cxn>
                <a:cxn ang="0">
                  <a:pos x="53" y="0"/>
                </a:cxn>
                <a:cxn ang="0">
                  <a:pos x="56" y="16"/>
                </a:cxn>
                <a:cxn ang="0">
                  <a:pos x="64" y="33"/>
                </a:cxn>
                <a:cxn ang="0">
                  <a:pos x="53" y="36"/>
                </a:cxn>
                <a:cxn ang="0">
                  <a:pos x="39" y="41"/>
                </a:cxn>
                <a:cxn ang="0">
                  <a:pos x="33" y="42"/>
                </a:cxn>
                <a:cxn ang="0">
                  <a:pos x="13" y="57"/>
                </a:cxn>
                <a:cxn ang="0">
                  <a:pos x="6" y="46"/>
                </a:cxn>
                <a:cxn ang="0">
                  <a:pos x="3" y="31"/>
                </a:cxn>
                <a:cxn ang="0">
                  <a:pos x="0" y="21"/>
                </a:cxn>
              </a:cxnLst>
              <a:rect l="0" t="0" r="r" b="b"/>
              <a:pathLst>
                <a:path w="64" h="57">
                  <a:moveTo>
                    <a:pt x="0" y="21"/>
                  </a:moveTo>
                  <a:lnTo>
                    <a:pt x="24" y="18"/>
                  </a:lnTo>
                  <a:lnTo>
                    <a:pt x="33" y="21"/>
                  </a:lnTo>
                  <a:lnTo>
                    <a:pt x="38" y="15"/>
                  </a:lnTo>
                  <a:lnTo>
                    <a:pt x="53" y="0"/>
                  </a:lnTo>
                  <a:lnTo>
                    <a:pt x="56" y="16"/>
                  </a:lnTo>
                  <a:lnTo>
                    <a:pt x="64" y="33"/>
                  </a:lnTo>
                  <a:lnTo>
                    <a:pt x="53" y="36"/>
                  </a:lnTo>
                  <a:lnTo>
                    <a:pt x="39" y="41"/>
                  </a:lnTo>
                  <a:lnTo>
                    <a:pt x="33" y="42"/>
                  </a:lnTo>
                  <a:lnTo>
                    <a:pt x="13" y="57"/>
                  </a:lnTo>
                  <a:lnTo>
                    <a:pt x="6" y="46"/>
                  </a:lnTo>
                  <a:lnTo>
                    <a:pt x="3" y="31"/>
                  </a:lnTo>
                  <a:lnTo>
                    <a:pt x="0" y="21"/>
                  </a:lnTo>
                </a:path>
              </a:pathLst>
            </a:custGeom>
            <a:noFill/>
            <a:ln w="0">
              <a:solidFill>
                <a:srgbClr val="FF3A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45" name="Freeform 144"/>
            <p:cNvSpPr>
              <a:spLocks/>
            </p:cNvSpPr>
            <p:nvPr/>
          </p:nvSpPr>
          <p:spPr bwMode="auto">
            <a:xfrm>
              <a:off x="1596" y="2975"/>
              <a:ext cx="204" cy="128"/>
            </a:xfrm>
            <a:custGeom>
              <a:avLst/>
              <a:gdLst/>
              <a:ahLst/>
              <a:cxnLst>
                <a:cxn ang="0">
                  <a:pos x="1" y="75"/>
                </a:cxn>
                <a:cxn ang="0">
                  <a:pos x="9" y="68"/>
                </a:cxn>
                <a:cxn ang="0">
                  <a:pos x="28" y="63"/>
                </a:cxn>
                <a:cxn ang="0">
                  <a:pos x="40" y="60"/>
                </a:cxn>
                <a:cxn ang="0">
                  <a:pos x="54" y="55"/>
                </a:cxn>
                <a:cxn ang="0">
                  <a:pos x="64" y="44"/>
                </a:cxn>
                <a:cxn ang="0">
                  <a:pos x="76" y="28"/>
                </a:cxn>
                <a:cxn ang="0">
                  <a:pos x="92" y="11"/>
                </a:cxn>
                <a:cxn ang="0">
                  <a:pos x="104" y="0"/>
                </a:cxn>
                <a:cxn ang="0">
                  <a:pos x="123" y="6"/>
                </a:cxn>
                <a:cxn ang="0">
                  <a:pos x="131" y="19"/>
                </a:cxn>
                <a:cxn ang="0">
                  <a:pos x="145" y="19"/>
                </a:cxn>
                <a:cxn ang="0">
                  <a:pos x="157" y="19"/>
                </a:cxn>
                <a:cxn ang="0">
                  <a:pos x="171" y="28"/>
                </a:cxn>
                <a:cxn ang="0">
                  <a:pos x="191" y="39"/>
                </a:cxn>
                <a:cxn ang="0">
                  <a:pos x="188" y="57"/>
                </a:cxn>
                <a:cxn ang="0">
                  <a:pos x="185" y="68"/>
                </a:cxn>
                <a:cxn ang="0">
                  <a:pos x="182" y="80"/>
                </a:cxn>
                <a:cxn ang="0">
                  <a:pos x="176" y="99"/>
                </a:cxn>
                <a:cxn ang="0">
                  <a:pos x="185" y="109"/>
                </a:cxn>
                <a:cxn ang="0">
                  <a:pos x="194" y="114"/>
                </a:cxn>
                <a:cxn ang="0">
                  <a:pos x="204" y="120"/>
                </a:cxn>
                <a:cxn ang="0">
                  <a:pos x="202" y="128"/>
                </a:cxn>
                <a:cxn ang="0">
                  <a:pos x="176" y="128"/>
                </a:cxn>
                <a:cxn ang="0">
                  <a:pos x="157" y="125"/>
                </a:cxn>
                <a:cxn ang="0">
                  <a:pos x="140" y="125"/>
                </a:cxn>
                <a:cxn ang="0">
                  <a:pos x="126" y="120"/>
                </a:cxn>
                <a:cxn ang="0">
                  <a:pos x="109" y="112"/>
                </a:cxn>
                <a:cxn ang="0">
                  <a:pos x="90" y="99"/>
                </a:cxn>
                <a:cxn ang="0">
                  <a:pos x="73" y="93"/>
                </a:cxn>
                <a:cxn ang="0">
                  <a:pos x="53" y="86"/>
                </a:cxn>
                <a:cxn ang="0">
                  <a:pos x="37" y="85"/>
                </a:cxn>
                <a:cxn ang="0">
                  <a:pos x="18" y="85"/>
                </a:cxn>
                <a:cxn ang="0">
                  <a:pos x="4" y="80"/>
                </a:cxn>
                <a:cxn ang="0">
                  <a:pos x="0" y="75"/>
                </a:cxn>
                <a:cxn ang="0">
                  <a:pos x="1" y="75"/>
                </a:cxn>
              </a:cxnLst>
              <a:rect l="0" t="0" r="r" b="b"/>
              <a:pathLst>
                <a:path w="204" h="128">
                  <a:moveTo>
                    <a:pt x="1" y="75"/>
                  </a:moveTo>
                  <a:lnTo>
                    <a:pt x="9" y="68"/>
                  </a:lnTo>
                  <a:lnTo>
                    <a:pt x="28" y="63"/>
                  </a:lnTo>
                  <a:lnTo>
                    <a:pt x="40" y="60"/>
                  </a:lnTo>
                  <a:lnTo>
                    <a:pt x="54" y="55"/>
                  </a:lnTo>
                  <a:lnTo>
                    <a:pt x="64" y="44"/>
                  </a:lnTo>
                  <a:lnTo>
                    <a:pt x="76" y="28"/>
                  </a:lnTo>
                  <a:lnTo>
                    <a:pt x="92" y="11"/>
                  </a:lnTo>
                  <a:lnTo>
                    <a:pt x="104" y="0"/>
                  </a:lnTo>
                  <a:lnTo>
                    <a:pt x="123" y="6"/>
                  </a:lnTo>
                  <a:lnTo>
                    <a:pt x="131" y="19"/>
                  </a:lnTo>
                  <a:lnTo>
                    <a:pt x="145" y="19"/>
                  </a:lnTo>
                  <a:lnTo>
                    <a:pt x="157" y="19"/>
                  </a:lnTo>
                  <a:lnTo>
                    <a:pt x="171" y="28"/>
                  </a:lnTo>
                  <a:lnTo>
                    <a:pt x="191" y="39"/>
                  </a:lnTo>
                  <a:lnTo>
                    <a:pt x="188" y="57"/>
                  </a:lnTo>
                  <a:lnTo>
                    <a:pt x="185" y="68"/>
                  </a:lnTo>
                  <a:lnTo>
                    <a:pt x="182" y="80"/>
                  </a:lnTo>
                  <a:lnTo>
                    <a:pt x="176" y="99"/>
                  </a:lnTo>
                  <a:lnTo>
                    <a:pt x="185" y="109"/>
                  </a:lnTo>
                  <a:lnTo>
                    <a:pt x="194" y="114"/>
                  </a:lnTo>
                  <a:lnTo>
                    <a:pt x="204" y="120"/>
                  </a:lnTo>
                  <a:lnTo>
                    <a:pt x="202" y="128"/>
                  </a:lnTo>
                  <a:lnTo>
                    <a:pt x="176" y="128"/>
                  </a:lnTo>
                  <a:lnTo>
                    <a:pt x="157" y="125"/>
                  </a:lnTo>
                  <a:lnTo>
                    <a:pt x="140" y="125"/>
                  </a:lnTo>
                  <a:lnTo>
                    <a:pt x="126" y="120"/>
                  </a:lnTo>
                  <a:lnTo>
                    <a:pt x="109" y="112"/>
                  </a:lnTo>
                  <a:lnTo>
                    <a:pt x="90" y="99"/>
                  </a:lnTo>
                  <a:lnTo>
                    <a:pt x="73" y="93"/>
                  </a:lnTo>
                  <a:lnTo>
                    <a:pt x="53" y="86"/>
                  </a:lnTo>
                  <a:lnTo>
                    <a:pt x="37" y="85"/>
                  </a:lnTo>
                  <a:lnTo>
                    <a:pt x="18" y="85"/>
                  </a:lnTo>
                  <a:lnTo>
                    <a:pt x="4" y="80"/>
                  </a:lnTo>
                  <a:lnTo>
                    <a:pt x="0" y="75"/>
                  </a:lnTo>
                  <a:lnTo>
                    <a:pt x="1" y="75"/>
                  </a:lnTo>
                  <a:close/>
                </a:path>
              </a:pathLst>
            </a:custGeom>
            <a:solidFill>
              <a:srgbClr val="044C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46" name="Freeform 145"/>
            <p:cNvSpPr>
              <a:spLocks/>
            </p:cNvSpPr>
            <p:nvPr/>
          </p:nvSpPr>
          <p:spPr bwMode="auto">
            <a:xfrm>
              <a:off x="1596" y="2975"/>
              <a:ext cx="204" cy="128"/>
            </a:xfrm>
            <a:custGeom>
              <a:avLst/>
              <a:gdLst/>
              <a:ahLst/>
              <a:cxnLst>
                <a:cxn ang="0">
                  <a:pos x="1" y="75"/>
                </a:cxn>
                <a:cxn ang="0">
                  <a:pos x="9" y="68"/>
                </a:cxn>
                <a:cxn ang="0">
                  <a:pos x="28" y="63"/>
                </a:cxn>
                <a:cxn ang="0">
                  <a:pos x="40" y="60"/>
                </a:cxn>
                <a:cxn ang="0">
                  <a:pos x="54" y="55"/>
                </a:cxn>
                <a:cxn ang="0">
                  <a:pos x="64" y="44"/>
                </a:cxn>
                <a:cxn ang="0">
                  <a:pos x="76" y="28"/>
                </a:cxn>
                <a:cxn ang="0">
                  <a:pos x="92" y="11"/>
                </a:cxn>
                <a:cxn ang="0">
                  <a:pos x="104" y="0"/>
                </a:cxn>
                <a:cxn ang="0">
                  <a:pos x="123" y="6"/>
                </a:cxn>
                <a:cxn ang="0">
                  <a:pos x="131" y="19"/>
                </a:cxn>
                <a:cxn ang="0">
                  <a:pos x="145" y="19"/>
                </a:cxn>
                <a:cxn ang="0">
                  <a:pos x="157" y="19"/>
                </a:cxn>
                <a:cxn ang="0">
                  <a:pos x="171" y="28"/>
                </a:cxn>
                <a:cxn ang="0">
                  <a:pos x="191" y="39"/>
                </a:cxn>
                <a:cxn ang="0">
                  <a:pos x="188" y="57"/>
                </a:cxn>
                <a:cxn ang="0">
                  <a:pos x="185" y="68"/>
                </a:cxn>
                <a:cxn ang="0">
                  <a:pos x="182" y="80"/>
                </a:cxn>
                <a:cxn ang="0">
                  <a:pos x="176" y="99"/>
                </a:cxn>
                <a:cxn ang="0">
                  <a:pos x="185" y="109"/>
                </a:cxn>
                <a:cxn ang="0">
                  <a:pos x="194" y="114"/>
                </a:cxn>
                <a:cxn ang="0">
                  <a:pos x="204" y="120"/>
                </a:cxn>
                <a:cxn ang="0">
                  <a:pos x="202" y="128"/>
                </a:cxn>
                <a:cxn ang="0">
                  <a:pos x="176" y="128"/>
                </a:cxn>
                <a:cxn ang="0">
                  <a:pos x="157" y="125"/>
                </a:cxn>
                <a:cxn ang="0">
                  <a:pos x="140" y="125"/>
                </a:cxn>
                <a:cxn ang="0">
                  <a:pos x="126" y="120"/>
                </a:cxn>
                <a:cxn ang="0">
                  <a:pos x="109" y="112"/>
                </a:cxn>
                <a:cxn ang="0">
                  <a:pos x="90" y="99"/>
                </a:cxn>
                <a:cxn ang="0">
                  <a:pos x="73" y="93"/>
                </a:cxn>
                <a:cxn ang="0">
                  <a:pos x="53" y="86"/>
                </a:cxn>
                <a:cxn ang="0">
                  <a:pos x="37" y="85"/>
                </a:cxn>
                <a:cxn ang="0">
                  <a:pos x="18" y="85"/>
                </a:cxn>
                <a:cxn ang="0">
                  <a:pos x="4" y="80"/>
                </a:cxn>
                <a:cxn ang="0">
                  <a:pos x="0" y="75"/>
                </a:cxn>
                <a:cxn ang="0">
                  <a:pos x="1" y="75"/>
                </a:cxn>
              </a:cxnLst>
              <a:rect l="0" t="0" r="r" b="b"/>
              <a:pathLst>
                <a:path w="204" h="128">
                  <a:moveTo>
                    <a:pt x="1" y="75"/>
                  </a:moveTo>
                  <a:lnTo>
                    <a:pt x="9" y="68"/>
                  </a:lnTo>
                  <a:lnTo>
                    <a:pt x="28" y="63"/>
                  </a:lnTo>
                  <a:lnTo>
                    <a:pt x="40" y="60"/>
                  </a:lnTo>
                  <a:lnTo>
                    <a:pt x="54" y="55"/>
                  </a:lnTo>
                  <a:lnTo>
                    <a:pt x="64" y="44"/>
                  </a:lnTo>
                  <a:lnTo>
                    <a:pt x="76" y="28"/>
                  </a:lnTo>
                  <a:lnTo>
                    <a:pt x="92" y="11"/>
                  </a:lnTo>
                  <a:lnTo>
                    <a:pt x="104" y="0"/>
                  </a:lnTo>
                  <a:lnTo>
                    <a:pt x="123" y="6"/>
                  </a:lnTo>
                  <a:lnTo>
                    <a:pt x="131" y="19"/>
                  </a:lnTo>
                  <a:lnTo>
                    <a:pt x="145" y="19"/>
                  </a:lnTo>
                  <a:lnTo>
                    <a:pt x="157" y="19"/>
                  </a:lnTo>
                  <a:lnTo>
                    <a:pt x="171" y="28"/>
                  </a:lnTo>
                  <a:lnTo>
                    <a:pt x="191" y="39"/>
                  </a:lnTo>
                  <a:lnTo>
                    <a:pt x="188" y="57"/>
                  </a:lnTo>
                  <a:lnTo>
                    <a:pt x="185" y="68"/>
                  </a:lnTo>
                  <a:lnTo>
                    <a:pt x="182" y="80"/>
                  </a:lnTo>
                  <a:lnTo>
                    <a:pt x="176" y="99"/>
                  </a:lnTo>
                  <a:lnTo>
                    <a:pt x="185" y="109"/>
                  </a:lnTo>
                  <a:lnTo>
                    <a:pt x="194" y="114"/>
                  </a:lnTo>
                  <a:lnTo>
                    <a:pt x="204" y="120"/>
                  </a:lnTo>
                  <a:lnTo>
                    <a:pt x="202" y="128"/>
                  </a:lnTo>
                  <a:lnTo>
                    <a:pt x="176" y="128"/>
                  </a:lnTo>
                  <a:lnTo>
                    <a:pt x="157" y="125"/>
                  </a:lnTo>
                  <a:lnTo>
                    <a:pt x="140" y="125"/>
                  </a:lnTo>
                  <a:lnTo>
                    <a:pt x="126" y="120"/>
                  </a:lnTo>
                  <a:lnTo>
                    <a:pt x="109" y="112"/>
                  </a:lnTo>
                  <a:lnTo>
                    <a:pt x="90" y="99"/>
                  </a:lnTo>
                  <a:lnTo>
                    <a:pt x="73" y="93"/>
                  </a:lnTo>
                  <a:lnTo>
                    <a:pt x="53" y="86"/>
                  </a:lnTo>
                  <a:lnTo>
                    <a:pt x="37" y="85"/>
                  </a:lnTo>
                  <a:lnTo>
                    <a:pt x="18" y="85"/>
                  </a:lnTo>
                  <a:lnTo>
                    <a:pt x="4" y="80"/>
                  </a:lnTo>
                  <a:lnTo>
                    <a:pt x="0" y="75"/>
                  </a:lnTo>
                  <a:lnTo>
                    <a:pt x="1" y="75"/>
                  </a:lnTo>
                </a:path>
              </a:pathLst>
            </a:custGeom>
            <a:noFill/>
            <a:ln w="0">
              <a:solidFill>
                <a:srgbClr val="0044E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47" name="Freeform 146"/>
            <p:cNvSpPr>
              <a:spLocks/>
            </p:cNvSpPr>
            <p:nvPr/>
          </p:nvSpPr>
          <p:spPr bwMode="auto">
            <a:xfrm>
              <a:off x="1717" y="3097"/>
              <a:ext cx="70" cy="67"/>
            </a:xfrm>
            <a:custGeom>
              <a:avLst/>
              <a:gdLst/>
              <a:ahLst/>
              <a:cxnLst>
                <a:cxn ang="0">
                  <a:pos x="53" y="8"/>
                </a:cxn>
                <a:cxn ang="0">
                  <a:pos x="64" y="11"/>
                </a:cxn>
                <a:cxn ang="0">
                  <a:pos x="70" y="18"/>
                </a:cxn>
                <a:cxn ang="0">
                  <a:pos x="70" y="31"/>
                </a:cxn>
                <a:cxn ang="0">
                  <a:pos x="67" y="47"/>
                </a:cxn>
                <a:cxn ang="0">
                  <a:pos x="58" y="58"/>
                </a:cxn>
                <a:cxn ang="0">
                  <a:pos x="52" y="67"/>
                </a:cxn>
                <a:cxn ang="0">
                  <a:pos x="45" y="67"/>
                </a:cxn>
                <a:cxn ang="0">
                  <a:pos x="31" y="67"/>
                </a:cxn>
                <a:cxn ang="0">
                  <a:pos x="14" y="57"/>
                </a:cxn>
                <a:cxn ang="0">
                  <a:pos x="19" y="45"/>
                </a:cxn>
                <a:cxn ang="0">
                  <a:pos x="14" y="31"/>
                </a:cxn>
                <a:cxn ang="0">
                  <a:pos x="0" y="23"/>
                </a:cxn>
                <a:cxn ang="0">
                  <a:pos x="0" y="15"/>
                </a:cxn>
                <a:cxn ang="0">
                  <a:pos x="5" y="0"/>
                </a:cxn>
                <a:cxn ang="0">
                  <a:pos x="17" y="5"/>
                </a:cxn>
                <a:cxn ang="0">
                  <a:pos x="33" y="3"/>
                </a:cxn>
                <a:cxn ang="0">
                  <a:pos x="45" y="5"/>
                </a:cxn>
                <a:cxn ang="0">
                  <a:pos x="56" y="8"/>
                </a:cxn>
                <a:cxn ang="0">
                  <a:pos x="53" y="8"/>
                </a:cxn>
              </a:cxnLst>
              <a:rect l="0" t="0" r="r" b="b"/>
              <a:pathLst>
                <a:path w="70" h="67">
                  <a:moveTo>
                    <a:pt x="53" y="8"/>
                  </a:moveTo>
                  <a:lnTo>
                    <a:pt x="64" y="11"/>
                  </a:lnTo>
                  <a:lnTo>
                    <a:pt x="70" y="18"/>
                  </a:lnTo>
                  <a:lnTo>
                    <a:pt x="70" y="31"/>
                  </a:lnTo>
                  <a:lnTo>
                    <a:pt x="67" y="47"/>
                  </a:lnTo>
                  <a:lnTo>
                    <a:pt x="58" y="58"/>
                  </a:lnTo>
                  <a:lnTo>
                    <a:pt x="52" y="67"/>
                  </a:lnTo>
                  <a:lnTo>
                    <a:pt x="45" y="67"/>
                  </a:lnTo>
                  <a:lnTo>
                    <a:pt x="31" y="67"/>
                  </a:lnTo>
                  <a:lnTo>
                    <a:pt x="14" y="57"/>
                  </a:lnTo>
                  <a:lnTo>
                    <a:pt x="19" y="45"/>
                  </a:lnTo>
                  <a:lnTo>
                    <a:pt x="14" y="31"/>
                  </a:lnTo>
                  <a:lnTo>
                    <a:pt x="0" y="23"/>
                  </a:lnTo>
                  <a:lnTo>
                    <a:pt x="0" y="15"/>
                  </a:lnTo>
                  <a:lnTo>
                    <a:pt x="5" y="0"/>
                  </a:lnTo>
                  <a:lnTo>
                    <a:pt x="17" y="5"/>
                  </a:lnTo>
                  <a:lnTo>
                    <a:pt x="33" y="3"/>
                  </a:lnTo>
                  <a:lnTo>
                    <a:pt x="45" y="5"/>
                  </a:lnTo>
                  <a:lnTo>
                    <a:pt x="56" y="8"/>
                  </a:lnTo>
                  <a:lnTo>
                    <a:pt x="53" y="8"/>
                  </a:lnTo>
                  <a:close/>
                </a:path>
              </a:pathLst>
            </a:custGeom>
            <a:solidFill>
              <a:srgbClr val="0E0D0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48" name="Freeform 147"/>
            <p:cNvSpPr>
              <a:spLocks/>
            </p:cNvSpPr>
            <p:nvPr/>
          </p:nvSpPr>
          <p:spPr bwMode="auto">
            <a:xfrm>
              <a:off x="1717" y="3097"/>
              <a:ext cx="70" cy="67"/>
            </a:xfrm>
            <a:custGeom>
              <a:avLst/>
              <a:gdLst/>
              <a:ahLst/>
              <a:cxnLst>
                <a:cxn ang="0">
                  <a:pos x="53" y="8"/>
                </a:cxn>
                <a:cxn ang="0">
                  <a:pos x="64" y="11"/>
                </a:cxn>
                <a:cxn ang="0">
                  <a:pos x="70" y="18"/>
                </a:cxn>
                <a:cxn ang="0">
                  <a:pos x="70" y="31"/>
                </a:cxn>
                <a:cxn ang="0">
                  <a:pos x="67" y="47"/>
                </a:cxn>
                <a:cxn ang="0">
                  <a:pos x="58" y="58"/>
                </a:cxn>
                <a:cxn ang="0">
                  <a:pos x="52" y="67"/>
                </a:cxn>
                <a:cxn ang="0">
                  <a:pos x="45" y="67"/>
                </a:cxn>
                <a:cxn ang="0">
                  <a:pos x="31" y="67"/>
                </a:cxn>
                <a:cxn ang="0">
                  <a:pos x="14" y="57"/>
                </a:cxn>
                <a:cxn ang="0">
                  <a:pos x="19" y="45"/>
                </a:cxn>
                <a:cxn ang="0">
                  <a:pos x="14" y="31"/>
                </a:cxn>
                <a:cxn ang="0">
                  <a:pos x="0" y="23"/>
                </a:cxn>
                <a:cxn ang="0">
                  <a:pos x="0" y="15"/>
                </a:cxn>
                <a:cxn ang="0">
                  <a:pos x="5" y="0"/>
                </a:cxn>
                <a:cxn ang="0">
                  <a:pos x="17" y="5"/>
                </a:cxn>
                <a:cxn ang="0">
                  <a:pos x="33" y="3"/>
                </a:cxn>
                <a:cxn ang="0">
                  <a:pos x="45" y="5"/>
                </a:cxn>
                <a:cxn ang="0">
                  <a:pos x="56" y="8"/>
                </a:cxn>
                <a:cxn ang="0">
                  <a:pos x="53" y="8"/>
                </a:cxn>
              </a:cxnLst>
              <a:rect l="0" t="0" r="r" b="b"/>
              <a:pathLst>
                <a:path w="70" h="67">
                  <a:moveTo>
                    <a:pt x="53" y="8"/>
                  </a:moveTo>
                  <a:lnTo>
                    <a:pt x="64" y="11"/>
                  </a:lnTo>
                  <a:lnTo>
                    <a:pt x="70" y="18"/>
                  </a:lnTo>
                  <a:lnTo>
                    <a:pt x="70" y="31"/>
                  </a:lnTo>
                  <a:lnTo>
                    <a:pt x="67" y="47"/>
                  </a:lnTo>
                  <a:lnTo>
                    <a:pt x="58" y="58"/>
                  </a:lnTo>
                  <a:lnTo>
                    <a:pt x="52" y="67"/>
                  </a:lnTo>
                  <a:lnTo>
                    <a:pt x="45" y="67"/>
                  </a:lnTo>
                  <a:lnTo>
                    <a:pt x="31" y="67"/>
                  </a:lnTo>
                  <a:lnTo>
                    <a:pt x="14" y="57"/>
                  </a:lnTo>
                  <a:lnTo>
                    <a:pt x="19" y="45"/>
                  </a:lnTo>
                  <a:lnTo>
                    <a:pt x="14" y="31"/>
                  </a:lnTo>
                  <a:lnTo>
                    <a:pt x="0" y="23"/>
                  </a:lnTo>
                  <a:lnTo>
                    <a:pt x="0" y="15"/>
                  </a:lnTo>
                  <a:lnTo>
                    <a:pt x="5" y="0"/>
                  </a:lnTo>
                  <a:lnTo>
                    <a:pt x="17" y="5"/>
                  </a:lnTo>
                  <a:lnTo>
                    <a:pt x="33" y="3"/>
                  </a:lnTo>
                  <a:lnTo>
                    <a:pt x="45" y="5"/>
                  </a:lnTo>
                  <a:lnTo>
                    <a:pt x="56" y="8"/>
                  </a:lnTo>
                  <a:lnTo>
                    <a:pt x="53" y="8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49" name="Freeform 148"/>
            <p:cNvSpPr>
              <a:spLocks/>
            </p:cNvSpPr>
            <p:nvPr/>
          </p:nvSpPr>
          <p:spPr bwMode="auto">
            <a:xfrm>
              <a:off x="1842" y="3266"/>
              <a:ext cx="59" cy="36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3" y="10"/>
                </a:cxn>
                <a:cxn ang="0">
                  <a:pos x="0" y="16"/>
                </a:cxn>
                <a:cxn ang="0">
                  <a:pos x="14" y="19"/>
                </a:cxn>
                <a:cxn ang="0">
                  <a:pos x="26" y="28"/>
                </a:cxn>
                <a:cxn ang="0">
                  <a:pos x="34" y="36"/>
                </a:cxn>
                <a:cxn ang="0">
                  <a:pos x="47" y="26"/>
                </a:cxn>
                <a:cxn ang="0">
                  <a:pos x="59" y="15"/>
                </a:cxn>
                <a:cxn ang="0">
                  <a:pos x="45" y="6"/>
                </a:cxn>
                <a:cxn ang="0">
                  <a:pos x="33" y="5"/>
                </a:cxn>
                <a:cxn ang="0">
                  <a:pos x="17" y="3"/>
                </a:cxn>
                <a:cxn ang="0">
                  <a:pos x="9" y="0"/>
                </a:cxn>
              </a:cxnLst>
              <a:rect l="0" t="0" r="r" b="b"/>
              <a:pathLst>
                <a:path w="59" h="36">
                  <a:moveTo>
                    <a:pt x="9" y="0"/>
                  </a:moveTo>
                  <a:lnTo>
                    <a:pt x="3" y="10"/>
                  </a:lnTo>
                  <a:lnTo>
                    <a:pt x="0" y="16"/>
                  </a:lnTo>
                  <a:lnTo>
                    <a:pt x="14" y="19"/>
                  </a:lnTo>
                  <a:lnTo>
                    <a:pt x="26" y="28"/>
                  </a:lnTo>
                  <a:lnTo>
                    <a:pt x="34" y="36"/>
                  </a:lnTo>
                  <a:lnTo>
                    <a:pt x="47" y="26"/>
                  </a:lnTo>
                  <a:lnTo>
                    <a:pt x="59" y="15"/>
                  </a:lnTo>
                  <a:lnTo>
                    <a:pt x="45" y="6"/>
                  </a:lnTo>
                  <a:lnTo>
                    <a:pt x="33" y="5"/>
                  </a:lnTo>
                  <a:lnTo>
                    <a:pt x="17" y="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50" name="Freeform 149"/>
            <p:cNvSpPr>
              <a:spLocks/>
            </p:cNvSpPr>
            <p:nvPr/>
          </p:nvSpPr>
          <p:spPr bwMode="auto">
            <a:xfrm>
              <a:off x="1842" y="3266"/>
              <a:ext cx="59" cy="36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3" y="10"/>
                </a:cxn>
                <a:cxn ang="0">
                  <a:pos x="0" y="16"/>
                </a:cxn>
                <a:cxn ang="0">
                  <a:pos x="14" y="19"/>
                </a:cxn>
                <a:cxn ang="0">
                  <a:pos x="26" y="28"/>
                </a:cxn>
                <a:cxn ang="0">
                  <a:pos x="34" y="36"/>
                </a:cxn>
                <a:cxn ang="0">
                  <a:pos x="47" y="26"/>
                </a:cxn>
                <a:cxn ang="0">
                  <a:pos x="59" y="15"/>
                </a:cxn>
                <a:cxn ang="0">
                  <a:pos x="45" y="6"/>
                </a:cxn>
                <a:cxn ang="0">
                  <a:pos x="33" y="5"/>
                </a:cxn>
                <a:cxn ang="0">
                  <a:pos x="17" y="3"/>
                </a:cxn>
                <a:cxn ang="0">
                  <a:pos x="9" y="0"/>
                </a:cxn>
              </a:cxnLst>
              <a:rect l="0" t="0" r="r" b="b"/>
              <a:pathLst>
                <a:path w="59" h="36">
                  <a:moveTo>
                    <a:pt x="9" y="0"/>
                  </a:moveTo>
                  <a:lnTo>
                    <a:pt x="3" y="10"/>
                  </a:lnTo>
                  <a:lnTo>
                    <a:pt x="0" y="16"/>
                  </a:lnTo>
                  <a:lnTo>
                    <a:pt x="14" y="19"/>
                  </a:lnTo>
                  <a:lnTo>
                    <a:pt x="26" y="28"/>
                  </a:lnTo>
                  <a:lnTo>
                    <a:pt x="34" y="36"/>
                  </a:lnTo>
                  <a:lnTo>
                    <a:pt x="47" y="26"/>
                  </a:lnTo>
                  <a:lnTo>
                    <a:pt x="59" y="15"/>
                  </a:lnTo>
                  <a:lnTo>
                    <a:pt x="45" y="6"/>
                  </a:lnTo>
                  <a:lnTo>
                    <a:pt x="33" y="5"/>
                  </a:lnTo>
                  <a:lnTo>
                    <a:pt x="17" y="3"/>
                  </a:lnTo>
                  <a:lnTo>
                    <a:pt x="9" y="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51" name="Freeform 150"/>
            <p:cNvSpPr>
              <a:spLocks/>
            </p:cNvSpPr>
            <p:nvPr/>
          </p:nvSpPr>
          <p:spPr bwMode="auto">
            <a:xfrm>
              <a:off x="1776" y="3212"/>
              <a:ext cx="52" cy="38"/>
            </a:xfrm>
            <a:custGeom>
              <a:avLst/>
              <a:gdLst/>
              <a:ahLst/>
              <a:cxnLst>
                <a:cxn ang="0">
                  <a:pos x="44" y="2"/>
                </a:cxn>
                <a:cxn ang="0">
                  <a:pos x="36" y="0"/>
                </a:cxn>
                <a:cxn ang="0">
                  <a:pos x="18" y="8"/>
                </a:cxn>
                <a:cxn ang="0">
                  <a:pos x="4" y="17"/>
                </a:cxn>
                <a:cxn ang="0">
                  <a:pos x="0" y="25"/>
                </a:cxn>
                <a:cxn ang="0">
                  <a:pos x="4" y="33"/>
                </a:cxn>
                <a:cxn ang="0">
                  <a:pos x="4" y="38"/>
                </a:cxn>
                <a:cxn ang="0">
                  <a:pos x="16" y="30"/>
                </a:cxn>
                <a:cxn ang="0">
                  <a:pos x="16" y="21"/>
                </a:cxn>
                <a:cxn ang="0">
                  <a:pos x="27" y="15"/>
                </a:cxn>
                <a:cxn ang="0">
                  <a:pos x="39" y="7"/>
                </a:cxn>
                <a:cxn ang="0">
                  <a:pos x="49" y="10"/>
                </a:cxn>
                <a:cxn ang="0">
                  <a:pos x="52" y="8"/>
                </a:cxn>
                <a:cxn ang="0">
                  <a:pos x="44" y="2"/>
                </a:cxn>
              </a:cxnLst>
              <a:rect l="0" t="0" r="r" b="b"/>
              <a:pathLst>
                <a:path w="52" h="38">
                  <a:moveTo>
                    <a:pt x="44" y="2"/>
                  </a:moveTo>
                  <a:lnTo>
                    <a:pt x="36" y="0"/>
                  </a:lnTo>
                  <a:lnTo>
                    <a:pt x="18" y="8"/>
                  </a:lnTo>
                  <a:lnTo>
                    <a:pt x="4" y="17"/>
                  </a:lnTo>
                  <a:lnTo>
                    <a:pt x="0" y="25"/>
                  </a:lnTo>
                  <a:lnTo>
                    <a:pt x="4" y="33"/>
                  </a:lnTo>
                  <a:lnTo>
                    <a:pt x="4" y="38"/>
                  </a:lnTo>
                  <a:lnTo>
                    <a:pt x="16" y="30"/>
                  </a:lnTo>
                  <a:lnTo>
                    <a:pt x="16" y="21"/>
                  </a:lnTo>
                  <a:lnTo>
                    <a:pt x="27" y="15"/>
                  </a:lnTo>
                  <a:lnTo>
                    <a:pt x="39" y="7"/>
                  </a:lnTo>
                  <a:lnTo>
                    <a:pt x="49" y="10"/>
                  </a:lnTo>
                  <a:lnTo>
                    <a:pt x="52" y="8"/>
                  </a:lnTo>
                  <a:lnTo>
                    <a:pt x="44" y="2"/>
                  </a:lnTo>
                  <a:close/>
                </a:path>
              </a:pathLst>
            </a:custGeom>
            <a:solidFill>
              <a:srgbClr val="9371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52" name="Freeform 151"/>
            <p:cNvSpPr>
              <a:spLocks/>
            </p:cNvSpPr>
            <p:nvPr/>
          </p:nvSpPr>
          <p:spPr bwMode="auto">
            <a:xfrm>
              <a:off x="1776" y="3212"/>
              <a:ext cx="52" cy="38"/>
            </a:xfrm>
            <a:custGeom>
              <a:avLst/>
              <a:gdLst/>
              <a:ahLst/>
              <a:cxnLst>
                <a:cxn ang="0">
                  <a:pos x="44" y="2"/>
                </a:cxn>
                <a:cxn ang="0">
                  <a:pos x="36" y="0"/>
                </a:cxn>
                <a:cxn ang="0">
                  <a:pos x="18" y="8"/>
                </a:cxn>
                <a:cxn ang="0">
                  <a:pos x="4" y="17"/>
                </a:cxn>
                <a:cxn ang="0">
                  <a:pos x="0" y="25"/>
                </a:cxn>
                <a:cxn ang="0">
                  <a:pos x="4" y="33"/>
                </a:cxn>
                <a:cxn ang="0">
                  <a:pos x="4" y="38"/>
                </a:cxn>
                <a:cxn ang="0">
                  <a:pos x="16" y="30"/>
                </a:cxn>
                <a:cxn ang="0">
                  <a:pos x="16" y="21"/>
                </a:cxn>
                <a:cxn ang="0">
                  <a:pos x="27" y="15"/>
                </a:cxn>
                <a:cxn ang="0">
                  <a:pos x="39" y="7"/>
                </a:cxn>
                <a:cxn ang="0">
                  <a:pos x="49" y="10"/>
                </a:cxn>
                <a:cxn ang="0">
                  <a:pos x="52" y="8"/>
                </a:cxn>
                <a:cxn ang="0">
                  <a:pos x="44" y="2"/>
                </a:cxn>
              </a:cxnLst>
              <a:rect l="0" t="0" r="r" b="b"/>
              <a:pathLst>
                <a:path w="52" h="38">
                  <a:moveTo>
                    <a:pt x="44" y="2"/>
                  </a:moveTo>
                  <a:lnTo>
                    <a:pt x="36" y="0"/>
                  </a:lnTo>
                  <a:lnTo>
                    <a:pt x="18" y="8"/>
                  </a:lnTo>
                  <a:lnTo>
                    <a:pt x="4" y="17"/>
                  </a:lnTo>
                  <a:lnTo>
                    <a:pt x="0" y="25"/>
                  </a:lnTo>
                  <a:lnTo>
                    <a:pt x="4" y="33"/>
                  </a:lnTo>
                  <a:lnTo>
                    <a:pt x="4" y="38"/>
                  </a:lnTo>
                  <a:lnTo>
                    <a:pt x="16" y="30"/>
                  </a:lnTo>
                  <a:lnTo>
                    <a:pt x="16" y="21"/>
                  </a:lnTo>
                  <a:lnTo>
                    <a:pt x="27" y="15"/>
                  </a:lnTo>
                  <a:lnTo>
                    <a:pt x="39" y="7"/>
                  </a:lnTo>
                  <a:lnTo>
                    <a:pt x="49" y="10"/>
                  </a:lnTo>
                  <a:lnTo>
                    <a:pt x="52" y="8"/>
                  </a:lnTo>
                  <a:lnTo>
                    <a:pt x="44" y="2"/>
                  </a:lnTo>
                </a:path>
              </a:pathLst>
            </a:custGeom>
            <a:noFill/>
            <a:ln w="0">
              <a:solidFill>
                <a:srgbClr val="99733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53" name="Freeform 152"/>
            <p:cNvSpPr>
              <a:spLocks/>
            </p:cNvSpPr>
            <p:nvPr/>
          </p:nvSpPr>
          <p:spPr bwMode="auto">
            <a:xfrm>
              <a:off x="1731" y="3237"/>
              <a:ext cx="80" cy="161"/>
            </a:xfrm>
            <a:custGeom>
              <a:avLst/>
              <a:gdLst/>
              <a:ahLst/>
              <a:cxnLst>
                <a:cxn ang="0">
                  <a:pos x="2" y="68"/>
                </a:cxn>
                <a:cxn ang="0">
                  <a:pos x="0" y="88"/>
                </a:cxn>
                <a:cxn ang="0">
                  <a:pos x="2" y="109"/>
                </a:cxn>
                <a:cxn ang="0">
                  <a:pos x="5" y="123"/>
                </a:cxn>
                <a:cxn ang="0">
                  <a:pos x="10" y="140"/>
                </a:cxn>
                <a:cxn ang="0">
                  <a:pos x="16" y="156"/>
                </a:cxn>
                <a:cxn ang="0">
                  <a:pos x="24" y="161"/>
                </a:cxn>
                <a:cxn ang="0">
                  <a:pos x="30" y="157"/>
                </a:cxn>
                <a:cxn ang="0">
                  <a:pos x="45" y="144"/>
                </a:cxn>
                <a:cxn ang="0">
                  <a:pos x="63" y="131"/>
                </a:cxn>
                <a:cxn ang="0">
                  <a:pos x="80" y="127"/>
                </a:cxn>
                <a:cxn ang="0">
                  <a:pos x="72" y="118"/>
                </a:cxn>
                <a:cxn ang="0">
                  <a:pos x="63" y="109"/>
                </a:cxn>
                <a:cxn ang="0">
                  <a:pos x="49" y="118"/>
                </a:cxn>
                <a:cxn ang="0">
                  <a:pos x="44" y="112"/>
                </a:cxn>
                <a:cxn ang="0">
                  <a:pos x="47" y="96"/>
                </a:cxn>
                <a:cxn ang="0">
                  <a:pos x="31" y="83"/>
                </a:cxn>
                <a:cxn ang="0">
                  <a:pos x="20" y="73"/>
                </a:cxn>
                <a:cxn ang="0">
                  <a:pos x="24" y="52"/>
                </a:cxn>
                <a:cxn ang="0">
                  <a:pos x="25" y="40"/>
                </a:cxn>
                <a:cxn ang="0">
                  <a:pos x="27" y="27"/>
                </a:cxn>
                <a:cxn ang="0">
                  <a:pos x="47" y="14"/>
                </a:cxn>
                <a:cxn ang="0">
                  <a:pos x="14" y="0"/>
                </a:cxn>
                <a:cxn ang="0">
                  <a:pos x="8" y="5"/>
                </a:cxn>
                <a:cxn ang="0">
                  <a:pos x="2" y="29"/>
                </a:cxn>
                <a:cxn ang="0">
                  <a:pos x="2" y="68"/>
                </a:cxn>
              </a:cxnLst>
              <a:rect l="0" t="0" r="r" b="b"/>
              <a:pathLst>
                <a:path w="80" h="161">
                  <a:moveTo>
                    <a:pt x="2" y="68"/>
                  </a:moveTo>
                  <a:lnTo>
                    <a:pt x="0" y="88"/>
                  </a:lnTo>
                  <a:lnTo>
                    <a:pt x="2" y="109"/>
                  </a:lnTo>
                  <a:lnTo>
                    <a:pt x="5" y="123"/>
                  </a:lnTo>
                  <a:lnTo>
                    <a:pt x="10" y="140"/>
                  </a:lnTo>
                  <a:lnTo>
                    <a:pt x="16" y="156"/>
                  </a:lnTo>
                  <a:lnTo>
                    <a:pt x="24" y="161"/>
                  </a:lnTo>
                  <a:lnTo>
                    <a:pt x="30" y="157"/>
                  </a:lnTo>
                  <a:lnTo>
                    <a:pt x="45" y="144"/>
                  </a:lnTo>
                  <a:lnTo>
                    <a:pt x="63" y="131"/>
                  </a:lnTo>
                  <a:lnTo>
                    <a:pt x="80" y="127"/>
                  </a:lnTo>
                  <a:lnTo>
                    <a:pt x="72" y="118"/>
                  </a:lnTo>
                  <a:lnTo>
                    <a:pt x="63" y="109"/>
                  </a:lnTo>
                  <a:lnTo>
                    <a:pt x="49" y="118"/>
                  </a:lnTo>
                  <a:lnTo>
                    <a:pt x="44" y="112"/>
                  </a:lnTo>
                  <a:lnTo>
                    <a:pt x="47" y="96"/>
                  </a:lnTo>
                  <a:lnTo>
                    <a:pt x="31" y="83"/>
                  </a:lnTo>
                  <a:lnTo>
                    <a:pt x="20" y="73"/>
                  </a:lnTo>
                  <a:lnTo>
                    <a:pt x="24" y="52"/>
                  </a:lnTo>
                  <a:lnTo>
                    <a:pt x="25" y="40"/>
                  </a:lnTo>
                  <a:lnTo>
                    <a:pt x="27" y="27"/>
                  </a:lnTo>
                  <a:lnTo>
                    <a:pt x="47" y="14"/>
                  </a:lnTo>
                  <a:lnTo>
                    <a:pt x="14" y="0"/>
                  </a:lnTo>
                  <a:lnTo>
                    <a:pt x="8" y="5"/>
                  </a:lnTo>
                  <a:lnTo>
                    <a:pt x="2" y="29"/>
                  </a:lnTo>
                  <a:lnTo>
                    <a:pt x="2" y="68"/>
                  </a:lnTo>
                  <a:close/>
                </a:path>
              </a:pathLst>
            </a:custGeom>
            <a:solidFill>
              <a:srgbClr val="044C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54" name="Freeform 153"/>
            <p:cNvSpPr>
              <a:spLocks/>
            </p:cNvSpPr>
            <p:nvPr/>
          </p:nvSpPr>
          <p:spPr bwMode="auto">
            <a:xfrm>
              <a:off x="1731" y="3237"/>
              <a:ext cx="80" cy="161"/>
            </a:xfrm>
            <a:custGeom>
              <a:avLst/>
              <a:gdLst/>
              <a:ahLst/>
              <a:cxnLst>
                <a:cxn ang="0">
                  <a:pos x="2" y="68"/>
                </a:cxn>
                <a:cxn ang="0">
                  <a:pos x="0" y="88"/>
                </a:cxn>
                <a:cxn ang="0">
                  <a:pos x="2" y="109"/>
                </a:cxn>
                <a:cxn ang="0">
                  <a:pos x="5" y="123"/>
                </a:cxn>
                <a:cxn ang="0">
                  <a:pos x="10" y="140"/>
                </a:cxn>
                <a:cxn ang="0">
                  <a:pos x="16" y="156"/>
                </a:cxn>
                <a:cxn ang="0">
                  <a:pos x="24" y="161"/>
                </a:cxn>
                <a:cxn ang="0">
                  <a:pos x="30" y="157"/>
                </a:cxn>
                <a:cxn ang="0">
                  <a:pos x="45" y="144"/>
                </a:cxn>
                <a:cxn ang="0">
                  <a:pos x="63" y="131"/>
                </a:cxn>
                <a:cxn ang="0">
                  <a:pos x="80" y="127"/>
                </a:cxn>
                <a:cxn ang="0">
                  <a:pos x="72" y="118"/>
                </a:cxn>
                <a:cxn ang="0">
                  <a:pos x="63" y="109"/>
                </a:cxn>
                <a:cxn ang="0">
                  <a:pos x="49" y="118"/>
                </a:cxn>
                <a:cxn ang="0">
                  <a:pos x="44" y="112"/>
                </a:cxn>
                <a:cxn ang="0">
                  <a:pos x="47" y="96"/>
                </a:cxn>
                <a:cxn ang="0">
                  <a:pos x="31" y="83"/>
                </a:cxn>
                <a:cxn ang="0">
                  <a:pos x="20" y="73"/>
                </a:cxn>
                <a:cxn ang="0">
                  <a:pos x="24" y="52"/>
                </a:cxn>
                <a:cxn ang="0">
                  <a:pos x="25" y="40"/>
                </a:cxn>
                <a:cxn ang="0">
                  <a:pos x="27" y="27"/>
                </a:cxn>
                <a:cxn ang="0">
                  <a:pos x="47" y="14"/>
                </a:cxn>
                <a:cxn ang="0">
                  <a:pos x="14" y="0"/>
                </a:cxn>
                <a:cxn ang="0">
                  <a:pos x="8" y="5"/>
                </a:cxn>
                <a:cxn ang="0">
                  <a:pos x="2" y="29"/>
                </a:cxn>
                <a:cxn ang="0">
                  <a:pos x="2" y="68"/>
                </a:cxn>
              </a:cxnLst>
              <a:rect l="0" t="0" r="r" b="b"/>
              <a:pathLst>
                <a:path w="80" h="161">
                  <a:moveTo>
                    <a:pt x="2" y="68"/>
                  </a:moveTo>
                  <a:lnTo>
                    <a:pt x="0" y="88"/>
                  </a:lnTo>
                  <a:lnTo>
                    <a:pt x="2" y="109"/>
                  </a:lnTo>
                  <a:lnTo>
                    <a:pt x="5" y="123"/>
                  </a:lnTo>
                  <a:lnTo>
                    <a:pt x="10" y="140"/>
                  </a:lnTo>
                  <a:lnTo>
                    <a:pt x="16" y="156"/>
                  </a:lnTo>
                  <a:lnTo>
                    <a:pt x="24" y="161"/>
                  </a:lnTo>
                  <a:lnTo>
                    <a:pt x="30" y="157"/>
                  </a:lnTo>
                  <a:lnTo>
                    <a:pt x="45" y="144"/>
                  </a:lnTo>
                  <a:lnTo>
                    <a:pt x="63" y="131"/>
                  </a:lnTo>
                  <a:lnTo>
                    <a:pt x="80" y="127"/>
                  </a:lnTo>
                  <a:lnTo>
                    <a:pt x="72" y="118"/>
                  </a:lnTo>
                  <a:lnTo>
                    <a:pt x="63" y="109"/>
                  </a:lnTo>
                  <a:lnTo>
                    <a:pt x="49" y="118"/>
                  </a:lnTo>
                  <a:lnTo>
                    <a:pt x="44" y="112"/>
                  </a:lnTo>
                  <a:lnTo>
                    <a:pt x="47" y="96"/>
                  </a:lnTo>
                  <a:lnTo>
                    <a:pt x="31" y="83"/>
                  </a:lnTo>
                  <a:lnTo>
                    <a:pt x="20" y="73"/>
                  </a:lnTo>
                  <a:lnTo>
                    <a:pt x="24" y="52"/>
                  </a:lnTo>
                  <a:lnTo>
                    <a:pt x="25" y="40"/>
                  </a:lnTo>
                  <a:lnTo>
                    <a:pt x="27" y="27"/>
                  </a:lnTo>
                  <a:lnTo>
                    <a:pt x="47" y="14"/>
                  </a:lnTo>
                  <a:lnTo>
                    <a:pt x="14" y="0"/>
                  </a:lnTo>
                  <a:lnTo>
                    <a:pt x="8" y="5"/>
                  </a:lnTo>
                  <a:lnTo>
                    <a:pt x="2" y="29"/>
                  </a:lnTo>
                  <a:lnTo>
                    <a:pt x="2" y="68"/>
                  </a:lnTo>
                </a:path>
              </a:pathLst>
            </a:custGeom>
            <a:noFill/>
            <a:ln w="0">
              <a:solidFill>
                <a:srgbClr val="0044E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55" name="Freeform 154"/>
            <p:cNvSpPr>
              <a:spLocks/>
            </p:cNvSpPr>
            <p:nvPr/>
          </p:nvSpPr>
          <p:spPr bwMode="auto">
            <a:xfrm>
              <a:off x="1631" y="3419"/>
              <a:ext cx="46" cy="3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10"/>
                </a:cxn>
                <a:cxn ang="0">
                  <a:pos x="0" y="23"/>
                </a:cxn>
                <a:cxn ang="0">
                  <a:pos x="14" y="27"/>
                </a:cxn>
                <a:cxn ang="0">
                  <a:pos x="35" y="37"/>
                </a:cxn>
                <a:cxn ang="0">
                  <a:pos x="41" y="23"/>
                </a:cxn>
                <a:cxn ang="0">
                  <a:pos x="46" y="13"/>
                </a:cxn>
                <a:cxn ang="0">
                  <a:pos x="38" y="8"/>
                </a:cxn>
                <a:cxn ang="0">
                  <a:pos x="29" y="5"/>
                </a:cxn>
                <a:cxn ang="0">
                  <a:pos x="19" y="1"/>
                </a:cxn>
                <a:cxn ang="0">
                  <a:pos x="10" y="0"/>
                </a:cxn>
                <a:cxn ang="0">
                  <a:pos x="5" y="0"/>
                </a:cxn>
              </a:cxnLst>
              <a:rect l="0" t="0" r="r" b="b"/>
              <a:pathLst>
                <a:path w="46" h="37">
                  <a:moveTo>
                    <a:pt x="5" y="0"/>
                  </a:moveTo>
                  <a:lnTo>
                    <a:pt x="2" y="10"/>
                  </a:lnTo>
                  <a:lnTo>
                    <a:pt x="0" y="23"/>
                  </a:lnTo>
                  <a:lnTo>
                    <a:pt x="14" y="27"/>
                  </a:lnTo>
                  <a:lnTo>
                    <a:pt x="35" y="37"/>
                  </a:lnTo>
                  <a:lnTo>
                    <a:pt x="41" y="23"/>
                  </a:lnTo>
                  <a:lnTo>
                    <a:pt x="46" y="13"/>
                  </a:lnTo>
                  <a:lnTo>
                    <a:pt x="38" y="8"/>
                  </a:lnTo>
                  <a:lnTo>
                    <a:pt x="29" y="5"/>
                  </a:lnTo>
                  <a:lnTo>
                    <a:pt x="19" y="1"/>
                  </a:lnTo>
                  <a:lnTo>
                    <a:pt x="10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56" name="Freeform 155"/>
            <p:cNvSpPr>
              <a:spLocks/>
            </p:cNvSpPr>
            <p:nvPr/>
          </p:nvSpPr>
          <p:spPr bwMode="auto">
            <a:xfrm>
              <a:off x="1631" y="3419"/>
              <a:ext cx="46" cy="3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10"/>
                </a:cxn>
                <a:cxn ang="0">
                  <a:pos x="0" y="23"/>
                </a:cxn>
                <a:cxn ang="0">
                  <a:pos x="14" y="27"/>
                </a:cxn>
                <a:cxn ang="0">
                  <a:pos x="35" y="37"/>
                </a:cxn>
                <a:cxn ang="0">
                  <a:pos x="41" y="23"/>
                </a:cxn>
                <a:cxn ang="0">
                  <a:pos x="46" y="13"/>
                </a:cxn>
                <a:cxn ang="0">
                  <a:pos x="38" y="8"/>
                </a:cxn>
                <a:cxn ang="0">
                  <a:pos x="29" y="5"/>
                </a:cxn>
                <a:cxn ang="0">
                  <a:pos x="19" y="1"/>
                </a:cxn>
                <a:cxn ang="0">
                  <a:pos x="10" y="0"/>
                </a:cxn>
                <a:cxn ang="0">
                  <a:pos x="5" y="0"/>
                </a:cxn>
              </a:cxnLst>
              <a:rect l="0" t="0" r="r" b="b"/>
              <a:pathLst>
                <a:path w="46" h="37">
                  <a:moveTo>
                    <a:pt x="5" y="0"/>
                  </a:moveTo>
                  <a:lnTo>
                    <a:pt x="2" y="10"/>
                  </a:lnTo>
                  <a:lnTo>
                    <a:pt x="0" y="23"/>
                  </a:lnTo>
                  <a:lnTo>
                    <a:pt x="14" y="27"/>
                  </a:lnTo>
                  <a:lnTo>
                    <a:pt x="35" y="37"/>
                  </a:lnTo>
                  <a:lnTo>
                    <a:pt x="41" y="23"/>
                  </a:lnTo>
                  <a:lnTo>
                    <a:pt x="46" y="13"/>
                  </a:lnTo>
                  <a:lnTo>
                    <a:pt x="38" y="8"/>
                  </a:lnTo>
                  <a:lnTo>
                    <a:pt x="29" y="5"/>
                  </a:lnTo>
                  <a:lnTo>
                    <a:pt x="19" y="1"/>
                  </a:lnTo>
                  <a:lnTo>
                    <a:pt x="10" y="0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57" name="Freeform 156"/>
            <p:cNvSpPr>
              <a:spLocks/>
            </p:cNvSpPr>
            <p:nvPr/>
          </p:nvSpPr>
          <p:spPr bwMode="auto">
            <a:xfrm>
              <a:off x="1564" y="3474"/>
              <a:ext cx="41" cy="41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32" y="8"/>
                </a:cxn>
                <a:cxn ang="0">
                  <a:pos x="16" y="16"/>
                </a:cxn>
                <a:cxn ang="0">
                  <a:pos x="5" y="28"/>
                </a:cxn>
                <a:cxn ang="0">
                  <a:pos x="0" y="41"/>
                </a:cxn>
                <a:cxn ang="0">
                  <a:pos x="0" y="39"/>
                </a:cxn>
              </a:cxnLst>
              <a:rect l="0" t="0" r="r" b="b"/>
              <a:pathLst>
                <a:path w="41" h="41">
                  <a:moveTo>
                    <a:pt x="41" y="0"/>
                  </a:moveTo>
                  <a:lnTo>
                    <a:pt x="32" y="8"/>
                  </a:lnTo>
                  <a:lnTo>
                    <a:pt x="16" y="16"/>
                  </a:lnTo>
                  <a:lnTo>
                    <a:pt x="5" y="28"/>
                  </a:lnTo>
                  <a:lnTo>
                    <a:pt x="0" y="41"/>
                  </a:lnTo>
                  <a:lnTo>
                    <a:pt x="0" y="39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58" name="Freeform 157"/>
            <p:cNvSpPr>
              <a:spLocks/>
            </p:cNvSpPr>
            <p:nvPr/>
          </p:nvSpPr>
          <p:spPr bwMode="auto">
            <a:xfrm>
              <a:off x="1912" y="3443"/>
              <a:ext cx="34" cy="29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27" y="3"/>
                </a:cxn>
                <a:cxn ang="0">
                  <a:pos x="34" y="7"/>
                </a:cxn>
                <a:cxn ang="0">
                  <a:pos x="30" y="18"/>
                </a:cxn>
                <a:cxn ang="0">
                  <a:pos x="22" y="28"/>
                </a:cxn>
                <a:cxn ang="0">
                  <a:pos x="6" y="29"/>
                </a:cxn>
                <a:cxn ang="0">
                  <a:pos x="2" y="29"/>
                </a:cxn>
                <a:cxn ang="0">
                  <a:pos x="0" y="28"/>
                </a:cxn>
                <a:cxn ang="0">
                  <a:pos x="9" y="15"/>
                </a:cxn>
                <a:cxn ang="0">
                  <a:pos x="13" y="7"/>
                </a:cxn>
                <a:cxn ang="0">
                  <a:pos x="14" y="0"/>
                </a:cxn>
              </a:cxnLst>
              <a:rect l="0" t="0" r="r" b="b"/>
              <a:pathLst>
                <a:path w="34" h="29">
                  <a:moveTo>
                    <a:pt x="14" y="0"/>
                  </a:moveTo>
                  <a:lnTo>
                    <a:pt x="27" y="3"/>
                  </a:lnTo>
                  <a:lnTo>
                    <a:pt x="34" y="7"/>
                  </a:lnTo>
                  <a:lnTo>
                    <a:pt x="30" y="18"/>
                  </a:lnTo>
                  <a:lnTo>
                    <a:pt x="22" y="28"/>
                  </a:lnTo>
                  <a:lnTo>
                    <a:pt x="6" y="29"/>
                  </a:lnTo>
                  <a:lnTo>
                    <a:pt x="2" y="29"/>
                  </a:lnTo>
                  <a:lnTo>
                    <a:pt x="0" y="28"/>
                  </a:lnTo>
                  <a:lnTo>
                    <a:pt x="9" y="15"/>
                  </a:lnTo>
                  <a:lnTo>
                    <a:pt x="13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59" name="Freeform 158"/>
            <p:cNvSpPr>
              <a:spLocks/>
            </p:cNvSpPr>
            <p:nvPr/>
          </p:nvSpPr>
          <p:spPr bwMode="auto">
            <a:xfrm>
              <a:off x="1912" y="3443"/>
              <a:ext cx="34" cy="29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27" y="3"/>
                </a:cxn>
                <a:cxn ang="0">
                  <a:pos x="34" y="7"/>
                </a:cxn>
                <a:cxn ang="0">
                  <a:pos x="30" y="18"/>
                </a:cxn>
                <a:cxn ang="0">
                  <a:pos x="22" y="28"/>
                </a:cxn>
                <a:cxn ang="0">
                  <a:pos x="6" y="29"/>
                </a:cxn>
                <a:cxn ang="0">
                  <a:pos x="2" y="29"/>
                </a:cxn>
                <a:cxn ang="0">
                  <a:pos x="0" y="28"/>
                </a:cxn>
                <a:cxn ang="0">
                  <a:pos x="9" y="15"/>
                </a:cxn>
                <a:cxn ang="0">
                  <a:pos x="13" y="7"/>
                </a:cxn>
                <a:cxn ang="0">
                  <a:pos x="14" y="0"/>
                </a:cxn>
              </a:cxnLst>
              <a:rect l="0" t="0" r="r" b="b"/>
              <a:pathLst>
                <a:path w="34" h="29">
                  <a:moveTo>
                    <a:pt x="14" y="0"/>
                  </a:moveTo>
                  <a:lnTo>
                    <a:pt x="27" y="3"/>
                  </a:lnTo>
                  <a:lnTo>
                    <a:pt x="34" y="7"/>
                  </a:lnTo>
                  <a:lnTo>
                    <a:pt x="30" y="18"/>
                  </a:lnTo>
                  <a:lnTo>
                    <a:pt x="22" y="28"/>
                  </a:lnTo>
                  <a:lnTo>
                    <a:pt x="6" y="29"/>
                  </a:lnTo>
                  <a:lnTo>
                    <a:pt x="2" y="29"/>
                  </a:lnTo>
                  <a:lnTo>
                    <a:pt x="0" y="28"/>
                  </a:lnTo>
                  <a:lnTo>
                    <a:pt x="9" y="15"/>
                  </a:lnTo>
                  <a:lnTo>
                    <a:pt x="13" y="7"/>
                  </a:lnTo>
                  <a:lnTo>
                    <a:pt x="14" y="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60" name="Freeform 159"/>
            <p:cNvSpPr>
              <a:spLocks/>
            </p:cNvSpPr>
            <p:nvPr/>
          </p:nvSpPr>
          <p:spPr bwMode="auto">
            <a:xfrm>
              <a:off x="1878" y="3269"/>
              <a:ext cx="132" cy="129"/>
            </a:xfrm>
            <a:custGeom>
              <a:avLst/>
              <a:gdLst/>
              <a:ahLst/>
              <a:cxnLst>
                <a:cxn ang="0">
                  <a:pos x="120" y="5"/>
                </a:cxn>
                <a:cxn ang="0">
                  <a:pos x="126" y="8"/>
                </a:cxn>
                <a:cxn ang="0">
                  <a:pos x="129" y="15"/>
                </a:cxn>
                <a:cxn ang="0">
                  <a:pos x="132" y="23"/>
                </a:cxn>
                <a:cxn ang="0">
                  <a:pos x="129" y="36"/>
                </a:cxn>
                <a:cxn ang="0">
                  <a:pos x="117" y="52"/>
                </a:cxn>
                <a:cxn ang="0">
                  <a:pos x="104" y="70"/>
                </a:cxn>
                <a:cxn ang="0">
                  <a:pos x="89" y="86"/>
                </a:cxn>
                <a:cxn ang="0">
                  <a:pos x="73" y="99"/>
                </a:cxn>
                <a:cxn ang="0">
                  <a:pos x="59" y="108"/>
                </a:cxn>
                <a:cxn ang="0">
                  <a:pos x="36" y="124"/>
                </a:cxn>
                <a:cxn ang="0">
                  <a:pos x="23" y="129"/>
                </a:cxn>
                <a:cxn ang="0">
                  <a:pos x="9" y="124"/>
                </a:cxn>
                <a:cxn ang="0">
                  <a:pos x="0" y="112"/>
                </a:cxn>
                <a:cxn ang="0">
                  <a:pos x="0" y="116"/>
                </a:cxn>
                <a:cxn ang="0">
                  <a:pos x="8" y="109"/>
                </a:cxn>
                <a:cxn ang="0">
                  <a:pos x="18" y="106"/>
                </a:cxn>
                <a:cxn ang="0">
                  <a:pos x="22" y="98"/>
                </a:cxn>
                <a:cxn ang="0">
                  <a:pos x="59" y="70"/>
                </a:cxn>
                <a:cxn ang="0">
                  <a:pos x="92" y="44"/>
                </a:cxn>
                <a:cxn ang="0">
                  <a:pos x="107" y="30"/>
                </a:cxn>
                <a:cxn ang="0">
                  <a:pos x="114" y="28"/>
                </a:cxn>
                <a:cxn ang="0">
                  <a:pos x="118" y="20"/>
                </a:cxn>
                <a:cxn ang="0">
                  <a:pos x="120" y="12"/>
                </a:cxn>
                <a:cxn ang="0">
                  <a:pos x="121" y="0"/>
                </a:cxn>
                <a:cxn ang="0">
                  <a:pos x="120" y="5"/>
                </a:cxn>
              </a:cxnLst>
              <a:rect l="0" t="0" r="r" b="b"/>
              <a:pathLst>
                <a:path w="132" h="129">
                  <a:moveTo>
                    <a:pt x="120" y="5"/>
                  </a:moveTo>
                  <a:lnTo>
                    <a:pt x="126" y="8"/>
                  </a:lnTo>
                  <a:lnTo>
                    <a:pt x="129" y="15"/>
                  </a:lnTo>
                  <a:lnTo>
                    <a:pt x="132" y="23"/>
                  </a:lnTo>
                  <a:lnTo>
                    <a:pt x="129" y="36"/>
                  </a:lnTo>
                  <a:lnTo>
                    <a:pt x="117" y="52"/>
                  </a:lnTo>
                  <a:lnTo>
                    <a:pt x="104" y="70"/>
                  </a:lnTo>
                  <a:lnTo>
                    <a:pt x="89" y="86"/>
                  </a:lnTo>
                  <a:lnTo>
                    <a:pt x="73" y="99"/>
                  </a:lnTo>
                  <a:lnTo>
                    <a:pt x="59" y="108"/>
                  </a:lnTo>
                  <a:lnTo>
                    <a:pt x="36" y="124"/>
                  </a:lnTo>
                  <a:lnTo>
                    <a:pt x="23" y="129"/>
                  </a:lnTo>
                  <a:lnTo>
                    <a:pt x="9" y="124"/>
                  </a:lnTo>
                  <a:lnTo>
                    <a:pt x="0" y="112"/>
                  </a:lnTo>
                  <a:lnTo>
                    <a:pt x="0" y="116"/>
                  </a:lnTo>
                  <a:lnTo>
                    <a:pt x="8" y="109"/>
                  </a:lnTo>
                  <a:lnTo>
                    <a:pt x="18" y="106"/>
                  </a:lnTo>
                  <a:lnTo>
                    <a:pt x="22" y="98"/>
                  </a:lnTo>
                  <a:lnTo>
                    <a:pt x="59" y="70"/>
                  </a:lnTo>
                  <a:lnTo>
                    <a:pt x="92" y="44"/>
                  </a:lnTo>
                  <a:lnTo>
                    <a:pt x="107" y="30"/>
                  </a:lnTo>
                  <a:lnTo>
                    <a:pt x="114" y="28"/>
                  </a:lnTo>
                  <a:lnTo>
                    <a:pt x="118" y="20"/>
                  </a:lnTo>
                  <a:lnTo>
                    <a:pt x="120" y="12"/>
                  </a:lnTo>
                  <a:lnTo>
                    <a:pt x="121" y="0"/>
                  </a:lnTo>
                  <a:lnTo>
                    <a:pt x="120" y="5"/>
                  </a:lnTo>
                  <a:close/>
                </a:path>
              </a:pathLst>
            </a:custGeom>
            <a:solidFill>
              <a:srgbClr val="044C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61" name="Freeform 160"/>
            <p:cNvSpPr>
              <a:spLocks/>
            </p:cNvSpPr>
            <p:nvPr/>
          </p:nvSpPr>
          <p:spPr bwMode="auto">
            <a:xfrm>
              <a:off x="1878" y="3269"/>
              <a:ext cx="132" cy="129"/>
            </a:xfrm>
            <a:custGeom>
              <a:avLst/>
              <a:gdLst/>
              <a:ahLst/>
              <a:cxnLst>
                <a:cxn ang="0">
                  <a:pos x="120" y="5"/>
                </a:cxn>
                <a:cxn ang="0">
                  <a:pos x="126" y="8"/>
                </a:cxn>
                <a:cxn ang="0">
                  <a:pos x="129" y="15"/>
                </a:cxn>
                <a:cxn ang="0">
                  <a:pos x="132" y="23"/>
                </a:cxn>
                <a:cxn ang="0">
                  <a:pos x="129" y="36"/>
                </a:cxn>
                <a:cxn ang="0">
                  <a:pos x="117" y="52"/>
                </a:cxn>
                <a:cxn ang="0">
                  <a:pos x="104" y="70"/>
                </a:cxn>
                <a:cxn ang="0">
                  <a:pos x="89" y="86"/>
                </a:cxn>
                <a:cxn ang="0">
                  <a:pos x="73" y="99"/>
                </a:cxn>
                <a:cxn ang="0">
                  <a:pos x="59" y="108"/>
                </a:cxn>
                <a:cxn ang="0">
                  <a:pos x="36" y="124"/>
                </a:cxn>
                <a:cxn ang="0">
                  <a:pos x="23" y="129"/>
                </a:cxn>
                <a:cxn ang="0">
                  <a:pos x="9" y="124"/>
                </a:cxn>
                <a:cxn ang="0">
                  <a:pos x="0" y="112"/>
                </a:cxn>
                <a:cxn ang="0">
                  <a:pos x="0" y="116"/>
                </a:cxn>
                <a:cxn ang="0">
                  <a:pos x="8" y="109"/>
                </a:cxn>
                <a:cxn ang="0">
                  <a:pos x="18" y="106"/>
                </a:cxn>
                <a:cxn ang="0">
                  <a:pos x="22" y="98"/>
                </a:cxn>
                <a:cxn ang="0">
                  <a:pos x="59" y="70"/>
                </a:cxn>
                <a:cxn ang="0">
                  <a:pos x="92" y="44"/>
                </a:cxn>
                <a:cxn ang="0">
                  <a:pos x="107" y="30"/>
                </a:cxn>
                <a:cxn ang="0">
                  <a:pos x="114" y="28"/>
                </a:cxn>
                <a:cxn ang="0">
                  <a:pos x="118" y="20"/>
                </a:cxn>
                <a:cxn ang="0">
                  <a:pos x="120" y="12"/>
                </a:cxn>
                <a:cxn ang="0">
                  <a:pos x="121" y="0"/>
                </a:cxn>
                <a:cxn ang="0">
                  <a:pos x="120" y="5"/>
                </a:cxn>
              </a:cxnLst>
              <a:rect l="0" t="0" r="r" b="b"/>
              <a:pathLst>
                <a:path w="132" h="129">
                  <a:moveTo>
                    <a:pt x="120" y="5"/>
                  </a:moveTo>
                  <a:lnTo>
                    <a:pt x="126" y="8"/>
                  </a:lnTo>
                  <a:lnTo>
                    <a:pt x="129" y="15"/>
                  </a:lnTo>
                  <a:lnTo>
                    <a:pt x="132" y="23"/>
                  </a:lnTo>
                  <a:lnTo>
                    <a:pt x="129" y="36"/>
                  </a:lnTo>
                  <a:lnTo>
                    <a:pt x="117" y="52"/>
                  </a:lnTo>
                  <a:lnTo>
                    <a:pt x="104" y="70"/>
                  </a:lnTo>
                  <a:lnTo>
                    <a:pt x="89" y="86"/>
                  </a:lnTo>
                  <a:lnTo>
                    <a:pt x="73" y="99"/>
                  </a:lnTo>
                  <a:lnTo>
                    <a:pt x="59" y="108"/>
                  </a:lnTo>
                  <a:lnTo>
                    <a:pt x="36" y="124"/>
                  </a:lnTo>
                  <a:lnTo>
                    <a:pt x="23" y="129"/>
                  </a:lnTo>
                  <a:lnTo>
                    <a:pt x="9" y="124"/>
                  </a:lnTo>
                  <a:lnTo>
                    <a:pt x="0" y="112"/>
                  </a:lnTo>
                  <a:lnTo>
                    <a:pt x="0" y="116"/>
                  </a:lnTo>
                  <a:lnTo>
                    <a:pt x="8" y="109"/>
                  </a:lnTo>
                  <a:lnTo>
                    <a:pt x="18" y="106"/>
                  </a:lnTo>
                  <a:lnTo>
                    <a:pt x="22" y="98"/>
                  </a:lnTo>
                  <a:lnTo>
                    <a:pt x="59" y="70"/>
                  </a:lnTo>
                  <a:lnTo>
                    <a:pt x="92" y="44"/>
                  </a:lnTo>
                  <a:lnTo>
                    <a:pt x="107" y="30"/>
                  </a:lnTo>
                  <a:lnTo>
                    <a:pt x="114" y="28"/>
                  </a:lnTo>
                  <a:lnTo>
                    <a:pt x="118" y="20"/>
                  </a:lnTo>
                  <a:lnTo>
                    <a:pt x="120" y="12"/>
                  </a:lnTo>
                  <a:lnTo>
                    <a:pt x="121" y="0"/>
                  </a:lnTo>
                  <a:lnTo>
                    <a:pt x="120" y="5"/>
                  </a:lnTo>
                </a:path>
              </a:pathLst>
            </a:custGeom>
            <a:noFill/>
            <a:ln w="0">
              <a:solidFill>
                <a:srgbClr val="0044E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62" name="Freeform 161"/>
            <p:cNvSpPr>
              <a:spLocks/>
            </p:cNvSpPr>
            <p:nvPr/>
          </p:nvSpPr>
          <p:spPr bwMode="auto">
            <a:xfrm>
              <a:off x="1925" y="3325"/>
              <a:ext cx="162" cy="141"/>
            </a:xfrm>
            <a:custGeom>
              <a:avLst/>
              <a:gdLst/>
              <a:ahLst/>
              <a:cxnLst>
                <a:cxn ang="0">
                  <a:pos x="4" y="69"/>
                </a:cxn>
                <a:cxn ang="0">
                  <a:pos x="10" y="84"/>
                </a:cxn>
                <a:cxn ang="0">
                  <a:pos x="15" y="95"/>
                </a:cxn>
                <a:cxn ang="0">
                  <a:pos x="18" y="104"/>
                </a:cxn>
                <a:cxn ang="0">
                  <a:pos x="31" y="125"/>
                </a:cxn>
                <a:cxn ang="0">
                  <a:pos x="49" y="130"/>
                </a:cxn>
                <a:cxn ang="0">
                  <a:pos x="70" y="133"/>
                </a:cxn>
                <a:cxn ang="0">
                  <a:pos x="85" y="134"/>
                </a:cxn>
                <a:cxn ang="0">
                  <a:pos x="102" y="138"/>
                </a:cxn>
                <a:cxn ang="0">
                  <a:pos x="121" y="141"/>
                </a:cxn>
                <a:cxn ang="0">
                  <a:pos x="135" y="141"/>
                </a:cxn>
                <a:cxn ang="0">
                  <a:pos x="146" y="121"/>
                </a:cxn>
                <a:cxn ang="0">
                  <a:pos x="155" y="104"/>
                </a:cxn>
                <a:cxn ang="0">
                  <a:pos x="160" y="84"/>
                </a:cxn>
                <a:cxn ang="0">
                  <a:pos x="162" y="71"/>
                </a:cxn>
                <a:cxn ang="0">
                  <a:pos x="143" y="61"/>
                </a:cxn>
                <a:cxn ang="0">
                  <a:pos x="129" y="58"/>
                </a:cxn>
                <a:cxn ang="0">
                  <a:pos x="115" y="55"/>
                </a:cxn>
                <a:cxn ang="0">
                  <a:pos x="102" y="52"/>
                </a:cxn>
                <a:cxn ang="0">
                  <a:pos x="90" y="48"/>
                </a:cxn>
                <a:cxn ang="0">
                  <a:pos x="79" y="27"/>
                </a:cxn>
                <a:cxn ang="0">
                  <a:pos x="71" y="13"/>
                </a:cxn>
                <a:cxn ang="0">
                  <a:pos x="67" y="0"/>
                </a:cxn>
                <a:cxn ang="0">
                  <a:pos x="54" y="17"/>
                </a:cxn>
                <a:cxn ang="0">
                  <a:pos x="48" y="24"/>
                </a:cxn>
                <a:cxn ang="0">
                  <a:pos x="31" y="40"/>
                </a:cxn>
                <a:cxn ang="0">
                  <a:pos x="17" y="48"/>
                </a:cxn>
                <a:cxn ang="0">
                  <a:pos x="0" y="60"/>
                </a:cxn>
                <a:cxn ang="0">
                  <a:pos x="4" y="69"/>
                </a:cxn>
              </a:cxnLst>
              <a:rect l="0" t="0" r="r" b="b"/>
              <a:pathLst>
                <a:path w="162" h="141">
                  <a:moveTo>
                    <a:pt x="4" y="69"/>
                  </a:moveTo>
                  <a:lnTo>
                    <a:pt x="10" y="84"/>
                  </a:lnTo>
                  <a:lnTo>
                    <a:pt x="15" y="95"/>
                  </a:lnTo>
                  <a:lnTo>
                    <a:pt x="18" y="104"/>
                  </a:lnTo>
                  <a:lnTo>
                    <a:pt x="31" y="125"/>
                  </a:lnTo>
                  <a:lnTo>
                    <a:pt x="49" y="130"/>
                  </a:lnTo>
                  <a:lnTo>
                    <a:pt x="70" y="133"/>
                  </a:lnTo>
                  <a:lnTo>
                    <a:pt x="85" y="134"/>
                  </a:lnTo>
                  <a:lnTo>
                    <a:pt x="102" y="138"/>
                  </a:lnTo>
                  <a:lnTo>
                    <a:pt x="121" y="141"/>
                  </a:lnTo>
                  <a:lnTo>
                    <a:pt x="135" y="141"/>
                  </a:lnTo>
                  <a:lnTo>
                    <a:pt x="146" y="121"/>
                  </a:lnTo>
                  <a:lnTo>
                    <a:pt x="155" y="104"/>
                  </a:lnTo>
                  <a:lnTo>
                    <a:pt x="160" y="84"/>
                  </a:lnTo>
                  <a:lnTo>
                    <a:pt x="162" y="71"/>
                  </a:lnTo>
                  <a:lnTo>
                    <a:pt x="143" y="61"/>
                  </a:lnTo>
                  <a:lnTo>
                    <a:pt x="129" y="58"/>
                  </a:lnTo>
                  <a:lnTo>
                    <a:pt x="115" y="55"/>
                  </a:lnTo>
                  <a:lnTo>
                    <a:pt x="102" y="52"/>
                  </a:lnTo>
                  <a:lnTo>
                    <a:pt x="90" y="48"/>
                  </a:lnTo>
                  <a:lnTo>
                    <a:pt x="79" y="27"/>
                  </a:lnTo>
                  <a:lnTo>
                    <a:pt x="71" y="13"/>
                  </a:lnTo>
                  <a:lnTo>
                    <a:pt x="67" y="0"/>
                  </a:lnTo>
                  <a:lnTo>
                    <a:pt x="54" y="17"/>
                  </a:lnTo>
                  <a:lnTo>
                    <a:pt x="48" y="24"/>
                  </a:lnTo>
                  <a:lnTo>
                    <a:pt x="31" y="40"/>
                  </a:lnTo>
                  <a:lnTo>
                    <a:pt x="17" y="48"/>
                  </a:lnTo>
                  <a:lnTo>
                    <a:pt x="0" y="60"/>
                  </a:lnTo>
                  <a:lnTo>
                    <a:pt x="4" y="69"/>
                  </a:lnTo>
                  <a:close/>
                </a:path>
              </a:pathLst>
            </a:custGeom>
            <a:solidFill>
              <a:srgbClr val="044C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63" name="Freeform 162"/>
            <p:cNvSpPr>
              <a:spLocks/>
            </p:cNvSpPr>
            <p:nvPr/>
          </p:nvSpPr>
          <p:spPr bwMode="auto">
            <a:xfrm>
              <a:off x="1925" y="3325"/>
              <a:ext cx="162" cy="141"/>
            </a:xfrm>
            <a:custGeom>
              <a:avLst/>
              <a:gdLst/>
              <a:ahLst/>
              <a:cxnLst>
                <a:cxn ang="0">
                  <a:pos x="4" y="69"/>
                </a:cxn>
                <a:cxn ang="0">
                  <a:pos x="10" y="84"/>
                </a:cxn>
                <a:cxn ang="0">
                  <a:pos x="15" y="95"/>
                </a:cxn>
                <a:cxn ang="0">
                  <a:pos x="18" y="104"/>
                </a:cxn>
                <a:cxn ang="0">
                  <a:pos x="31" y="125"/>
                </a:cxn>
                <a:cxn ang="0">
                  <a:pos x="49" y="130"/>
                </a:cxn>
                <a:cxn ang="0">
                  <a:pos x="70" y="133"/>
                </a:cxn>
                <a:cxn ang="0">
                  <a:pos x="85" y="134"/>
                </a:cxn>
                <a:cxn ang="0">
                  <a:pos x="102" y="138"/>
                </a:cxn>
                <a:cxn ang="0">
                  <a:pos x="121" y="141"/>
                </a:cxn>
                <a:cxn ang="0">
                  <a:pos x="135" y="141"/>
                </a:cxn>
                <a:cxn ang="0">
                  <a:pos x="146" y="121"/>
                </a:cxn>
                <a:cxn ang="0">
                  <a:pos x="155" y="104"/>
                </a:cxn>
                <a:cxn ang="0">
                  <a:pos x="160" y="84"/>
                </a:cxn>
                <a:cxn ang="0">
                  <a:pos x="162" y="71"/>
                </a:cxn>
                <a:cxn ang="0">
                  <a:pos x="143" y="61"/>
                </a:cxn>
                <a:cxn ang="0">
                  <a:pos x="129" y="58"/>
                </a:cxn>
                <a:cxn ang="0">
                  <a:pos x="115" y="55"/>
                </a:cxn>
                <a:cxn ang="0">
                  <a:pos x="102" y="52"/>
                </a:cxn>
                <a:cxn ang="0">
                  <a:pos x="90" y="48"/>
                </a:cxn>
                <a:cxn ang="0">
                  <a:pos x="79" y="27"/>
                </a:cxn>
                <a:cxn ang="0">
                  <a:pos x="71" y="13"/>
                </a:cxn>
                <a:cxn ang="0">
                  <a:pos x="67" y="0"/>
                </a:cxn>
                <a:cxn ang="0">
                  <a:pos x="54" y="17"/>
                </a:cxn>
                <a:cxn ang="0">
                  <a:pos x="48" y="24"/>
                </a:cxn>
                <a:cxn ang="0">
                  <a:pos x="31" y="40"/>
                </a:cxn>
                <a:cxn ang="0">
                  <a:pos x="17" y="48"/>
                </a:cxn>
                <a:cxn ang="0">
                  <a:pos x="0" y="60"/>
                </a:cxn>
                <a:cxn ang="0">
                  <a:pos x="4" y="69"/>
                </a:cxn>
              </a:cxnLst>
              <a:rect l="0" t="0" r="r" b="b"/>
              <a:pathLst>
                <a:path w="162" h="141">
                  <a:moveTo>
                    <a:pt x="4" y="69"/>
                  </a:moveTo>
                  <a:lnTo>
                    <a:pt x="10" y="84"/>
                  </a:lnTo>
                  <a:lnTo>
                    <a:pt x="15" y="95"/>
                  </a:lnTo>
                  <a:lnTo>
                    <a:pt x="18" y="104"/>
                  </a:lnTo>
                  <a:lnTo>
                    <a:pt x="31" y="125"/>
                  </a:lnTo>
                  <a:lnTo>
                    <a:pt x="49" y="130"/>
                  </a:lnTo>
                  <a:lnTo>
                    <a:pt x="70" y="133"/>
                  </a:lnTo>
                  <a:lnTo>
                    <a:pt x="85" y="134"/>
                  </a:lnTo>
                  <a:lnTo>
                    <a:pt x="102" y="138"/>
                  </a:lnTo>
                  <a:lnTo>
                    <a:pt x="121" y="141"/>
                  </a:lnTo>
                  <a:lnTo>
                    <a:pt x="135" y="141"/>
                  </a:lnTo>
                  <a:lnTo>
                    <a:pt x="146" y="121"/>
                  </a:lnTo>
                  <a:lnTo>
                    <a:pt x="155" y="104"/>
                  </a:lnTo>
                  <a:lnTo>
                    <a:pt x="160" y="84"/>
                  </a:lnTo>
                  <a:lnTo>
                    <a:pt x="162" y="71"/>
                  </a:lnTo>
                  <a:lnTo>
                    <a:pt x="143" y="61"/>
                  </a:lnTo>
                  <a:lnTo>
                    <a:pt x="129" y="58"/>
                  </a:lnTo>
                  <a:lnTo>
                    <a:pt x="115" y="55"/>
                  </a:lnTo>
                  <a:lnTo>
                    <a:pt x="102" y="52"/>
                  </a:lnTo>
                  <a:lnTo>
                    <a:pt x="90" y="48"/>
                  </a:lnTo>
                  <a:lnTo>
                    <a:pt x="79" y="27"/>
                  </a:lnTo>
                  <a:lnTo>
                    <a:pt x="71" y="13"/>
                  </a:lnTo>
                  <a:lnTo>
                    <a:pt x="67" y="0"/>
                  </a:lnTo>
                  <a:lnTo>
                    <a:pt x="54" y="17"/>
                  </a:lnTo>
                  <a:lnTo>
                    <a:pt x="48" y="24"/>
                  </a:lnTo>
                  <a:lnTo>
                    <a:pt x="31" y="40"/>
                  </a:lnTo>
                  <a:lnTo>
                    <a:pt x="17" y="48"/>
                  </a:lnTo>
                  <a:lnTo>
                    <a:pt x="0" y="60"/>
                  </a:lnTo>
                  <a:lnTo>
                    <a:pt x="4" y="69"/>
                  </a:lnTo>
                </a:path>
              </a:pathLst>
            </a:custGeom>
            <a:noFill/>
            <a:ln w="0">
              <a:solidFill>
                <a:srgbClr val="0044E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64" name="Freeform 163"/>
            <p:cNvSpPr>
              <a:spLocks/>
            </p:cNvSpPr>
            <p:nvPr/>
          </p:nvSpPr>
          <p:spPr bwMode="auto">
            <a:xfrm>
              <a:off x="2071" y="3417"/>
              <a:ext cx="45" cy="46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33" y="8"/>
                </a:cxn>
                <a:cxn ang="0">
                  <a:pos x="41" y="10"/>
                </a:cxn>
                <a:cxn ang="0">
                  <a:pos x="44" y="12"/>
                </a:cxn>
                <a:cxn ang="0">
                  <a:pos x="45" y="21"/>
                </a:cxn>
                <a:cxn ang="0">
                  <a:pos x="41" y="33"/>
                </a:cxn>
                <a:cxn ang="0">
                  <a:pos x="36" y="41"/>
                </a:cxn>
                <a:cxn ang="0">
                  <a:pos x="27" y="46"/>
                </a:cxn>
                <a:cxn ang="0">
                  <a:pos x="19" y="42"/>
                </a:cxn>
                <a:cxn ang="0">
                  <a:pos x="5" y="38"/>
                </a:cxn>
                <a:cxn ang="0">
                  <a:pos x="0" y="33"/>
                </a:cxn>
                <a:cxn ang="0">
                  <a:pos x="5" y="21"/>
                </a:cxn>
                <a:cxn ang="0">
                  <a:pos x="13" y="0"/>
                </a:cxn>
                <a:cxn ang="0">
                  <a:pos x="20" y="2"/>
                </a:cxn>
              </a:cxnLst>
              <a:rect l="0" t="0" r="r" b="b"/>
              <a:pathLst>
                <a:path w="45" h="46">
                  <a:moveTo>
                    <a:pt x="20" y="2"/>
                  </a:moveTo>
                  <a:lnTo>
                    <a:pt x="33" y="8"/>
                  </a:lnTo>
                  <a:lnTo>
                    <a:pt x="41" y="10"/>
                  </a:lnTo>
                  <a:lnTo>
                    <a:pt x="44" y="12"/>
                  </a:lnTo>
                  <a:lnTo>
                    <a:pt x="45" y="21"/>
                  </a:lnTo>
                  <a:lnTo>
                    <a:pt x="41" y="33"/>
                  </a:lnTo>
                  <a:lnTo>
                    <a:pt x="36" y="41"/>
                  </a:lnTo>
                  <a:lnTo>
                    <a:pt x="27" y="46"/>
                  </a:lnTo>
                  <a:lnTo>
                    <a:pt x="19" y="42"/>
                  </a:lnTo>
                  <a:lnTo>
                    <a:pt x="5" y="38"/>
                  </a:lnTo>
                  <a:lnTo>
                    <a:pt x="0" y="33"/>
                  </a:lnTo>
                  <a:lnTo>
                    <a:pt x="5" y="21"/>
                  </a:lnTo>
                  <a:lnTo>
                    <a:pt x="13" y="0"/>
                  </a:lnTo>
                  <a:lnTo>
                    <a:pt x="20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65" name="Freeform 164"/>
            <p:cNvSpPr>
              <a:spLocks/>
            </p:cNvSpPr>
            <p:nvPr/>
          </p:nvSpPr>
          <p:spPr bwMode="auto">
            <a:xfrm>
              <a:off x="2071" y="3417"/>
              <a:ext cx="45" cy="46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33" y="8"/>
                </a:cxn>
                <a:cxn ang="0">
                  <a:pos x="41" y="10"/>
                </a:cxn>
                <a:cxn ang="0">
                  <a:pos x="44" y="12"/>
                </a:cxn>
                <a:cxn ang="0">
                  <a:pos x="45" y="21"/>
                </a:cxn>
                <a:cxn ang="0">
                  <a:pos x="41" y="33"/>
                </a:cxn>
                <a:cxn ang="0">
                  <a:pos x="36" y="41"/>
                </a:cxn>
                <a:cxn ang="0">
                  <a:pos x="27" y="46"/>
                </a:cxn>
                <a:cxn ang="0">
                  <a:pos x="19" y="42"/>
                </a:cxn>
                <a:cxn ang="0">
                  <a:pos x="5" y="38"/>
                </a:cxn>
                <a:cxn ang="0">
                  <a:pos x="0" y="33"/>
                </a:cxn>
                <a:cxn ang="0">
                  <a:pos x="5" y="21"/>
                </a:cxn>
                <a:cxn ang="0">
                  <a:pos x="13" y="0"/>
                </a:cxn>
                <a:cxn ang="0">
                  <a:pos x="20" y="2"/>
                </a:cxn>
              </a:cxnLst>
              <a:rect l="0" t="0" r="r" b="b"/>
              <a:pathLst>
                <a:path w="45" h="46">
                  <a:moveTo>
                    <a:pt x="20" y="2"/>
                  </a:moveTo>
                  <a:lnTo>
                    <a:pt x="33" y="8"/>
                  </a:lnTo>
                  <a:lnTo>
                    <a:pt x="41" y="10"/>
                  </a:lnTo>
                  <a:lnTo>
                    <a:pt x="44" y="12"/>
                  </a:lnTo>
                  <a:lnTo>
                    <a:pt x="45" y="21"/>
                  </a:lnTo>
                  <a:lnTo>
                    <a:pt x="41" y="33"/>
                  </a:lnTo>
                  <a:lnTo>
                    <a:pt x="36" y="41"/>
                  </a:lnTo>
                  <a:lnTo>
                    <a:pt x="27" y="46"/>
                  </a:lnTo>
                  <a:lnTo>
                    <a:pt x="19" y="42"/>
                  </a:lnTo>
                  <a:lnTo>
                    <a:pt x="5" y="38"/>
                  </a:lnTo>
                  <a:lnTo>
                    <a:pt x="0" y="33"/>
                  </a:lnTo>
                  <a:lnTo>
                    <a:pt x="5" y="21"/>
                  </a:lnTo>
                  <a:lnTo>
                    <a:pt x="13" y="0"/>
                  </a:lnTo>
                  <a:lnTo>
                    <a:pt x="20" y="2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66" name="Freeform 165"/>
            <p:cNvSpPr>
              <a:spLocks/>
            </p:cNvSpPr>
            <p:nvPr/>
          </p:nvSpPr>
          <p:spPr bwMode="auto">
            <a:xfrm>
              <a:off x="1741" y="3209"/>
              <a:ext cx="17" cy="2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11"/>
                </a:cxn>
                <a:cxn ang="0">
                  <a:pos x="1" y="20"/>
                </a:cxn>
                <a:cxn ang="0">
                  <a:pos x="7" y="24"/>
                </a:cxn>
                <a:cxn ang="0">
                  <a:pos x="12" y="24"/>
                </a:cxn>
                <a:cxn ang="0">
                  <a:pos x="17" y="21"/>
                </a:cxn>
                <a:cxn ang="0">
                  <a:pos x="12" y="15"/>
                </a:cxn>
                <a:cxn ang="0">
                  <a:pos x="10" y="8"/>
                </a:cxn>
                <a:cxn ang="0">
                  <a:pos x="9" y="3"/>
                </a:cxn>
                <a:cxn ang="0">
                  <a:pos x="1" y="0"/>
                </a:cxn>
                <a:cxn ang="0">
                  <a:pos x="0" y="2"/>
                </a:cxn>
              </a:cxnLst>
              <a:rect l="0" t="0" r="r" b="b"/>
              <a:pathLst>
                <a:path w="17" h="24">
                  <a:moveTo>
                    <a:pt x="0" y="2"/>
                  </a:moveTo>
                  <a:lnTo>
                    <a:pt x="0" y="11"/>
                  </a:lnTo>
                  <a:lnTo>
                    <a:pt x="1" y="20"/>
                  </a:lnTo>
                  <a:lnTo>
                    <a:pt x="7" y="24"/>
                  </a:lnTo>
                  <a:lnTo>
                    <a:pt x="12" y="24"/>
                  </a:lnTo>
                  <a:lnTo>
                    <a:pt x="17" y="21"/>
                  </a:lnTo>
                  <a:lnTo>
                    <a:pt x="12" y="15"/>
                  </a:lnTo>
                  <a:lnTo>
                    <a:pt x="10" y="8"/>
                  </a:lnTo>
                  <a:lnTo>
                    <a:pt x="9" y="3"/>
                  </a:lnTo>
                  <a:lnTo>
                    <a:pt x="1" y="0"/>
                  </a:lnTo>
                  <a:lnTo>
                    <a:pt x="0" y="2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67" name="Freeform 166"/>
            <p:cNvSpPr>
              <a:spLocks/>
            </p:cNvSpPr>
            <p:nvPr/>
          </p:nvSpPr>
          <p:spPr bwMode="auto">
            <a:xfrm>
              <a:off x="1879" y="3224"/>
              <a:ext cx="22" cy="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8" y="0"/>
                </a:cxn>
                <a:cxn ang="0">
                  <a:pos x="0" y="5"/>
                </a:cxn>
              </a:cxnLst>
              <a:rect l="0" t="0" r="r" b="b"/>
              <a:pathLst>
                <a:path w="22" h="5">
                  <a:moveTo>
                    <a:pt x="22" y="0"/>
                  </a:moveTo>
                  <a:lnTo>
                    <a:pt x="8" y="0"/>
                  </a:lnTo>
                  <a:lnTo>
                    <a:pt x="0" y="5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68" name="Freeform 167"/>
            <p:cNvSpPr>
              <a:spLocks/>
            </p:cNvSpPr>
            <p:nvPr/>
          </p:nvSpPr>
          <p:spPr bwMode="auto">
            <a:xfrm>
              <a:off x="1780" y="3164"/>
              <a:ext cx="9" cy="6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" y="13"/>
                </a:cxn>
                <a:cxn ang="0">
                  <a:pos x="0" y="24"/>
                </a:cxn>
                <a:cxn ang="0">
                  <a:pos x="0" y="32"/>
                </a:cxn>
                <a:cxn ang="0">
                  <a:pos x="1" y="40"/>
                </a:cxn>
                <a:cxn ang="0">
                  <a:pos x="7" y="48"/>
                </a:cxn>
                <a:cxn ang="0">
                  <a:pos x="9" y="60"/>
                </a:cxn>
                <a:cxn ang="0">
                  <a:pos x="9" y="56"/>
                </a:cxn>
              </a:cxnLst>
              <a:rect l="0" t="0" r="r" b="b"/>
              <a:pathLst>
                <a:path w="9" h="60">
                  <a:moveTo>
                    <a:pt x="4" y="0"/>
                  </a:moveTo>
                  <a:lnTo>
                    <a:pt x="1" y="13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1" y="40"/>
                  </a:lnTo>
                  <a:lnTo>
                    <a:pt x="7" y="48"/>
                  </a:lnTo>
                  <a:lnTo>
                    <a:pt x="9" y="60"/>
                  </a:lnTo>
                  <a:lnTo>
                    <a:pt x="9" y="56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69" name="Freeform 168"/>
            <p:cNvSpPr>
              <a:spLocks/>
            </p:cNvSpPr>
            <p:nvPr/>
          </p:nvSpPr>
          <p:spPr bwMode="auto">
            <a:xfrm>
              <a:off x="1808" y="3168"/>
              <a:ext cx="17" cy="39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0" y="28"/>
                </a:cxn>
                <a:cxn ang="0">
                  <a:pos x="4" y="12"/>
                </a:cxn>
                <a:cxn ang="0">
                  <a:pos x="17" y="0"/>
                </a:cxn>
              </a:cxnLst>
              <a:rect l="0" t="0" r="r" b="b"/>
              <a:pathLst>
                <a:path w="17" h="39">
                  <a:moveTo>
                    <a:pt x="0" y="39"/>
                  </a:moveTo>
                  <a:lnTo>
                    <a:pt x="0" y="28"/>
                  </a:lnTo>
                  <a:lnTo>
                    <a:pt x="4" y="12"/>
                  </a:lnTo>
                  <a:lnTo>
                    <a:pt x="17" y="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70" name="Freeform 169"/>
            <p:cNvSpPr>
              <a:spLocks/>
            </p:cNvSpPr>
            <p:nvPr/>
          </p:nvSpPr>
          <p:spPr bwMode="auto">
            <a:xfrm>
              <a:off x="1865" y="3212"/>
              <a:ext cx="36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5" y="4"/>
                </a:cxn>
                <a:cxn ang="0">
                  <a:pos x="27" y="0"/>
                </a:cxn>
                <a:cxn ang="0">
                  <a:pos x="36" y="12"/>
                </a:cxn>
              </a:cxnLst>
              <a:rect l="0" t="0" r="r" b="b"/>
              <a:pathLst>
                <a:path w="36" h="12">
                  <a:moveTo>
                    <a:pt x="0" y="12"/>
                  </a:moveTo>
                  <a:lnTo>
                    <a:pt x="5" y="4"/>
                  </a:lnTo>
                  <a:lnTo>
                    <a:pt x="27" y="0"/>
                  </a:lnTo>
                  <a:lnTo>
                    <a:pt x="36" y="12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71" name="Freeform 170"/>
            <p:cNvSpPr>
              <a:spLocks/>
            </p:cNvSpPr>
            <p:nvPr/>
          </p:nvSpPr>
          <p:spPr bwMode="auto">
            <a:xfrm>
              <a:off x="1872" y="3401"/>
              <a:ext cx="10" cy="1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11"/>
                </a:cxn>
                <a:cxn ang="0">
                  <a:pos x="1" y="18"/>
                </a:cxn>
                <a:cxn ang="0">
                  <a:pos x="10" y="10"/>
                </a:cxn>
                <a:cxn ang="0">
                  <a:pos x="10" y="2"/>
                </a:cxn>
              </a:cxnLst>
              <a:rect l="0" t="0" r="r" b="b"/>
              <a:pathLst>
                <a:path w="10" h="18">
                  <a:moveTo>
                    <a:pt x="6" y="0"/>
                  </a:moveTo>
                  <a:lnTo>
                    <a:pt x="0" y="11"/>
                  </a:lnTo>
                  <a:lnTo>
                    <a:pt x="1" y="18"/>
                  </a:lnTo>
                  <a:lnTo>
                    <a:pt x="10" y="10"/>
                  </a:lnTo>
                  <a:lnTo>
                    <a:pt x="10" y="2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72" name="Freeform 171"/>
            <p:cNvSpPr>
              <a:spLocks/>
            </p:cNvSpPr>
            <p:nvPr/>
          </p:nvSpPr>
          <p:spPr bwMode="auto">
            <a:xfrm>
              <a:off x="2004" y="3373"/>
              <a:ext cx="20" cy="4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9" y="18"/>
                </a:cxn>
                <a:cxn ang="0">
                  <a:pos x="8" y="26"/>
                </a:cxn>
                <a:cxn ang="0">
                  <a:pos x="0" y="46"/>
                </a:cxn>
                <a:cxn ang="0">
                  <a:pos x="9" y="47"/>
                </a:cxn>
                <a:cxn ang="0">
                  <a:pos x="16" y="39"/>
                </a:cxn>
                <a:cxn ang="0">
                  <a:pos x="20" y="18"/>
                </a:cxn>
                <a:cxn ang="0">
                  <a:pos x="17" y="4"/>
                </a:cxn>
              </a:cxnLst>
              <a:rect l="0" t="0" r="r" b="b"/>
              <a:pathLst>
                <a:path w="20" h="47">
                  <a:moveTo>
                    <a:pt x="11" y="0"/>
                  </a:moveTo>
                  <a:lnTo>
                    <a:pt x="9" y="18"/>
                  </a:lnTo>
                  <a:lnTo>
                    <a:pt x="8" y="26"/>
                  </a:lnTo>
                  <a:lnTo>
                    <a:pt x="0" y="46"/>
                  </a:lnTo>
                  <a:lnTo>
                    <a:pt x="9" y="47"/>
                  </a:lnTo>
                  <a:lnTo>
                    <a:pt x="16" y="39"/>
                  </a:lnTo>
                  <a:lnTo>
                    <a:pt x="20" y="18"/>
                  </a:lnTo>
                  <a:lnTo>
                    <a:pt x="17" y="4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73" name="Freeform 172"/>
            <p:cNvSpPr>
              <a:spLocks/>
            </p:cNvSpPr>
            <p:nvPr/>
          </p:nvSpPr>
          <p:spPr bwMode="auto">
            <a:xfrm>
              <a:off x="2085" y="3507"/>
              <a:ext cx="22" cy="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0"/>
                </a:cxn>
                <a:cxn ang="0">
                  <a:pos x="16" y="1"/>
                </a:cxn>
                <a:cxn ang="0">
                  <a:pos x="22" y="8"/>
                </a:cxn>
                <a:cxn ang="0">
                  <a:pos x="22" y="19"/>
                </a:cxn>
                <a:cxn ang="0">
                  <a:pos x="19" y="21"/>
                </a:cxn>
                <a:cxn ang="0">
                  <a:pos x="9" y="11"/>
                </a:cxn>
                <a:cxn ang="0">
                  <a:pos x="6" y="6"/>
                </a:cxn>
                <a:cxn ang="0">
                  <a:pos x="3" y="3"/>
                </a:cxn>
              </a:cxnLst>
              <a:rect l="0" t="0" r="r" b="b"/>
              <a:pathLst>
                <a:path w="22" h="21">
                  <a:moveTo>
                    <a:pt x="0" y="0"/>
                  </a:moveTo>
                  <a:lnTo>
                    <a:pt x="9" y="0"/>
                  </a:lnTo>
                  <a:lnTo>
                    <a:pt x="16" y="1"/>
                  </a:lnTo>
                  <a:lnTo>
                    <a:pt x="22" y="8"/>
                  </a:lnTo>
                  <a:lnTo>
                    <a:pt x="22" y="19"/>
                  </a:lnTo>
                  <a:lnTo>
                    <a:pt x="19" y="21"/>
                  </a:lnTo>
                  <a:lnTo>
                    <a:pt x="9" y="11"/>
                  </a:lnTo>
                  <a:lnTo>
                    <a:pt x="6" y="6"/>
                  </a:lnTo>
                  <a:lnTo>
                    <a:pt x="3" y="3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74" name="Freeform 173"/>
            <p:cNvSpPr>
              <a:spLocks/>
            </p:cNvSpPr>
            <p:nvPr/>
          </p:nvSpPr>
          <p:spPr bwMode="auto">
            <a:xfrm>
              <a:off x="1893" y="3494"/>
              <a:ext cx="19" cy="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0"/>
                </a:cxn>
                <a:cxn ang="0">
                  <a:pos x="13" y="1"/>
                </a:cxn>
                <a:cxn ang="0">
                  <a:pos x="19" y="6"/>
                </a:cxn>
                <a:cxn ang="0">
                  <a:pos x="19" y="16"/>
                </a:cxn>
                <a:cxn ang="0">
                  <a:pos x="16" y="17"/>
                </a:cxn>
                <a:cxn ang="0">
                  <a:pos x="7" y="9"/>
                </a:cxn>
                <a:cxn ang="0">
                  <a:pos x="5" y="6"/>
                </a:cxn>
                <a:cxn ang="0">
                  <a:pos x="2" y="3"/>
                </a:cxn>
              </a:cxnLst>
              <a:rect l="0" t="0" r="r" b="b"/>
              <a:pathLst>
                <a:path w="19" h="17">
                  <a:moveTo>
                    <a:pt x="0" y="0"/>
                  </a:moveTo>
                  <a:lnTo>
                    <a:pt x="7" y="0"/>
                  </a:lnTo>
                  <a:lnTo>
                    <a:pt x="13" y="1"/>
                  </a:lnTo>
                  <a:lnTo>
                    <a:pt x="19" y="6"/>
                  </a:lnTo>
                  <a:lnTo>
                    <a:pt x="19" y="16"/>
                  </a:lnTo>
                  <a:lnTo>
                    <a:pt x="16" y="17"/>
                  </a:lnTo>
                  <a:lnTo>
                    <a:pt x="7" y="9"/>
                  </a:lnTo>
                  <a:lnTo>
                    <a:pt x="5" y="6"/>
                  </a:lnTo>
                  <a:lnTo>
                    <a:pt x="2" y="3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75" name="Freeform 174"/>
            <p:cNvSpPr>
              <a:spLocks/>
            </p:cNvSpPr>
            <p:nvPr/>
          </p:nvSpPr>
          <p:spPr bwMode="auto">
            <a:xfrm>
              <a:off x="1745" y="3224"/>
              <a:ext cx="38" cy="29"/>
            </a:xfrm>
            <a:custGeom>
              <a:avLst/>
              <a:gdLst/>
              <a:ahLst/>
              <a:cxnLst>
                <a:cxn ang="0">
                  <a:pos x="2" y="13"/>
                </a:cxn>
                <a:cxn ang="0">
                  <a:pos x="30" y="29"/>
                </a:cxn>
                <a:cxn ang="0">
                  <a:pos x="35" y="26"/>
                </a:cxn>
                <a:cxn ang="0">
                  <a:pos x="35" y="21"/>
                </a:cxn>
                <a:cxn ang="0">
                  <a:pos x="31" y="13"/>
                </a:cxn>
                <a:cxn ang="0">
                  <a:pos x="35" y="5"/>
                </a:cxn>
                <a:cxn ang="0">
                  <a:pos x="38" y="3"/>
                </a:cxn>
                <a:cxn ang="0">
                  <a:pos x="36" y="0"/>
                </a:cxn>
                <a:cxn ang="0">
                  <a:pos x="24" y="3"/>
                </a:cxn>
                <a:cxn ang="0">
                  <a:pos x="13" y="6"/>
                </a:cxn>
                <a:cxn ang="0">
                  <a:pos x="10" y="8"/>
                </a:cxn>
                <a:cxn ang="0">
                  <a:pos x="5" y="9"/>
                </a:cxn>
                <a:cxn ang="0">
                  <a:pos x="0" y="13"/>
                </a:cxn>
                <a:cxn ang="0">
                  <a:pos x="2" y="13"/>
                </a:cxn>
              </a:cxnLst>
              <a:rect l="0" t="0" r="r" b="b"/>
              <a:pathLst>
                <a:path w="38" h="29">
                  <a:moveTo>
                    <a:pt x="2" y="13"/>
                  </a:moveTo>
                  <a:lnTo>
                    <a:pt x="30" y="29"/>
                  </a:lnTo>
                  <a:lnTo>
                    <a:pt x="35" y="26"/>
                  </a:lnTo>
                  <a:lnTo>
                    <a:pt x="35" y="21"/>
                  </a:lnTo>
                  <a:lnTo>
                    <a:pt x="31" y="13"/>
                  </a:lnTo>
                  <a:lnTo>
                    <a:pt x="35" y="5"/>
                  </a:lnTo>
                  <a:lnTo>
                    <a:pt x="38" y="3"/>
                  </a:lnTo>
                  <a:lnTo>
                    <a:pt x="36" y="0"/>
                  </a:lnTo>
                  <a:lnTo>
                    <a:pt x="24" y="3"/>
                  </a:lnTo>
                  <a:lnTo>
                    <a:pt x="13" y="6"/>
                  </a:lnTo>
                  <a:lnTo>
                    <a:pt x="10" y="8"/>
                  </a:lnTo>
                  <a:lnTo>
                    <a:pt x="5" y="9"/>
                  </a:lnTo>
                  <a:lnTo>
                    <a:pt x="0" y="13"/>
                  </a:lnTo>
                  <a:lnTo>
                    <a:pt x="2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76" name="Freeform 175"/>
            <p:cNvSpPr>
              <a:spLocks/>
            </p:cNvSpPr>
            <p:nvPr/>
          </p:nvSpPr>
          <p:spPr bwMode="auto">
            <a:xfrm>
              <a:off x="1745" y="3224"/>
              <a:ext cx="38" cy="29"/>
            </a:xfrm>
            <a:custGeom>
              <a:avLst/>
              <a:gdLst/>
              <a:ahLst/>
              <a:cxnLst>
                <a:cxn ang="0">
                  <a:pos x="2" y="13"/>
                </a:cxn>
                <a:cxn ang="0">
                  <a:pos x="30" y="29"/>
                </a:cxn>
                <a:cxn ang="0">
                  <a:pos x="35" y="26"/>
                </a:cxn>
                <a:cxn ang="0">
                  <a:pos x="35" y="21"/>
                </a:cxn>
                <a:cxn ang="0">
                  <a:pos x="31" y="13"/>
                </a:cxn>
                <a:cxn ang="0">
                  <a:pos x="35" y="5"/>
                </a:cxn>
                <a:cxn ang="0">
                  <a:pos x="38" y="3"/>
                </a:cxn>
                <a:cxn ang="0">
                  <a:pos x="36" y="0"/>
                </a:cxn>
                <a:cxn ang="0">
                  <a:pos x="24" y="3"/>
                </a:cxn>
                <a:cxn ang="0">
                  <a:pos x="13" y="6"/>
                </a:cxn>
                <a:cxn ang="0">
                  <a:pos x="10" y="8"/>
                </a:cxn>
                <a:cxn ang="0">
                  <a:pos x="5" y="9"/>
                </a:cxn>
                <a:cxn ang="0">
                  <a:pos x="0" y="13"/>
                </a:cxn>
                <a:cxn ang="0">
                  <a:pos x="2" y="13"/>
                </a:cxn>
              </a:cxnLst>
              <a:rect l="0" t="0" r="r" b="b"/>
              <a:pathLst>
                <a:path w="38" h="29">
                  <a:moveTo>
                    <a:pt x="2" y="13"/>
                  </a:moveTo>
                  <a:lnTo>
                    <a:pt x="30" y="29"/>
                  </a:lnTo>
                  <a:lnTo>
                    <a:pt x="35" y="26"/>
                  </a:lnTo>
                  <a:lnTo>
                    <a:pt x="35" y="21"/>
                  </a:lnTo>
                  <a:lnTo>
                    <a:pt x="31" y="13"/>
                  </a:lnTo>
                  <a:lnTo>
                    <a:pt x="35" y="5"/>
                  </a:lnTo>
                  <a:lnTo>
                    <a:pt x="38" y="3"/>
                  </a:lnTo>
                  <a:lnTo>
                    <a:pt x="36" y="0"/>
                  </a:lnTo>
                  <a:lnTo>
                    <a:pt x="24" y="3"/>
                  </a:lnTo>
                  <a:lnTo>
                    <a:pt x="13" y="6"/>
                  </a:lnTo>
                  <a:lnTo>
                    <a:pt x="10" y="8"/>
                  </a:lnTo>
                  <a:lnTo>
                    <a:pt x="5" y="9"/>
                  </a:lnTo>
                  <a:lnTo>
                    <a:pt x="0" y="13"/>
                  </a:lnTo>
                  <a:lnTo>
                    <a:pt x="2" y="13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77" name="Line 176"/>
            <p:cNvSpPr>
              <a:spLocks noChangeShapeType="1"/>
            </p:cNvSpPr>
            <p:nvPr/>
          </p:nvSpPr>
          <p:spPr bwMode="auto">
            <a:xfrm>
              <a:off x="1758" y="3230"/>
              <a:ext cx="22" cy="15"/>
            </a:xfrm>
            <a:prstGeom prst="line">
              <a:avLst/>
            </a:prstGeom>
            <a:noFill/>
            <a:ln w="0">
              <a:solidFill>
                <a:srgbClr val="0E0D0C"/>
              </a:solidFill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78" name="Freeform 177"/>
            <p:cNvSpPr>
              <a:spLocks/>
            </p:cNvSpPr>
            <p:nvPr/>
          </p:nvSpPr>
          <p:spPr bwMode="auto">
            <a:xfrm>
              <a:off x="1792" y="3219"/>
              <a:ext cx="30" cy="23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0" y="14"/>
                </a:cxn>
                <a:cxn ang="0">
                  <a:pos x="23" y="0"/>
                </a:cxn>
                <a:cxn ang="0">
                  <a:pos x="30" y="3"/>
                </a:cxn>
                <a:cxn ang="0">
                  <a:pos x="2" y="23"/>
                </a:cxn>
                <a:cxn ang="0">
                  <a:pos x="0" y="23"/>
                </a:cxn>
              </a:cxnLst>
              <a:rect l="0" t="0" r="r" b="b"/>
              <a:pathLst>
                <a:path w="30" h="23">
                  <a:moveTo>
                    <a:pt x="0" y="23"/>
                  </a:moveTo>
                  <a:lnTo>
                    <a:pt x="0" y="14"/>
                  </a:lnTo>
                  <a:lnTo>
                    <a:pt x="23" y="0"/>
                  </a:lnTo>
                  <a:lnTo>
                    <a:pt x="30" y="3"/>
                  </a:lnTo>
                  <a:lnTo>
                    <a:pt x="2" y="23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044C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79" name="Freeform 178"/>
            <p:cNvSpPr>
              <a:spLocks/>
            </p:cNvSpPr>
            <p:nvPr/>
          </p:nvSpPr>
          <p:spPr bwMode="auto">
            <a:xfrm>
              <a:off x="1792" y="3219"/>
              <a:ext cx="30" cy="23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0" y="14"/>
                </a:cxn>
                <a:cxn ang="0">
                  <a:pos x="23" y="0"/>
                </a:cxn>
                <a:cxn ang="0">
                  <a:pos x="30" y="3"/>
                </a:cxn>
                <a:cxn ang="0">
                  <a:pos x="2" y="23"/>
                </a:cxn>
                <a:cxn ang="0">
                  <a:pos x="0" y="23"/>
                </a:cxn>
              </a:cxnLst>
              <a:rect l="0" t="0" r="r" b="b"/>
              <a:pathLst>
                <a:path w="30" h="23">
                  <a:moveTo>
                    <a:pt x="0" y="23"/>
                  </a:moveTo>
                  <a:lnTo>
                    <a:pt x="0" y="14"/>
                  </a:lnTo>
                  <a:lnTo>
                    <a:pt x="23" y="0"/>
                  </a:lnTo>
                  <a:lnTo>
                    <a:pt x="30" y="3"/>
                  </a:lnTo>
                  <a:lnTo>
                    <a:pt x="2" y="23"/>
                  </a:lnTo>
                  <a:lnTo>
                    <a:pt x="0" y="23"/>
                  </a:lnTo>
                </a:path>
              </a:pathLst>
            </a:custGeom>
            <a:noFill/>
            <a:ln w="0">
              <a:solidFill>
                <a:srgbClr val="0044E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0" name="Freeform 179"/>
            <p:cNvSpPr>
              <a:spLocks/>
            </p:cNvSpPr>
            <p:nvPr/>
          </p:nvSpPr>
          <p:spPr bwMode="auto">
            <a:xfrm>
              <a:off x="1727" y="3198"/>
              <a:ext cx="17" cy="1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9" y="0"/>
                </a:cxn>
                <a:cxn ang="0">
                  <a:pos x="17" y="11"/>
                </a:cxn>
                <a:cxn ang="0">
                  <a:pos x="14" y="11"/>
                </a:cxn>
                <a:cxn ang="0">
                  <a:pos x="0" y="13"/>
                </a:cxn>
                <a:cxn ang="0">
                  <a:pos x="0" y="13"/>
                </a:cxn>
              </a:cxnLst>
              <a:rect l="0" t="0" r="r" b="b"/>
              <a:pathLst>
                <a:path w="17" h="13">
                  <a:moveTo>
                    <a:pt x="0" y="13"/>
                  </a:moveTo>
                  <a:lnTo>
                    <a:pt x="9" y="0"/>
                  </a:lnTo>
                  <a:lnTo>
                    <a:pt x="17" y="11"/>
                  </a:lnTo>
                  <a:lnTo>
                    <a:pt x="14" y="11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44C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1" name="Freeform 180"/>
            <p:cNvSpPr>
              <a:spLocks/>
            </p:cNvSpPr>
            <p:nvPr/>
          </p:nvSpPr>
          <p:spPr bwMode="auto">
            <a:xfrm>
              <a:off x="1727" y="3198"/>
              <a:ext cx="17" cy="1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9" y="0"/>
                </a:cxn>
                <a:cxn ang="0">
                  <a:pos x="17" y="11"/>
                </a:cxn>
                <a:cxn ang="0">
                  <a:pos x="14" y="11"/>
                </a:cxn>
                <a:cxn ang="0">
                  <a:pos x="0" y="13"/>
                </a:cxn>
                <a:cxn ang="0">
                  <a:pos x="0" y="13"/>
                </a:cxn>
              </a:cxnLst>
              <a:rect l="0" t="0" r="r" b="b"/>
              <a:pathLst>
                <a:path w="17" h="13">
                  <a:moveTo>
                    <a:pt x="0" y="13"/>
                  </a:moveTo>
                  <a:lnTo>
                    <a:pt x="9" y="0"/>
                  </a:lnTo>
                  <a:lnTo>
                    <a:pt x="17" y="11"/>
                  </a:lnTo>
                  <a:lnTo>
                    <a:pt x="14" y="11"/>
                  </a:lnTo>
                  <a:lnTo>
                    <a:pt x="0" y="13"/>
                  </a:lnTo>
                  <a:lnTo>
                    <a:pt x="0" y="13"/>
                  </a:lnTo>
                </a:path>
              </a:pathLst>
            </a:custGeom>
            <a:noFill/>
            <a:ln w="0">
              <a:solidFill>
                <a:srgbClr val="0044E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2" name="Freeform 181"/>
            <p:cNvSpPr>
              <a:spLocks/>
            </p:cNvSpPr>
            <p:nvPr/>
          </p:nvSpPr>
          <p:spPr bwMode="auto">
            <a:xfrm>
              <a:off x="1639" y="3172"/>
              <a:ext cx="38" cy="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3"/>
                </a:cxn>
                <a:cxn ang="0">
                  <a:pos x="11" y="5"/>
                </a:cxn>
                <a:cxn ang="0">
                  <a:pos x="19" y="5"/>
                </a:cxn>
                <a:cxn ang="0">
                  <a:pos x="22" y="3"/>
                </a:cxn>
                <a:cxn ang="0">
                  <a:pos x="24" y="5"/>
                </a:cxn>
                <a:cxn ang="0">
                  <a:pos x="27" y="3"/>
                </a:cxn>
                <a:cxn ang="0">
                  <a:pos x="28" y="1"/>
                </a:cxn>
                <a:cxn ang="0">
                  <a:pos x="30" y="3"/>
                </a:cxn>
                <a:cxn ang="0">
                  <a:pos x="33" y="0"/>
                </a:cxn>
                <a:cxn ang="0">
                  <a:pos x="38" y="0"/>
                </a:cxn>
              </a:cxnLst>
              <a:rect l="0" t="0" r="r" b="b"/>
              <a:pathLst>
                <a:path w="38" h="5">
                  <a:moveTo>
                    <a:pt x="0" y="3"/>
                  </a:moveTo>
                  <a:lnTo>
                    <a:pt x="2" y="3"/>
                  </a:lnTo>
                  <a:lnTo>
                    <a:pt x="11" y="5"/>
                  </a:lnTo>
                  <a:lnTo>
                    <a:pt x="19" y="5"/>
                  </a:lnTo>
                  <a:lnTo>
                    <a:pt x="22" y="3"/>
                  </a:lnTo>
                  <a:lnTo>
                    <a:pt x="24" y="5"/>
                  </a:lnTo>
                  <a:lnTo>
                    <a:pt x="27" y="3"/>
                  </a:lnTo>
                  <a:lnTo>
                    <a:pt x="28" y="1"/>
                  </a:lnTo>
                  <a:lnTo>
                    <a:pt x="30" y="3"/>
                  </a:lnTo>
                  <a:lnTo>
                    <a:pt x="33" y="0"/>
                  </a:lnTo>
                  <a:lnTo>
                    <a:pt x="38" y="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3" name="Freeform 182"/>
            <p:cNvSpPr>
              <a:spLocks/>
            </p:cNvSpPr>
            <p:nvPr/>
          </p:nvSpPr>
          <p:spPr bwMode="auto">
            <a:xfrm>
              <a:off x="1650" y="3016"/>
              <a:ext cx="128" cy="57"/>
            </a:xfrm>
            <a:custGeom>
              <a:avLst/>
              <a:gdLst/>
              <a:ahLst/>
              <a:cxnLst>
                <a:cxn ang="0">
                  <a:pos x="122" y="57"/>
                </a:cxn>
                <a:cxn ang="0">
                  <a:pos x="91" y="50"/>
                </a:cxn>
                <a:cxn ang="0">
                  <a:pos x="50" y="35"/>
                </a:cxn>
                <a:cxn ang="0">
                  <a:pos x="0" y="16"/>
                </a:cxn>
                <a:cxn ang="0">
                  <a:pos x="14" y="0"/>
                </a:cxn>
                <a:cxn ang="0">
                  <a:pos x="44" y="9"/>
                </a:cxn>
                <a:cxn ang="0">
                  <a:pos x="92" y="27"/>
                </a:cxn>
                <a:cxn ang="0">
                  <a:pos x="128" y="39"/>
                </a:cxn>
                <a:cxn ang="0">
                  <a:pos x="123" y="57"/>
                </a:cxn>
                <a:cxn ang="0">
                  <a:pos x="122" y="57"/>
                </a:cxn>
              </a:cxnLst>
              <a:rect l="0" t="0" r="r" b="b"/>
              <a:pathLst>
                <a:path w="128" h="57">
                  <a:moveTo>
                    <a:pt x="122" y="57"/>
                  </a:moveTo>
                  <a:lnTo>
                    <a:pt x="91" y="50"/>
                  </a:lnTo>
                  <a:lnTo>
                    <a:pt x="50" y="35"/>
                  </a:lnTo>
                  <a:lnTo>
                    <a:pt x="0" y="16"/>
                  </a:lnTo>
                  <a:lnTo>
                    <a:pt x="14" y="0"/>
                  </a:lnTo>
                  <a:lnTo>
                    <a:pt x="44" y="9"/>
                  </a:lnTo>
                  <a:lnTo>
                    <a:pt x="92" y="27"/>
                  </a:lnTo>
                  <a:lnTo>
                    <a:pt x="128" y="39"/>
                  </a:lnTo>
                  <a:lnTo>
                    <a:pt x="123" y="57"/>
                  </a:lnTo>
                  <a:lnTo>
                    <a:pt x="122" y="57"/>
                  </a:lnTo>
                  <a:close/>
                </a:path>
              </a:pathLst>
            </a:custGeom>
            <a:solidFill>
              <a:srgbClr val="FF201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4" name="Freeform 183"/>
            <p:cNvSpPr>
              <a:spLocks/>
            </p:cNvSpPr>
            <p:nvPr/>
          </p:nvSpPr>
          <p:spPr bwMode="auto">
            <a:xfrm>
              <a:off x="1650" y="3016"/>
              <a:ext cx="128" cy="57"/>
            </a:xfrm>
            <a:custGeom>
              <a:avLst/>
              <a:gdLst/>
              <a:ahLst/>
              <a:cxnLst>
                <a:cxn ang="0">
                  <a:pos x="122" y="57"/>
                </a:cxn>
                <a:cxn ang="0">
                  <a:pos x="91" y="50"/>
                </a:cxn>
                <a:cxn ang="0">
                  <a:pos x="50" y="35"/>
                </a:cxn>
                <a:cxn ang="0">
                  <a:pos x="0" y="16"/>
                </a:cxn>
                <a:cxn ang="0">
                  <a:pos x="14" y="0"/>
                </a:cxn>
                <a:cxn ang="0">
                  <a:pos x="44" y="9"/>
                </a:cxn>
                <a:cxn ang="0">
                  <a:pos x="92" y="27"/>
                </a:cxn>
                <a:cxn ang="0">
                  <a:pos x="128" y="39"/>
                </a:cxn>
                <a:cxn ang="0">
                  <a:pos x="123" y="57"/>
                </a:cxn>
                <a:cxn ang="0">
                  <a:pos x="122" y="57"/>
                </a:cxn>
              </a:cxnLst>
              <a:rect l="0" t="0" r="r" b="b"/>
              <a:pathLst>
                <a:path w="128" h="57">
                  <a:moveTo>
                    <a:pt x="122" y="57"/>
                  </a:moveTo>
                  <a:lnTo>
                    <a:pt x="91" y="50"/>
                  </a:lnTo>
                  <a:lnTo>
                    <a:pt x="50" y="35"/>
                  </a:lnTo>
                  <a:lnTo>
                    <a:pt x="0" y="16"/>
                  </a:lnTo>
                  <a:lnTo>
                    <a:pt x="14" y="0"/>
                  </a:lnTo>
                  <a:lnTo>
                    <a:pt x="44" y="9"/>
                  </a:lnTo>
                  <a:lnTo>
                    <a:pt x="92" y="27"/>
                  </a:lnTo>
                  <a:lnTo>
                    <a:pt x="128" y="39"/>
                  </a:lnTo>
                  <a:lnTo>
                    <a:pt x="123" y="57"/>
                  </a:lnTo>
                  <a:lnTo>
                    <a:pt x="122" y="57"/>
                  </a:lnTo>
                </a:path>
              </a:pathLst>
            </a:custGeom>
            <a:noFill/>
            <a:ln w="0">
              <a:solidFill>
                <a:srgbClr val="FF3A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5" name="Freeform 184"/>
            <p:cNvSpPr>
              <a:spLocks/>
            </p:cNvSpPr>
            <p:nvPr/>
          </p:nvSpPr>
          <p:spPr bwMode="auto">
            <a:xfrm>
              <a:off x="1628" y="3074"/>
              <a:ext cx="13" cy="20"/>
            </a:xfrm>
            <a:custGeom>
              <a:avLst/>
              <a:gdLst/>
              <a:ahLst/>
              <a:cxnLst>
                <a:cxn ang="0">
                  <a:pos x="11" y="12"/>
                </a:cxn>
                <a:cxn ang="0">
                  <a:pos x="13" y="10"/>
                </a:cxn>
                <a:cxn ang="0">
                  <a:pos x="13" y="7"/>
                </a:cxn>
                <a:cxn ang="0">
                  <a:pos x="13" y="5"/>
                </a:cxn>
                <a:cxn ang="0">
                  <a:pos x="13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2"/>
                </a:cxn>
                <a:cxn ang="0">
                  <a:pos x="5" y="3"/>
                </a:cxn>
                <a:cxn ang="0">
                  <a:pos x="3" y="5"/>
                </a:cxn>
                <a:cxn ang="0">
                  <a:pos x="2" y="7"/>
                </a:cxn>
                <a:cxn ang="0">
                  <a:pos x="2" y="10"/>
                </a:cxn>
                <a:cxn ang="0">
                  <a:pos x="0" y="12"/>
                </a:cxn>
                <a:cxn ang="0">
                  <a:pos x="0" y="15"/>
                </a:cxn>
                <a:cxn ang="0">
                  <a:pos x="0" y="16"/>
                </a:cxn>
                <a:cxn ang="0">
                  <a:pos x="2" y="18"/>
                </a:cxn>
                <a:cxn ang="0">
                  <a:pos x="2" y="20"/>
                </a:cxn>
                <a:cxn ang="0">
                  <a:pos x="3" y="20"/>
                </a:cxn>
                <a:cxn ang="0">
                  <a:pos x="5" y="20"/>
                </a:cxn>
                <a:cxn ang="0">
                  <a:pos x="7" y="20"/>
                </a:cxn>
                <a:cxn ang="0">
                  <a:pos x="8" y="18"/>
                </a:cxn>
                <a:cxn ang="0">
                  <a:pos x="10" y="16"/>
                </a:cxn>
                <a:cxn ang="0">
                  <a:pos x="10" y="15"/>
                </a:cxn>
                <a:cxn ang="0">
                  <a:pos x="11" y="12"/>
                </a:cxn>
                <a:cxn ang="0">
                  <a:pos x="11" y="12"/>
                </a:cxn>
              </a:cxnLst>
              <a:rect l="0" t="0" r="r" b="b"/>
              <a:pathLst>
                <a:path w="13" h="20">
                  <a:moveTo>
                    <a:pt x="11" y="12"/>
                  </a:moveTo>
                  <a:lnTo>
                    <a:pt x="13" y="10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13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2"/>
                  </a:lnTo>
                  <a:lnTo>
                    <a:pt x="5" y="3"/>
                  </a:lnTo>
                  <a:lnTo>
                    <a:pt x="3" y="5"/>
                  </a:lnTo>
                  <a:lnTo>
                    <a:pt x="2" y="7"/>
                  </a:lnTo>
                  <a:lnTo>
                    <a:pt x="2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3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8" y="18"/>
                  </a:lnTo>
                  <a:lnTo>
                    <a:pt x="10" y="16"/>
                  </a:lnTo>
                  <a:lnTo>
                    <a:pt x="10" y="15"/>
                  </a:lnTo>
                  <a:lnTo>
                    <a:pt x="11" y="12"/>
                  </a:lnTo>
                  <a:lnTo>
                    <a:pt x="11" y="12"/>
                  </a:lnTo>
                  <a:close/>
                </a:path>
              </a:pathLst>
            </a:custGeom>
            <a:solidFill>
              <a:srgbClr val="0E0D0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6" name="Freeform 185"/>
            <p:cNvSpPr>
              <a:spLocks/>
            </p:cNvSpPr>
            <p:nvPr/>
          </p:nvSpPr>
          <p:spPr bwMode="auto">
            <a:xfrm>
              <a:off x="1628" y="3074"/>
              <a:ext cx="13" cy="20"/>
            </a:xfrm>
            <a:custGeom>
              <a:avLst/>
              <a:gdLst/>
              <a:ahLst/>
              <a:cxnLst>
                <a:cxn ang="0">
                  <a:pos x="11" y="12"/>
                </a:cxn>
                <a:cxn ang="0">
                  <a:pos x="13" y="10"/>
                </a:cxn>
                <a:cxn ang="0">
                  <a:pos x="13" y="7"/>
                </a:cxn>
                <a:cxn ang="0">
                  <a:pos x="13" y="5"/>
                </a:cxn>
                <a:cxn ang="0">
                  <a:pos x="13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2"/>
                </a:cxn>
                <a:cxn ang="0">
                  <a:pos x="5" y="3"/>
                </a:cxn>
                <a:cxn ang="0">
                  <a:pos x="3" y="5"/>
                </a:cxn>
                <a:cxn ang="0">
                  <a:pos x="2" y="7"/>
                </a:cxn>
                <a:cxn ang="0">
                  <a:pos x="2" y="10"/>
                </a:cxn>
                <a:cxn ang="0">
                  <a:pos x="0" y="12"/>
                </a:cxn>
                <a:cxn ang="0">
                  <a:pos x="0" y="15"/>
                </a:cxn>
                <a:cxn ang="0">
                  <a:pos x="0" y="16"/>
                </a:cxn>
                <a:cxn ang="0">
                  <a:pos x="2" y="18"/>
                </a:cxn>
                <a:cxn ang="0">
                  <a:pos x="2" y="20"/>
                </a:cxn>
                <a:cxn ang="0">
                  <a:pos x="3" y="20"/>
                </a:cxn>
                <a:cxn ang="0">
                  <a:pos x="5" y="20"/>
                </a:cxn>
                <a:cxn ang="0">
                  <a:pos x="7" y="20"/>
                </a:cxn>
                <a:cxn ang="0">
                  <a:pos x="8" y="18"/>
                </a:cxn>
                <a:cxn ang="0">
                  <a:pos x="10" y="16"/>
                </a:cxn>
                <a:cxn ang="0">
                  <a:pos x="10" y="15"/>
                </a:cxn>
                <a:cxn ang="0">
                  <a:pos x="11" y="12"/>
                </a:cxn>
                <a:cxn ang="0">
                  <a:pos x="11" y="12"/>
                </a:cxn>
              </a:cxnLst>
              <a:rect l="0" t="0" r="r" b="b"/>
              <a:pathLst>
                <a:path w="13" h="20">
                  <a:moveTo>
                    <a:pt x="11" y="12"/>
                  </a:moveTo>
                  <a:lnTo>
                    <a:pt x="13" y="10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13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2"/>
                  </a:lnTo>
                  <a:lnTo>
                    <a:pt x="5" y="3"/>
                  </a:lnTo>
                  <a:lnTo>
                    <a:pt x="3" y="5"/>
                  </a:lnTo>
                  <a:lnTo>
                    <a:pt x="2" y="7"/>
                  </a:lnTo>
                  <a:lnTo>
                    <a:pt x="2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3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8" y="18"/>
                  </a:lnTo>
                  <a:lnTo>
                    <a:pt x="10" y="16"/>
                  </a:lnTo>
                  <a:lnTo>
                    <a:pt x="10" y="15"/>
                  </a:lnTo>
                  <a:lnTo>
                    <a:pt x="11" y="12"/>
                  </a:lnTo>
                  <a:lnTo>
                    <a:pt x="11" y="12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7" name="Freeform 186"/>
            <p:cNvSpPr>
              <a:spLocks/>
            </p:cNvSpPr>
            <p:nvPr/>
          </p:nvSpPr>
          <p:spPr bwMode="auto">
            <a:xfrm>
              <a:off x="1614" y="3066"/>
              <a:ext cx="10" cy="16"/>
            </a:xfrm>
            <a:custGeom>
              <a:avLst/>
              <a:gdLst/>
              <a:ahLst/>
              <a:cxnLst>
                <a:cxn ang="0">
                  <a:pos x="8" y="10"/>
                </a:cxn>
                <a:cxn ang="0">
                  <a:pos x="10" y="8"/>
                </a:cxn>
                <a:cxn ang="0">
                  <a:pos x="10" y="7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10" y="2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2"/>
                </a:cxn>
                <a:cxn ang="0">
                  <a:pos x="3" y="3"/>
                </a:cxn>
                <a:cxn ang="0">
                  <a:pos x="2" y="5"/>
                </a:cxn>
                <a:cxn ang="0">
                  <a:pos x="0" y="7"/>
                </a:cxn>
                <a:cxn ang="0">
                  <a:pos x="0" y="8"/>
                </a:cxn>
                <a:cxn ang="0">
                  <a:pos x="0" y="10"/>
                </a:cxn>
                <a:cxn ang="0">
                  <a:pos x="0" y="11"/>
                </a:cxn>
                <a:cxn ang="0">
                  <a:pos x="0" y="13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2" y="16"/>
                </a:cxn>
                <a:cxn ang="0">
                  <a:pos x="3" y="16"/>
                </a:cxn>
                <a:cxn ang="0">
                  <a:pos x="5" y="15"/>
                </a:cxn>
                <a:cxn ang="0">
                  <a:pos x="5" y="15"/>
                </a:cxn>
                <a:cxn ang="0">
                  <a:pos x="7" y="13"/>
                </a:cxn>
                <a:cxn ang="0">
                  <a:pos x="8" y="11"/>
                </a:cxn>
                <a:cxn ang="0">
                  <a:pos x="8" y="10"/>
                </a:cxn>
                <a:cxn ang="0">
                  <a:pos x="8" y="10"/>
                </a:cxn>
              </a:cxnLst>
              <a:rect l="0" t="0" r="r" b="b"/>
              <a:pathLst>
                <a:path w="10" h="16">
                  <a:moveTo>
                    <a:pt x="8" y="10"/>
                  </a:moveTo>
                  <a:lnTo>
                    <a:pt x="10" y="8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2" y="5"/>
                  </a:lnTo>
                  <a:lnTo>
                    <a:pt x="0" y="7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3"/>
                  </a:lnTo>
                  <a:lnTo>
                    <a:pt x="8" y="11"/>
                  </a:lnTo>
                  <a:lnTo>
                    <a:pt x="8" y="10"/>
                  </a:lnTo>
                  <a:lnTo>
                    <a:pt x="8" y="10"/>
                  </a:lnTo>
                  <a:close/>
                </a:path>
              </a:pathLst>
            </a:custGeom>
            <a:solidFill>
              <a:srgbClr val="0E0D0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8" name="Freeform 187"/>
            <p:cNvSpPr>
              <a:spLocks/>
            </p:cNvSpPr>
            <p:nvPr/>
          </p:nvSpPr>
          <p:spPr bwMode="auto">
            <a:xfrm>
              <a:off x="1614" y="3066"/>
              <a:ext cx="10" cy="16"/>
            </a:xfrm>
            <a:custGeom>
              <a:avLst/>
              <a:gdLst/>
              <a:ahLst/>
              <a:cxnLst>
                <a:cxn ang="0">
                  <a:pos x="8" y="10"/>
                </a:cxn>
                <a:cxn ang="0">
                  <a:pos x="10" y="8"/>
                </a:cxn>
                <a:cxn ang="0">
                  <a:pos x="10" y="7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10" y="2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2"/>
                </a:cxn>
                <a:cxn ang="0">
                  <a:pos x="3" y="3"/>
                </a:cxn>
                <a:cxn ang="0">
                  <a:pos x="2" y="5"/>
                </a:cxn>
                <a:cxn ang="0">
                  <a:pos x="0" y="7"/>
                </a:cxn>
                <a:cxn ang="0">
                  <a:pos x="0" y="8"/>
                </a:cxn>
                <a:cxn ang="0">
                  <a:pos x="0" y="10"/>
                </a:cxn>
                <a:cxn ang="0">
                  <a:pos x="0" y="11"/>
                </a:cxn>
                <a:cxn ang="0">
                  <a:pos x="0" y="13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2" y="16"/>
                </a:cxn>
                <a:cxn ang="0">
                  <a:pos x="3" y="16"/>
                </a:cxn>
                <a:cxn ang="0">
                  <a:pos x="5" y="15"/>
                </a:cxn>
                <a:cxn ang="0">
                  <a:pos x="5" y="15"/>
                </a:cxn>
                <a:cxn ang="0">
                  <a:pos x="7" y="13"/>
                </a:cxn>
                <a:cxn ang="0">
                  <a:pos x="8" y="11"/>
                </a:cxn>
                <a:cxn ang="0">
                  <a:pos x="8" y="10"/>
                </a:cxn>
                <a:cxn ang="0">
                  <a:pos x="8" y="10"/>
                </a:cxn>
              </a:cxnLst>
              <a:rect l="0" t="0" r="r" b="b"/>
              <a:pathLst>
                <a:path w="10" h="16">
                  <a:moveTo>
                    <a:pt x="8" y="10"/>
                  </a:moveTo>
                  <a:lnTo>
                    <a:pt x="10" y="8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2" y="5"/>
                  </a:lnTo>
                  <a:lnTo>
                    <a:pt x="0" y="7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3"/>
                  </a:lnTo>
                  <a:lnTo>
                    <a:pt x="8" y="11"/>
                  </a:lnTo>
                  <a:lnTo>
                    <a:pt x="8" y="10"/>
                  </a:lnTo>
                  <a:lnTo>
                    <a:pt x="8" y="1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9" name="Freeform 188"/>
            <p:cNvSpPr>
              <a:spLocks/>
            </p:cNvSpPr>
            <p:nvPr/>
          </p:nvSpPr>
          <p:spPr bwMode="auto">
            <a:xfrm>
              <a:off x="1663" y="3084"/>
              <a:ext cx="6" cy="24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3" y="21"/>
                </a:cxn>
                <a:cxn ang="0">
                  <a:pos x="4" y="19"/>
                </a:cxn>
                <a:cxn ang="0">
                  <a:pos x="4" y="15"/>
                </a:cxn>
                <a:cxn ang="0">
                  <a:pos x="6" y="13"/>
                </a:cxn>
                <a:cxn ang="0">
                  <a:pos x="6" y="8"/>
                </a:cxn>
                <a:cxn ang="0">
                  <a:pos x="6" y="5"/>
                </a:cxn>
                <a:cxn ang="0">
                  <a:pos x="6" y="2"/>
                </a:cxn>
                <a:cxn ang="0">
                  <a:pos x="4" y="0"/>
                </a:cxn>
              </a:cxnLst>
              <a:rect l="0" t="0" r="r" b="b"/>
              <a:pathLst>
                <a:path w="6" h="24">
                  <a:moveTo>
                    <a:pt x="0" y="24"/>
                  </a:moveTo>
                  <a:lnTo>
                    <a:pt x="3" y="21"/>
                  </a:lnTo>
                  <a:lnTo>
                    <a:pt x="4" y="19"/>
                  </a:lnTo>
                  <a:lnTo>
                    <a:pt x="4" y="15"/>
                  </a:lnTo>
                  <a:lnTo>
                    <a:pt x="6" y="13"/>
                  </a:lnTo>
                  <a:lnTo>
                    <a:pt x="6" y="8"/>
                  </a:lnTo>
                  <a:lnTo>
                    <a:pt x="6" y="5"/>
                  </a:lnTo>
                  <a:lnTo>
                    <a:pt x="6" y="2"/>
                  </a:lnTo>
                  <a:lnTo>
                    <a:pt x="4" y="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90" name="Freeform 189"/>
            <p:cNvSpPr>
              <a:spLocks/>
            </p:cNvSpPr>
            <p:nvPr/>
          </p:nvSpPr>
          <p:spPr bwMode="auto">
            <a:xfrm>
              <a:off x="1656" y="3170"/>
              <a:ext cx="21" cy="1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16" y="5"/>
                </a:cxn>
                <a:cxn ang="0">
                  <a:pos x="2" y="13"/>
                </a:cxn>
                <a:cxn ang="0">
                  <a:pos x="0" y="8"/>
                </a:cxn>
                <a:cxn ang="0">
                  <a:pos x="21" y="0"/>
                </a:cxn>
              </a:cxnLst>
              <a:rect l="0" t="0" r="r" b="b"/>
              <a:pathLst>
                <a:path w="21" h="13">
                  <a:moveTo>
                    <a:pt x="21" y="0"/>
                  </a:moveTo>
                  <a:lnTo>
                    <a:pt x="16" y="5"/>
                  </a:lnTo>
                  <a:lnTo>
                    <a:pt x="2" y="13"/>
                  </a:lnTo>
                  <a:lnTo>
                    <a:pt x="0" y="8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E0D0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91" name="Freeform 190"/>
            <p:cNvSpPr>
              <a:spLocks/>
            </p:cNvSpPr>
            <p:nvPr/>
          </p:nvSpPr>
          <p:spPr bwMode="auto">
            <a:xfrm>
              <a:off x="1656" y="3170"/>
              <a:ext cx="21" cy="1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16" y="5"/>
                </a:cxn>
                <a:cxn ang="0">
                  <a:pos x="2" y="13"/>
                </a:cxn>
                <a:cxn ang="0">
                  <a:pos x="0" y="8"/>
                </a:cxn>
                <a:cxn ang="0">
                  <a:pos x="21" y="0"/>
                </a:cxn>
              </a:cxnLst>
              <a:rect l="0" t="0" r="r" b="b"/>
              <a:pathLst>
                <a:path w="21" h="13">
                  <a:moveTo>
                    <a:pt x="21" y="0"/>
                  </a:moveTo>
                  <a:lnTo>
                    <a:pt x="16" y="5"/>
                  </a:lnTo>
                  <a:lnTo>
                    <a:pt x="2" y="13"/>
                  </a:lnTo>
                  <a:lnTo>
                    <a:pt x="0" y="8"/>
                  </a:lnTo>
                  <a:lnTo>
                    <a:pt x="21" y="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92" name="Freeform 191"/>
            <p:cNvSpPr>
              <a:spLocks/>
            </p:cNvSpPr>
            <p:nvPr/>
          </p:nvSpPr>
          <p:spPr bwMode="auto">
            <a:xfrm>
              <a:off x="1409" y="2809"/>
              <a:ext cx="9" cy="25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4" y="0"/>
                </a:cxn>
                <a:cxn ang="0">
                  <a:pos x="4" y="25"/>
                </a:cxn>
                <a:cxn ang="0">
                  <a:pos x="0" y="25"/>
                </a:cxn>
                <a:cxn ang="0">
                  <a:pos x="9" y="25"/>
                </a:cxn>
              </a:cxnLst>
              <a:rect l="0" t="0" r="r" b="b"/>
              <a:pathLst>
                <a:path w="9" h="25">
                  <a:moveTo>
                    <a:pt x="1" y="3"/>
                  </a:moveTo>
                  <a:lnTo>
                    <a:pt x="4" y="0"/>
                  </a:lnTo>
                  <a:lnTo>
                    <a:pt x="4" y="25"/>
                  </a:lnTo>
                  <a:lnTo>
                    <a:pt x="0" y="25"/>
                  </a:lnTo>
                  <a:lnTo>
                    <a:pt x="9" y="25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93" name="Freeform 192"/>
            <p:cNvSpPr>
              <a:spLocks/>
            </p:cNvSpPr>
            <p:nvPr/>
          </p:nvSpPr>
          <p:spPr bwMode="auto">
            <a:xfrm>
              <a:off x="1454" y="2858"/>
              <a:ext cx="14" cy="26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1" y="3"/>
                </a:cxn>
                <a:cxn ang="0">
                  <a:pos x="3" y="2"/>
                </a:cxn>
                <a:cxn ang="0">
                  <a:pos x="6" y="0"/>
                </a:cxn>
                <a:cxn ang="0">
                  <a:pos x="8" y="2"/>
                </a:cxn>
                <a:cxn ang="0">
                  <a:pos x="12" y="3"/>
                </a:cxn>
                <a:cxn ang="0">
                  <a:pos x="14" y="8"/>
                </a:cxn>
                <a:cxn ang="0">
                  <a:pos x="12" y="13"/>
                </a:cxn>
                <a:cxn ang="0">
                  <a:pos x="0" y="26"/>
                </a:cxn>
                <a:cxn ang="0">
                  <a:pos x="14" y="26"/>
                </a:cxn>
                <a:cxn ang="0">
                  <a:pos x="14" y="21"/>
                </a:cxn>
              </a:cxnLst>
              <a:rect l="0" t="0" r="r" b="b"/>
              <a:pathLst>
                <a:path w="14" h="26">
                  <a:moveTo>
                    <a:pt x="1" y="6"/>
                  </a:moveTo>
                  <a:lnTo>
                    <a:pt x="1" y="3"/>
                  </a:lnTo>
                  <a:lnTo>
                    <a:pt x="3" y="2"/>
                  </a:lnTo>
                  <a:lnTo>
                    <a:pt x="6" y="0"/>
                  </a:lnTo>
                  <a:lnTo>
                    <a:pt x="8" y="2"/>
                  </a:lnTo>
                  <a:lnTo>
                    <a:pt x="12" y="3"/>
                  </a:lnTo>
                  <a:lnTo>
                    <a:pt x="14" y="8"/>
                  </a:lnTo>
                  <a:lnTo>
                    <a:pt x="12" y="13"/>
                  </a:lnTo>
                  <a:lnTo>
                    <a:pt x="0" y="26"/>
                  </a:lnTo>
                  <a:lnTo>
                    <a:pt x="14" y="26"/>
                  </a:lnTo>
                  <a:lnTo>
                    <a:pt x="14" y="21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94" name="Freeform 193"/>
            <p:cNvSpPr>
              <a:spLocks/>
            </p:cNvSpPr>
            <p:nvPr/>
          </p:nvSpPr>
          <p:spPr bwMode="auto">
            <a:xfrm>
              <a:off x="1476" y="2933"/>
              <a:ext cx="18" cy="31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7" y="1"/>
                </a:cxn>
                <a:cxn ang="0">
                  <a:pos x="7" y="13"/>
                </a:cxn>
                <a:cxn ang="0">
                  <a:pos x="10" y="9"/>
                </a:cxn>
                <a:cxn ang="0">
                  <a:pos x="14" y="9"/>
                </a:cxn>
                <a:cxn ang="0">
                  <a:pos x="17" y="13"/>
                </a:cxn>
                <a:cxn ang="0">
                  <a:pos x="18" y="18"/>
                </a:cxn>
                <a:cxn ang="0">
                  <a:pos x="18" y="22"/>
                </a:cxn>
                <a:cxn ang="0">
                  <a:pos x="14" y="27"/>
                </a:cxn>
                <a:cxn ang="0">
                  <a:pos x="10" y="31"/>
                </a:cxn>
                <a:cxn ang="0">
                  <a:pos x="6" y="31"/>
                </a:cxn>
                <a:cxn ang="0">
                  <a:pos x="0" y="26"/>
                </a:cxn>
                <a:cxn ang="0">
                  <a:pos x="0" y="22"/>
                </a:cxn>
              </a:cxnLst>
              <a:rect l="0" t="0" r="r" b="b"/>
              <a:pathLst>
                <a:path w="18" h="31">
                  <a:moveTo>
                    <a:pt x="3" y="3"/>
                  </a:moveTo>
                  <a:lnTo>
                    <a:pt x="4" y="0"/>
                  </a:lnTo>
                  <a:lnTo>
                    <a:pt x="3" y="1"/>
                  </a:lnTo>
                  <a:lnTo>
                    <a:pt x="17" y="1"/>
                  </a:lnTo>
                  <a:lnTo>
                    <a:pt x="7" y="13"/>
                  </a:lnTo>
                  <a:lnTo>
                    <a:pt x="10" y="9"/>
                  </a:lnTo>
                  <a:lnTo>
                    <a:pt x="14" y="9"/>
                  </a:lnTo>
                  <a:lnTo>
                    <a:pt x="17" y="13"/>
                  </a:lnTo>
                  <a:lnTo>
                    <a:pt x="18" y="18"/>
                  </a:lnTo>
                  <a:lnTo>
                    <a:pt x="18" y="22"/>
                  </a:lnTo>
                  <a:lnTo>
                    <a:pt x="14" y="27"/>
                  </a:lnTo>
                  <a:lnTo>
                    <a:pt x="10" y="31"/>
                  </a:lnTo>
                  <a:lnTo>
                    <a:pt x="6" y="31"/>
                  </a:lnTo>
                  <a:lnTo>
                    <a:pt x="0" y="26"/>
                  </a:lnTo>
                  <a:lnTo>
                    <a:pt x="0" y="22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95" name="Freeform 194"/>
            <p:cNvSpPr>
              <a:spLocks/>
            </p:cNvSpPr>
            <p:nvPr/>
          </p:nvSpPr>
          <p:spPr bwMode="auto">
            <a:xfrm>
              <a:off x="1458" y="3004"/>
              <a:ext cx="14" cy="26"/>
            </a:xfrm>
            <a:custGeom>
              <a:avLst/>
              <a:gdLst/>
              <a:ahLst/>
              <a:cxnLst>
                <a:cxn ang="0">
                  <a:pos x="14" y="26"/>
                </a:cxn>
                <a:cxn ang="0">
                  <a:pos x="8" y="26"/>
                </a:cxn>
                <a:cxn ang="0">
                  <a:pos x="11" y="26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0" y="18"/>
                </a:cxn>
                <a:cxn ang="0">
                  <a:pos x="14" y="18"/>
                </a:cxn>
                <a:cxn ang="0">
                  <a:pos x="14" y="17"/>
                </a:cxn>
              </a:cxnLst>
              <a:rect l="0" t="0" r="r" b="b"/>
              <a:pathLst>
                <a:path w="14" h="26">
                  <a:moveTo>
                    <a:pt x="14" y="26"/>
                  </a:moveTo>
                  <a:lnTo>
                    <a:pt x="8" y="26"/>
                  </a:lnTo>
                  <a:lnTo>
                    <a:pt x="11" y="2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0" y="18"/>
                  </a:lnTo>
                  <a:lnTo>
                    <a:pt x="14" y="18"/>
                  </a:lnTo>
                  <a:lnTo>
                    <a:pt x="14" y="17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96" name="Freeform 195"/>
            <p:cNvSpPr>
              <a:spLocks/>
            </p:cNvSpPr>
            <p:nvPr/>
          </p:nvSpPr>
          <p:spPr bwMode="auto">
            <a:xfrm>
              <a:off x="1412" y="3051"/>
              <a:ext cx="15" cy="28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13"/>
                </a:cxn>
                <a:cxn ang="0">
                  <a:pos x="3" y="12"/>
                </a:cxn>
                <a:cxn ang="0">
                  <a:pos x="6" y="12"/>
                </a:cxn>
                <a:cxn ang="0">
                  <a:pos x="11" y="12"/>
                </a:cxn>
                <a:cxn ang="0">
                  <a:pos x="12" y="13"/>
                </a:cxn>
                <a:cxn ang="0">
                  <a:pos x="15" y="17"/>
                </a:cxn>
                <a:cxn ang="0">
                  <a:pos x="15" y="22"/>
                </a:cxn>
                <a:cxn ang="0">
                  <a:pos x="14" y="25"/>
                </a:cxn>
                <a:cxn ang="0">
                  <a:pos x="11" y="28"/>
                </a:cxn>
                <a:cxn ang="0">
                  <a:pos x="7" y="28"/>
                </a:cxn>
                <a:cxn ang="0">
                  <a:pos x="6" y="28"/>
                </a:cxn>
                <a:cxn ang="0">
                  <a:pos x="4" y="28"/>
                </a:cxn>
                <a:cxn ang="0">
                  <a:pos x="3" y="26"/>
                </a:cxn>
                <a:cxn ang="0">
                  <a:pos x="0" y="25"/>
                </a:cxn>
              </a:cxnLst>
              <a:rect l="0" t="0" r="r" b="b"/>
              <a:pathLst>
                <a:path w="15" h="28">
                  <a:moveTo>
                    <a:pt x="12" y="0"/>
                  </a:moveTo>
                  <a:lnTo>
                    <a:pt x="14" y="0"/>
                  </a:lnTo>
                  <a:lnTo>
                    <a:pt x="0" y="0"/>
                  </a:lnTo>
                  <a:lnTo>
                    <a:pt x="0" y="13"/>
                  </a:lnTo>
                  <a:lnTo>
                    <a:pt x="3" y="12"/>
                  </a:lnTo>
                  <a:lnTo>
                    <a:pt x="6" y="12"/>
                  </a:lnTo>
                  <a:lnTo>
                    <a:pt x="11" y="12"/>
                  </a:lnTo>
                  <a:lnTo>
                    <a:pt x="12" y="13"/>
                  </a:lnTo>
                  <a:lnTo>
                    <a:pt x="15" y="17"/>
                  </a:lnTo>
                  <a:lnTo>
                    <a:pt x="15" y="22"/>
                  </a:lnTo>
                  <a:lnTo>
                    <a:pt x="14" y="25"/>
                  </a:lnTo>
                  <a:lnTo>
                    <a:pt x="11" y="28"/>
                  </a:lnTo>
                  <a:lnTo>
                    <a:pt x="7" y="28"/>
                  </a:lnTo>
                  <a:lnTo>
                    <a:pt x="6" y="28"/>
                  </a:lnTo>
                  <a:lnTo>
                    <a:pt x="4" y="28"/>
                  </a:lnTo>
                  <a:lnTo>
                    <a:pt x="3" y="26"/>
                  </a:lnTo>
                  <a:lnTo>
                    <a:pt x="0" y="25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97" name="Freeform 196"/>
            <p:cNvSpPr>
              <a:spLocks/>
            </p:cNvSpPr>
            <p:nvPr/>
          </p:nvSpPr>
          <p:spPr bwMode="auto">
            <a:xfrm>
              <a:off x="1340" y="3076"/>
              <a:ext cx="17" cy="23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2" y="11"/>
                </a:cxn>
                <a:cxn ang="0">
                  <a:pos x="3" y="10"/>
                </a:cxn>
                <a:cxn ang="0">
                  <a:pos x="5" y="8"/>
                </a:cxn>
                <a:cxn ang="0">
                  <a:pos x="6" y="8"/>
                </a:cxn>
                <a:cxn ang="0">
                  <a:pos x="8" y="6"/>
                </a:cxn>
                <a:cxn ang="0">
                  <a:pos x="9" y="6"/>
                </a:cxn>
                <a:cxn ang="0">
                  <a:pos x="11" y="6"/>
                </a:cxn>
                <a:cxn ang="0">
                  <a:pos x="12" y="6"/>
                </a:cxn>
                <a:cxn ang="0">
                  <a:pos x="14" y="8"/>
                </a:cxn>
                <a:cxn ang="0">
                  <a:pos x="14" y="8"/>
                </a:cxn>
                <a:cxn ang="0">
                  <a:pos x="16" y="8"/>
                </a:cxn>
                <a:cxn ang="0">
                  <a:pos x="16" y="10"/>
                </a:cxn>
                <a:cxn ang="0">
                  <a:pos x="17" y="11"/>
                </a:cxn>
                <a:cxn ang="0">
                  <a:pos x="17" y="13"/>
                </a:cxn>
                <a:cxn ang="0">
                  <a:pos x="17" y="14"/>
                </a:cxn>
                <a:cxn ang="0">
                  <a:pos x="17" y="16"/>
                </a:cxn>
                <a:cxn ang="0">
                  <a:pos x="17" y="18"/>
                </a:cxn>
                <a:cxn ang="0">
                  <a:pos x="16" y="19"/>
                </a:cxn>
                <a:cxn ang="0">
                  <a:pos x="16" y="21"/>
                </a:cxn>
                <a:cxn ang="0">
                  <a:pos x="14" y="23"/>
                </a:cxn>
                <a:cxn ang="0">
                  <a:pos x="14" y="23"/>
                </a:cxn>
                <a:cxn ang="0">
                  <a:pos x="12" y="23"/>
                </a:cxn>
                <a:cxn ang="0">
                  <a:pos x="11" y="23"/>
                </a:cxn>
                <a:cxn ang="0">
                  <a:pos x="11" y="23"/>
                </a:cxn>
                <a:cxn ang="0">
                  <a:pos x="9" y="23"/>
                </a:cxn>
                <a:cxn ang="0">
                  <a:pos x="8" y="23"/>
                </a:cxn>
                <a:cxn ang="0">
                  <a:pos x="8" y="23"/>
                </a:cxn>
                <a:cxn ang="0">
                  <a:pos x="6" y="23"/>
                </a:cxn>
                <a:cxn ang="0">
                  <a:pos x="6" y="23"/>
                </a:cxn>
                <a:cxn ang="0">
                  <a:pos x="3" y="21"/>
                </a:cxn>
                <a:cxn ang="0">
                  <a:pos x="2" y="19"/>
                </a:cxn>
                <a:cxn ang="0">
                  <a:pos x="2" y="18"/>
                </a:cxn>
                <a:cxn ang="0">
                  <a:pos x="0" y="14"/>
                </a:cxn>
                <a:cxn ang="0">
                  <a:pos x="0" y="13"/>
                </a:cxn>
                <a:cxn ang="0">
                  <a:pos x="0" y="10"/>
                </a:cxn>
                <a:cxn ang="0">
                  <a:pos x="2" y="8"/>
                </a:cxn>
                <a:cxn ang="0">
                  <a:pos x="2" y="6"/>
                </a:cxn>
                <a:cxn ang="0">
                  <a:pos x="2" y="5"/>
                </a:cxn>
                <a:cxn ang="0">
                  <a:pos x="5" y="1"/>
                </a:cxn>
                <a:cxn ang="0">
                  <a:pos x="8" y="0"/>
                </a:cxn>
                <a:cxn ang="0">
                  <a:pos x="9" y="0"/>
                </a:cxn>
                <a:cxn ang="0">
                  <a:pos x="11" y="0"/>
                </a:cxn>
                <a:cxn ang="0">
                  <a:pos x="14" y="0"/>
                </a:cxn>
                <a:cxn ang="0">
                  <a:pos x="16" y="1"/>
                </a:cxn>
                <a:cxn ang="0">
                  <a:pos x="16" y="3"/>
                </a:cxn>
              </a:cxnLst>
              <a:rect l="0" t="0" r="r" b="b"/>
              <a:pathLst>
                <a:path w="17" h="23">
                  <a:moveTo>
                    <a:pt x="0" y="14"/>
                  </a:moveTo>
                  <a:lnTo>
                    <a:pt x="2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5" y="8"/>
                  </a:lnTo>
                  <a:lnTo>
                    <a:pt x="6" y="8"/>
                  </a:lnTo>
                  <a:lnTo>
                    <a:pt x="8" y="6"/>
                  </a:lnTo>
                  <a:lnTo>
                    <a:pt x="9" y="6"/>
                  </a:lnTo>
                  <a:lnTo>
                    <a:pt x="11" y="6"/>
                  </a:lnTo>
                  <a:lnTo>
                    <a:pt x="12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6" y="8"/>
                  </a:lnTo>
                  <a:lnTo>
                    <a:pt x="16" y="10"/>
                  </a:lnTo>
                  <a:lnTo>
                    <a:pt x="17" y="11"/>
                  </a:lnTo>
                  <a:lnTo>
                    <a:pt x="17" y="13"/>
                  </a:lnTo>
                  <a:lnTo>
                    <a:pt x="17" y="14"/>
                  </a:lnTo>
                  <a:lnTo>
                    <a:pt x="17" y="16"/>
                  </a:lnTo>
                  <a:lnTo>
                    <a:pt x="17" y="18"/>
                  </a:lnTo>
                  <a:lnTo>
                    <a:pt x="16" y="19"/>
                  </a:lnTo>
                  <a:lnTo>
                    <a:pt x="16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2" y="8"/>
                  </a:lnTo>
                  <a:lnTo>
                    <a:pt x="2" y="6"/>
                  </a:lnTo>
                  <a:lnTo>
                    <a:pt x="2" y="5"/>
                  </a:lnTo>
                  <a:lnTo>
                    <a:pt x="5" y="1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6" y="3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98" name="Freeform 197"/>
            <p:cNvSpPr>
              <a:spLocks/>
            </p:cNvSpPr>
            <p:nvPr/>
          </p:nvSpPr>
          <p:spPr bwMode="auto">
            <a:xfrm>
              <a:off x="1204" y="2939"/>
              <a:ext cx="17" cy="25"/>
            </a:xfrm>
            <a:custGeom>
              <a:avLst/>
              <a:gdLst/>
              <a:ahLst/>
              <a:cxnLst>
                <a:cxn ang="0">
                  <a:pos x="17" y="8"/>
                </a:cxn>
                <a:cxn ang="0">
                  <a:pos x="16" y="10"/>
                </a:cxn>
                <a:cxn ang="0">
                  <a:pos x="16" y="12"/>
                </a:cxn>
                <a:cxn ang="0">
                  <a:pos x="16" y="12"/>
                </a:cxn>
                <a:cxn ang="0">
                  <a:pos x="14" y="13"/>
                </a:cxn>
                <a:cxn ang="0">
                  <a:pos x="13" y="15"/>
                </a:cxn>
                <a:cxn ang="0">
                  <a:pos x="11" y="15"/>
                </a:cxn>
                <a:cxn ang="0">
                  <a:pos x="10" y="16"/>
                </a:cxn>
                <a:cxn ang="0">
                  <a:pos x="8" y="16"/>
                </a:cxn>
                <a:cxn ang="0">
                  <a:pos x="7" y="16"/>
                </a:cxn>
                <a:cxn ang="0">
                  <a:pos x="5" y="16"/>
                </a:cxn>
                <a:cxn ang="0">
                  <a:pos x="5" y="15"/>
                </a:cxn>
                <a:cxn ang="0">
                  <a:pos x="3" y="15"/>
                </a:cxn>
                <a:cxn ang="0">
                  <a:pos x="3" y="15"/>
                </a:cxn>
                <a:cxn ang="0">
                  <a:pos x="2" y="13"/>
                </a:cxn>
                <a:cxn ang="0">
                  <a:pos x="0" y="13"/>
                </a:cxn>
                <a:cxn ang="0">
                  <a:pos x="0" y="10"/>
                </a:cxn>
                <a:cxn ang="0">
                  <a:pos x="0" y="8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2" y="3"/>
                </a:cxn>
                <a:cxn ang="0">
                  <a:pos x="2" y="2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1" y="0"/>
                </a:cxn>
                <a:cxn ang="0">
                  <a:pos x="13" y="0"/>
                </a:cxn>
                <a:cxn ang="0">
                  <a:pos x="14" y="2"/>
                </a:cxn>
                <a:cxn ang="0">
                  <a:pos x="16" y="3"/>
                </a:cxn>
                <a:cxn ang="0">
                  <a:pos x="16" y="5"/>
                </a:cxn>
                <a:cxn ang="0">
                  <a:pos x="17" y="8"/>
                </a:cxn>
                <a:cxn ang="0">
                  <a:pos x="17" y="12"/>
                </a:cxn>
                <a:cxn ang="0">
                  <a:pos x="17" y="15"/>
                </a:cxn>
                <a:cxn ang="0">
                  <a:pos x="17" y="16"/>
                </a:cxn>
                <a:cxn ang="0">
                  <a:pos x="16" y="16"/>
                </a:cxn>
                <a:cxn ang="0">
                  <a:pos x="16" y="20"/>
                </a:cxn>
                <a:cxn ang="0">
                  <a:pos x="13" y="21"/>
                </a:cxn>
                <a:cxn ang="0">
                  <a:pos x="10" y="23"/>
                </a:cxn>
                <a:cxn ang="0">
                  <a:pos x="8" y="25"/>
                </a:cxn>
                <a:cxn ang="0">
                  <a:pos x="8" y="23"/>
                </a:cxn>
                <a:cxn ang="0">
                  <a:pos x="3" y="23"/>
                </a:cxn>
                <a:cxn ang="0">
                  <a:pos x="2" y="21"/>
                </a:cxn>
                <a:cxn ang="0">
                  <a:pos x="2" y="21"/>
                </a:cxn>
              </a:cxnLst>
              <a:rect l="0" t="0" r="r" b="b"/>
              <a:pathLst>
                <a:path w="17" h="25">
                  <a:moveTo>
                    <a:pt x="17" y="8"/>
                  </a:moveTo>
                  <a:lnTo>
                    <a:pt x="16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1" y="15"/>
                  </a:lnTo>
                  <a:lnTo>
                    <a:pt x="10" y="16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5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3"/>
                  </a:lnTo>
                  <a:lnTo>
                    <a:pt x="2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6" y="3"/>
                  </a:lnTo>
                  <a:lnTo>
                    <a:pt x="16" y="5"/>
                  </a:lnTo>
                  <a:lnTo>
                    <a:pt x="17" y="8"/>
                  </a:lnTo>
                  <a:lnTo>
                    <a:pt x="17" y="12"/>
                  </a:lnTo>
                  <a:lnTo>
                    <a:pt x="17" y="15"/>
                  </a:lnTo>
                  <a:lnTo>
                    <a:pt x="17" y="16"/>
                  </a:lnTo>
                  <a:lnTo>
                    <a:pt x="16" y="16"/>
                  </a:lnTo>
                  <a:lnTo>
                    <a:pt x="16" y="20"/>
                  </a:lnTo>
                  <a:lnTo>
                    <a:pt x="13" y="21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3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2" y="21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99" name="Freeform 198"/>
            <p:cNvSpPr>
              <a:spLocks/>
            </p:cNvSpPr>
            <p:nvPr/>
          </p:nvSpPr>
          <p:spPr bwMode="auto">
            <a:xfrm>
              <a:off x="1273" y="3043"/>
              <a:ext cx="19" cy="31"/>
            </a:xfrm>
            <a:custGeom>
              <a:avLst/>
              <a:gdLst/>
              <a:ahLst/>
              <a:cxnLst>
                <a:cxn ang="0">
                  <a:pos x="8" y="31"/>
                </a:cxn>
                <a:cxn ang="0">
                  <a:pos x="0" y="31"/>
                </a:cxn>
                <a:cxn ang="0">
                  <a:pos x="3" y="31"/>
                </a:cxn>
                <a:cxn ang="0">
                  <a:pos x="19" y="2"/>
                </a:cxn>
                <a:cxn ang="0">
                  <a:pos x="17" y="2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1" y="7"/>
                </a:cxn>
              </a:cxnLst>
              <a:rect l="0" t="0" r="r" b="b"/>
              <a:pathLst>
                <a:path w="19" h="31">
                  <a:moveTo>
                    <a:pt x="8" y="31"/>
                  </a:moveTo>
                  <a:lnTo>
                    <a:pt x="0" y="31"/>
                  </a:lnTo>
                  <a:lnTo>
                    <a:pt x="3" y="31"/>
                  </a:lnTo>
                  <a:lnTo>
                    <a:pt x="19" y="2"/>
                  </a:lnTo>
                  <a:lnTo>
                    <a:pt x="17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1" y="7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00" name="Freeform 199"/>
            <p:cNvSpPr>
              <a:spLocks/>
            </p:cNvSpPr>
            <p:nvPr/>
          </p:nvSpPr>
          <p:spPr bwMode="auto">
            <a:xfrm>
              <a:off x="1228" y="3011"/>
              <a:ext cx="14" cy="14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14" y="6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2" y="3"/>
                </a:cxn>
                <a:cxn ang="0">
                  <a:pos x="12" y="1"/>
                </a:cxn>
                <a:cxn ang="0">
                  <a:pos x="12" y="1"/>
                </a:cxn>
                <a:cxn ang="0">
                  <a:pos x="11" y="1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3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1" y="11"/>
                </a:cxn>
                <a:cxn ang="0">
                  <a:pos x="1" y="13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3" y="14"/>
                </a:cxn>
                <a:cxn ang="0">
                  <a:pos x="4" y="14"/>
                </a:cxn>
                <a:cxn ang="0">
                  <a:pos x="4" y="14"/>
                </a:cxn>
                <a:cxn ang="0">
                  <a:pos x="6" y="14"/>
                </a:cxn>
                <a:cxn ang="0">
                  <a:pos x="6" y="14"/>
                </a:cxn>
                <a:cxn ang="0">
                  <a:pos x="8" y="14"/>
                </a:cxn>
                <a:cxn ang="0">
                  <a:pos x="8" y="14"/>
                </a:cxn>
                <a:cxn ang="0">
                  <a:pos x="9" y="14"/>
                </a:cxn>
                <a:cxn ang="0">
                  <a:pos x="9" y="14"/>
                </a:cxn>
                <a:cxn ang="0">
                  <a:pos x="11" y="14"/>
                </a:cxn>
                <a:cxn ang="0">
                  <a:pos x="11" y="14"/>
                </a:cxn>
                <a:cxn ang="0">
                  <a:pos x="11" y="13"/>
                </a:cxn>
                <a:cxn ang="0">
                  <a:pos x="12" y="13"/>
                </a:cxn>
                <a:cxn ang="0">
                  <a:pos x="12" y="11"/>
                </a:cxn>
                <a:cxn ang="0">
                  <a:pos x="12" y="11"/>
                </a:cxn>
                <a:cxn ang="0">
                  <a:pos x="14" y="11"/>
                </a:cxn>
                <a:cxn ang="0">
                  <a:pos x="14" y="10"/>
                </a:cxn>
                <a:cxn ang="0">
                  <a:pos x="14" y="10"/>
                </a:cxn>
                <a:cxn ang="0">
                  <a:pos x="14" y="8"/>
                </a:cxn>
                <a:cxn ang="0">
                  <a:pos x="14" y="8"/>
                </a:cxn>
              </a:cxnLst>
              <a:rect l="0" t="0" r="r" b="b"/>
              <a:pathLst>
                <a:path w="14" h="14">
                  <a:moveTo>
                    <a:pt x="14" y="6"/>
                  </a:move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6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01" name="Freeform 200"/>
            <p:cNvSpPr>
              <a:spLocks/>
            </p:cNvSpPr>
            <p:nvPr/>
          </p:nvSpPr>
          <p:spPr bwMode="auto">
            <a:xfrm>
              <a:off x="1229" y="2999"/>
              <a:ext cx="11" cy="10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2" y="8"/>
                </a:cxn>
                <a:cxn ang="0">
                  <a:pos x="2" y="8"/>
                </a:cxn>
                <a:cxn ang="0">
                  <a:pos x="2" y="8"/>
                </a:cxn>
                <a:cxn ang="0">
                  <a:pos x="2" y="10"/>
                </a:cxn>
                <a:cxn ang="0">
                  <a:pos x="3" y="10"/>
                </a:cxn>
                <a:cxn ang="0">
                  <a:pos x="3" y="10"/>
                </a:cxn>
                <a:cxn ang="0">
                  <a:pos x="3" y="10"/>
                </a:cxn>
                <a:cxn ang="0">
                  <a:pos x="5" y="10"/>
                </a:cxn>
                <a:cxn ang="0">
                  <a:pos x="5" y="10"/>
                </a:cxn>
                <a:cxn ang="0">
                  <a:pos x="5" y="10"/>
                </a:cxn>
                <a:cxn ang="0">
                  <a:pos x="7" y="10"/>
                </a:cxn>
                <a:cxn ang="0">
                  <a:pos x="7" y="10"/>
                </a:cxn>
                <a:cxn ang="0">
                  <a:pos x="7" y="10"/>
                </a:cxn>
                <a:cxn ang="0">
                  <a:pos x="8" y="10"/>
                </a:cxn>
                <a:cxn ang="0">
                  <a:pos x="8" y="10"/>
                </a:cxn>
                <a:cxn ang="0">
                  <a:pos x="8" y="10"/>
                </a:cxn>
                <a:cxn ang="0">
                  <a:pos x="10" y="10"/>
                </a:cxn>
                <a:cxn ang="0">
                  <a:pos x="10" y="8"/>
                </a:cxn>
                <a:cxn ang="0">
                  <a:pos x="10" y="8"/>
                </a:cxn>
                <a:cxn ang="0">
                  <a:pos x="10" y="8"/>
                </a:cxn>
                <a:cxn ang="0">
                  <a:pos x="11" y="8"/>
                </a:cxn>
                <a:cxn ang="0">
                  <a:pos x="11" y="7"/>
                </a:cxn>
                <a:cxn ang="0">
                  <a:pos x="11" y="7"/>
                </a:cxn>
              </a:cxnLst>
              <a:rect l="0" t="0" r="r" b="b"/>
              <a:pathLst>
                <a:path w="11" h="10">
                  <a:moveTo>
                    <a:pt x="11" y="5"/>
                  </a:moveTo>
                  <a:lnTo>
                    <a:pt x="11" y="5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5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02" name="Freeform 201"/>
            <p:cNvSpPr>
              <a:spLocks/>
            </p:cNvSpPr>
            <p:nvPr/>
          </p:nvSpPr>
          <p:spPr bwMode="auto">
            <a:xfrm>
              <a:off x="1220" y="2879"/>
              <a:ext cx="11" cy="24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5" y="0"/>
                </a:cxn>
                <a:cxn ang="0">
                  <a:pos x="5" y="24"/>
                </a:cxn>
                <a:cxn ang="0">
                  <a:pos x="0" y="24"/>
                </a:cxn>
                <a:cxn ang="0">
                  <a:pos x="11" y="24"/>
                </a:cxn>
              </a:cxnLst>
              <a:rect l="0" t="0" r="r" b="b"/>
              <a:pathLst>
                <a:path w="11" h="24">
                  <a:moveTo>
                    <a:pt x="1" y="3"/>
                  </a:moveTo>
                  <a:lnTo>
                    <a:pt x="5" y="0"/>
                  </a:lnTo>
                  <a:lnTo>
                    <a:pt x="5" y="24"/>
                  </a:lnTo>
                  <a:lnTo>
                    <a:pt x="0" y="24"/>
                  </a:lnTo>
                  <a:lnTo>
                    <a:pt x="11" y="24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03" name="Freeform 202"/>
            <p:cNvSpPr>
              <a:spLocks/>
            </p:cNvSpPr>
            <p:nvPr/>
          </p:nvSpPr>
          <p:spPr bwMode="auto">
            <a:xfrm>
              <a:off x="1236" y="2879"/>
              <a:ext cx="15" cy="24"/>
            </a:xfrm>
            <a:custGeom>
              <a:avLst/>
              <a:gdLst/>
              <a:ahLst/>
              <a:cxnLst>
                <a:cxn ang="0">
                  <a:pos x="15" y="11"/>
                </a:cxn>
                <a:cxn ang="0">
                  <a:pos x="15" y="11"/>
                </a:cxn>
                <a:cxn ang="0">
                  <a:pos x="15" y="10"/>
                </a:cxn>
                <a:cxn ang="0">
                  <a:pos x="15" y="8"/>
                </a:cxn>
                <a:cxn ang="0">
                  <a:pos x="14" y="8"/>
                </a:cxn>
                <a:cxn ang="0">
                  <a:pos x="14" y="7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9" y="2"/>
                </a:cxn>
                <a:cxn ang="0">
                  <a:pos x="9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3"/>
                </a:cxn>
                <a:cxn ang="0">
                  <a:pos x="1" y="3"/>
                </a:cxn>
                <a:cxn ang="0">
                  <a:pos x="1" y="5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0" y="8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0" y="11"/>
                </a:cxn>
                <a:cxn ang="0">
                  <a:pos x="0" y="13"/>
                </a:cxn>
                <a:cxn ang="0">
                  <a:pos x="0" y="15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1" y="20"/>
                </a:cxn>
                <a:cxn ang="0">
                  <a:pos x="1" y="21"/>
                </a:cxn>
                <a:cxn ang="0">
                  <a:pos x="1" y="21"/>
                </a:cxn>
                <a:cxn ang="0">
                  <a:pos x="3" y="23"/>
                </a:cxn>
                <a:cxn ang="0">
                  <a:pos x="3" y="23"/>
                </a:cxn>
                <a:cxn ang="0">
                  <a:pos x="3" y="23"/>
                </a:cxn>
                <a:cxn ang="0">
                  <a:pos x="4" y="24"/>
                </a:cxn>
                <a:cxn ang="0">
                  <a:pos x="4" y="24"/>
                </a:cxn>
                <a:cxn ang="0">
                  <a:pos x="6" y="24"/>
                </a:cxn>
                <a:cxn ang="0">
                  <a:pos x="6" y="24"/>
                </a:cxn>
                <a:cxn ang="0">
                  <a:pos x="7" y="24"/>
                </a:cxn>
                <a:cxn ang="0">
                  <a:pos x="7" y="24"/>
                </a:cxn>
                <a:cxn ang="0">
                  <a:pos x="9" y="24"/>
                </a:cxn>
                <a:cxn ang="0">
                  <a:pos x="9" y="24"/>
                </a:cxn>
                <a:cxn ang="0">
                  <a:pos x="10" y="23"/>
                </a:cxn>
                <a:cxn ang="0">
                  <a:pos x="12" y="23"/>
                </a:cxn>
                <a:cxn ang="0">
                  <a:pos x="12" y="23"/>
                </a:cxn>
                <a:cxn ang="0">
                  <a:pos x="12" y="21"/>
                </a:cxn>
                <a:cxn ang="0">
                  <a:pos x="14" y="21"/>
                </a:cxn>
                <a:cxn ang="0">
                  <a:pos x="14" y="20"/>
                </a:cxn>
                <a:cxn ang="0">
                  <a:pos x="14" y="18"/>
                </a:cxn>
                <a:cxn ang="0">
                  <a:pos x="15" y="18"/>
                </a:cxn>
                <a:cxn ang="0">
                  <a:pos x="15" y="16"/>
                </a:cxn>
                <a:cxn ang="0">
                  <a:pos x="15" y="15"/>
                </a:cxn>
                <a:cxn ang="0">
                  <a:pos x="15" y="15"/>
                </a:cxn>
                <a:cxn ang="0">
                  <a:pos x="15" y="13"/>
                </a:cxn>
              </a:cxnLst>
              <a:rect l="0" t="0" r="r" b="b"/>
              <a:pathLst>
                <a:path w="15" h="24">
                  <a:moveTo>
                    <a:pt x="15" y="13"/>
                  </a:move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10" y="24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1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5" y="18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3"/>
                  </a:lnTo>
                  <a:lnTo>
                    <a:pt x="15" y="13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04" name="Freeform 203"/>
            <p:cNvSpPr>
              <a:spLocks/>
            </p:cNvSpPr>
            <p:nvPr/>
          </p:nvSpPr>
          <p:spPr bwMode="auto">
            <a:xfrm>
              <a:off x="1253" y="2822"/>
              <a:ext cx="9" cy="26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4" y="0"/>
                </a:cxn>
                <a:cxn ang="0">
                  <a:pos x="4" y="26"/>
                </a:cxn>
                <a:cxn ang="0">
                  <a:pos x="0" y="26"/>
                </a:cxn>
                <a:cxn ang="0">
                  <a:pos x="9" y="26"/>
                </a:cxn>
              </a:cxnLst>
              <a:rect l="0" t="0" r="r" b="b"/>
              <a:pathLst>
                <a:path w="9" h="26">
                  <a:moveTo>
                    <a:pt x="1" y="3"/>
                  </a:moveTo>
                  <a:lnTo>
                    <a:pt x="4" y="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9" y="26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05" name="Freeform 204"/>
            <p:cNvSpPr>
              <a:spLocks/>
            </p:cNvSpPr>
            <p:nvPr/>
          </p:nvSpPr>
          <p:spPr bwMode="auto">
            <a:xfrm>
              <a:off x="1268" y="2822"/>
              <a:ext cx="10" cy="26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5" y="0"/>
                </a:cxn>
                <a:cxn ang="0">
                  <a:pos x="5" y="26"/>
                </a:cxn>
                <a:cxn ang="0">
                  <a:pos x="0" y="26"/>
                </a:cxn>
                <a:cxn ang="0">
                  <a:pos x="10" y="26"/>
                </a:cxn>
              </a:cxnLst>
              <a:rect l="0" t="0" r="r" b="b"/>
              <a:pathLst>
                <a:path w="10" h="26">
                  <a:moveTo>
                    <a:pt x="2" y="3"/>
                  </a:moveTo>
                  <a:lnTo>
                    <a:pt x="5" y="0"/>
                  </a:lnTo>
                  <a:lnTo>
                    <a:pt x="5" y="26"/>
                  </a:lnTo>
                  <a:lnTo>
                    <a:pt x="0" y="26"/>
                  </a:lnTo>
                  <a:lnTo>
                    <a:pt x="10" y="26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06" name="Freeform 205"/>
            <p:cNvSpPr>
              <a:spLocks/>
            </p:cNvSpPr>
            <p:nvPr/>
          </p:nvSpPr>
          <p:spPr bwMode="auto">
            <a:xfrm>
              <a:off x="1320" y="2793"/>
              <a:ext cx="11" cy="24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6" y="0"/>
                </a:cxn>
                <a:cxn ang="0">
                  <a:pos x="6" y="24"/>
                </a:cxn>
                <a:cxn ang="0">
                  <a:pos x="0" y="24"/>
                </a:cxn>
                <a:cxn ang="0">
                  <a:pos x="11" y="24"/>
                </a:cxn>
              </a:cxnLst>
              <a:rect l="0" t="0" r="r" b="b"/>
              <a:pathLst>
                <a:path w="11" h="24">
                  <a:moveTo>
                    <a:pt x="1" y="3"/>
                  </a:moveTo>
                  <a:lnTo>
                    <a:pt x="6" y="0"/>
                  </a:lnTo>
                  <a:lnTo>
                    <a:pt x="6" y="24"/>
                  </a:lnTo>
                  <a:lnTo>
                    <a:pt x="0" y="24"/>
                  </a:lnTo>
                  <a:lnTo>
                    <a:pt x="11" y="24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07" name="Freeform 206"/>
            <p:cNvSpPr>
              <a:spLocks/>
            </p:cNvSpPr>
            <p:nvPr/>
          </p:nvSpPr>
          <p:spPr bwMode="auto">
            <a:xfrm>
              <a:off x="1337" y="2791"/>
              <a:ext cx="14" cy="25"/>
            </a:xfrm>
            <a:custGeom>
              <a:avLst/>
              <a:gdLst/>
              <a:ahLst/>
              <a:cxnLst>
                <a:cxn ang="0">
                  <a:pos x="1" y="7"/>
                </a:cxn>
                <a:cxn ang="0">
                  <a:pos x="1" y="4"/>
                </a:cxn>
                <a:cxn ang="0">
                  <a:pos x="5" y="2"/>
                </a:cxn>
                <a:cxn ang="0">
                  <a:pos x="6" y="0"/>
                </a:cxn>
                <a:cxn ang="0">
                  <a:pos x="9" y="0"/>
                </a:cxn>
                <a:cxn ang="0">
                  <a:pos x="12" y="4"/>
                </a:cxn>
                <a:cxn ang="0">
                  <a:pos x="14" y="8"/>
                </a:cxn>
                <a:cxn ang="0">
                  <a:pos x="12" y="13"/>
                </a:cxn>
                <a:cxn ang="0">
                  <a:pos x="0" y="25"/>
                </a:cxn>
                <a:cxn ang="0">
                  <a:pos x="14" y="25"/>
                </a:cxn>
                <a:cxn ang="0">
                  <a:pos x="14" y="21"/>
                </a:cxn>
              </a:cxnLst>
              <a:rect l="0" t="0" r="r" b="b"/>
              <a:pathLst>
                <a:path w="14" h="25">
                  <a:moveTo>
                    <a:pt x="1" y="7"/>
                  </a:moveTo>
                  <a:lnTo>
                    <a:pt x="1" y="4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4" y="8"/>
                  </a:lnTo>
                  <a:lnTo>
                    <a:pt x="12" y="13"/>
                  </a:lnTo>
                  <a:lnTo>
                    <a:pt x="0" y="25"/>
                  </a:lnTo>
                  <a:lnTo>
                    <a:pt x="14" y="25"/>
                  </a:lnTo>
                  <a:lnTo>
                    <a:pt x="14" y="21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08" name="Freeform 207"/>
            <p:cNvSpPr>
              <a:spLocks/>
            </p:cNvSpPr>
            <p:nvPr/>
          </p:nvSpPr>
          <p:spPr bwMode="auto">
            <a:xfrm>
              <a:off x="1189" y="2783"/>
              <a:ext cx="318" cy="333"/>
            </a:xfrm>
            <a:custGeom>
              <a:avLst/>
              <a:gdLst/>
              <a:ahLst/>
              <a:cxnLst>
                <a:cxn ang="0">
                  <a:pos x="318" y="155"/>
                </a:cxn>
                <a:cxn ang="0">
                  <a:pos x="315" y="135"/>
                </a:cxn>
                <a:cxn ang="0">
                  <a:pos x="310" y="116"/>
                </a:cxn>
                <a:cxn ang="0">
                  <a:pos x="304" y="98"/>
                </a:cxn>
                <a:cxn ang="0">
                  <a:pos x="294" y="80"/>
                </a:cxn>
                <a:cxn ang="0">
                  <a:pos x="285" y="65"/>
                </a:cxn>
                <a:cxn ang="0">
                  <a:pos x="273" y="51"/>
                </a:cxn>
                <a:cxn ang="0">
                  <a:pos x="259" y="36"/>
                </a:cxn>
                <a:cxn ang="0">
                  <a:pos x="243" y="26"/>
                </a:cxn>
                <a:cxn ang="0">
                  <a:pos x="227" y="16"/>
                </a:cxn>
                <a:cxn ang="0">
                  <a:pos x="209" y="8"/>
                </a:cxn>
                <a:cxn ang="0">
                  <a:pos x="191" y="5"/>
                </a:cxn>
                <a:cxn ang="0">
                  <a:pos x="173" y="2"/>
                </a:cxn>
                <a:cxn ang="0">
                  <a:pos x="154" y="0"/>
                </a:cxn>
                <a:cxn ang="0">
                  <a:pos x="135" y="3"/>
                </a:cxn>
                <a:cxn ang="0">
                  <a:pos x="117" y="7"/>
                </a:cxn>
                <a:cxn ang="0">
                  <a:pos x="100" y="13"/>
                </a:cxn>
                <a:cxn ang="0">
                  <a:pos x="82" y="21"/>
                </a:cxn>
                <a:cxn ang="0">
                  <a:pos x="67" y="31"/>
                </a:cxn>
                <a:cxn ang="0">
                  <a:pos x="53" y="44"/>
                </a:cxn>
                <a:cxn ang="0">
                  <a:pos x="39" y="59"/>
                </a:cxn>
                <a:cxn ang="0">
                  <a:pos x="28" y="73"/>
                </a:cxn>
                <a:cxn ang="0">
                  <a:pos x="18" y="90"/>
                </a:cxn>
                <a:cxn ang="0">
                  <a:pos x="11" y="107"/>
                </a:cxn>
                <a:cxn ang="0">
                  <a:pos x="6" y="120"/>
                </a:cxn>
                <a:cxn ang="0">
                  <a:pos x="3" y="138"/>
                </a:cxn>
                <a:cxn ang="0">
                  <a:pos x="1" y="158"/>
                </a:cxn>
                <a:cxn ang="0">
                  <a:pos x="1" y="177"/>
                </a:cxn>
                <a:cxn ang="0">
                  <a:pos x="3" y="197"/>
                </a:cxn>
                <a:cxn ang="0">
                  <a:pos x="8" y="216"/>
                </a:cxn>
                <a:cxn ang="0">
                  <a:pos x="14" y="234"/>
                </a:cxn>
                <a:cxn ang="0">
                  <a:pos x="25" y="255"/>
                </a:cxn>
                <a:cxn ang="0">
                  <a:pos x="37" y="273"/>
                </a:cxn>
                <a:cxn ang="0">
                  <a:pos x="50" y="288"/>
                </a:cxn>
                <a:cxn ang="0">
                  <a:pos x="64" y="299"/>
                </a:cxn>
                <a:cxn ang="0">
                  <a:pos x="79" y="311"/>
                </a:cxn>
                <a:cxn ang="0">
                  <a:pos x="96" y="319"/>
                </a:cxn>
                <a:cxn ang="0">
                  <a:pos x="114" y="327"/>
                </a:cxn>
                <a:cxn ang="0">
                  <a:pos x="132" y="330"/>
                </a:cxn>
                <a:cxn ang="0">
                  <a:pos x="151" y="333"/>
                </a:cxn>
                <a:cxn ang="0">
                  <a:pos x="170" y="333"/>
                </a:cxn>
                <a:cxn ang="0">
                  <a:pos x="188" y="330"/>
                </a:cxn>
                <a:cxn ang="0">
                  <a:pos x="206" y="325"/>
                </a:cxn>
                <a:cxn ang="0">
                  <a:pos x="223" y="319"/>
                </a:cxn>
                <a:cxn ang="0">
                  <a:pos x="240" y="311"/>
                </a:cxn>
                <a:cxn ang="0">
                  <a:pos x="255" y="299"/>
                </a:cxn>
                <a:cxn ang="0">
                  <a:pos x="269" y="286"/>
                </a:cxn>
                <a:cxn ang="0">
                  <a:pos x="282" y="273"/>
                </a:cxn>
                <a:cxn ang="0">
                  <a:pos x="293" y="257"/>
                </a:cxn>
                <a:cxn ang="0">
                  <a:pos x="302" y="239"/>
                </a:cxn>
                <a:cxn ang="0">
                  <a:pos x="310" y="221"/>
                </a:cxn>
                <a:cxn ang="0">
                  <a:pos x="315" y="203"/>
                </a:cxn>
                <a:cxn ang="0">
                  <a:pos x="318" y="184"/>
                </a:cxn>
                <a:cxn ang="0">
                  <a:pos x="318" y="168"/>
                </a:cxn>
              </a:cxnLst>
              <a:rect l="0" t="0" r="r" b="b"/>
              <a:pathLst>
                <a:path w="318" h="333">
                  <a:moveTo>
                    <a:pt x="318" y="168"/>
                  </a:moveTo>
                  <a:lnTo>
                    <a:pt x="318" y="161"/>
                  </a:lnTo>
                  <a:lnTo>
                    <a:pt x="318" y="155"/>
                  </a:lnTo>
                  <a:lnTo>
                    <a:pt x="318" y="148"/>
                  </a:lnTo>
                  <a:lnTo>
                    <a:pt x="316" y="142"/>
                  </a:lnTo>
                  <a:lnTo>
                    <a:pt x="315" y="135"/>
                  </a:lnTo>
                  <a:lnTo>
                    <a:pt x="315" y="129"/>
                  </a:lnTo>
                  <a:lnTo>
                    <a:pt x="313" y="122"/>
                  </a:lnTo>
                  <a:lnTo>
                    <a:pt x="310" y="116"/>
                  </a:lnTo>
                  <a:lnTo>
                    <a:pt x="308" y="109"/>
                  </a:lnTo>
                  <a:lnTo>
                    <a:pt x="307" y="104"/>
                  </a:lnTo>
                  <a:lnTo>
                    <a:pt x="304" y="98"/>
                  </a:lnTo>
                  <a:lnTo>
                    <a:pt x="301" y="91"/>
                  </a:lnTo>
                  <a:lnTo>
                    <a:pt x="299" y="86"/>
                  </a:lnTo>
                  <a:lnTo>
                    <a:pt x="294" y="80"/>
                  </a:lnTo>
                  <a:lnTo>
                    <a:pt x="291" y="75"/>
                  </a:lnTo>
                  <a:lnTo>
                    <a:pt x="288" y="70"/>
                  </a:lnTo>
                  <a:lnTo>
                    <a:pt x="285" y="65"/>
                  </a:lnTo>
                  <a:lnTo>
                    <a:pt x="280" y="59"/>
                  </a:lnTo>
                  <a:lnTo>
                    <a:pt x="277" y="54"/>
                  </a:lnTo>
                  <a:lnTo>
                    <a:pt x="273" y="51"/>
                  </a:lnTo>
                  <a:lnTo>
                    <a:pt x="268" y="46"/>
                  </a:lnTo>
                  <a:lnTo>
                    <a:pt x="263" y="41"/>
                  </a:lnTo>
                  <a:lnTo>
                    <a:pt x="259" y="36"/>
                  </a:lnTo>
                  <a:lnTo>
                    <a:pt x="254" y="33"/>
                  </a:lnTo>
                  <a:lnTo>
                    <a:pt x="248" y="29"/>
                  </a:lnTo>
                  <a:lnTo>
                    <a:pt x="243" y="26"/>
                  </a:lnTo>
                  <a:lnTo>
                    <a:pt x="238" y="21"/>
                  </a:lnTo>
                  <a:lnTo>
                    <a:pt x="232" y="20"/>
                  </a:lnTo>
                  <a:lnTo>
                    <a:pt x="227" y="16"/>
                  </a:lnTo>
                  <a:lnTo>
                    <a:pt x="221" y="13"/>
                  </a:lnTo>
                  <a:lnTo>
                    <a:pt x="215" y="12"/>
                  </a:lnTo>
                  <a:lnTo>
                    <a:pt x="209" y="8"/>
                  </a:lnTo>
                  <a:lnTo>
                    <a:pt x="204" y="7"/>
                  </a:lnTo>
                  <a:lnTo>
                    <a:pt x="198" y="5"/>
                  </a:lnTo>
                  <a:lnTo>
                    <a:pt x="191" y="5"/>
                  </a:lnTo>
                  <a:lnTo>
                    <a:pt x="185" y="3"/>
                  </a:lnTo>
                  <a:lnTo>
                    <a:pt x="179" y="2"/>
                  </a:lnTo>
                  <a:lnTo>
                    <a:pt x="173" y="2"/>
                  </a:lnTo>
                  <a:lnTo>
                    <a:pt x="167" y="0"/>
                  </a:lnTo>
                  <a:lnTo>
                    <a:pt x="160" y="0"/>
                  </a:lnTo>
                  <a:lnTo>
                    <a:pt x="154" y="0"/>
                  </a:lnTo>
                  <a:lnTo>
                    <a:pt x="148" y="2"/>
                  </a:lnTo>
                  <a:lnTo>
                    <a:pt x="142" y="2"/>
                  </a:lnTo>
                  <a:lnTo>
                    <a:pt x="135" y="3"/>
                  </a:lnTo>
                  <a:lnTo>
                    <a:pt x="129" y="3"/>
                  </a:lnTo>
                  <a:lnTo>
                    <a:pt x="123" y="5"/>
                  </a:lnTo>
                  <a:lnTo>
                    <a:pt x="117" y="7"/>
                  </a:lnTo>
                  <a:lnTo>
                    <a:pt x="110" y="8"/>
                  </a:lnTo>
                  <a:lnTo>
                    <a:pt x="106" y="10"/>
                  </a:lnTo>
                  <a:lnTo>
                    <a:pt x="100" y="13"/>
                  </a:lnTo>
                  <a:lnTo>
                    <a:pt x="93" y="15"/>
                  </a:lnTo>
                  <a:lnTo>
                    <a:pt x="89" y="18"/>
                  </a:lnTo>
                  <a:lnTo>
                    <a:pt x="82" y="21"/>
                  </a:lnTo>
                  <a:lnTo>
                    <a:pt x="78" y="25"/>
                  </a:lnTo>
                  <a:lnTo>
                    <a:pt x="73" y="28"/>
                  </a:lnTo>
                  <a:lnTo>
                    <a:pt x="67" y="31"/>
                  </a:lnTo>
                  <a:lnTo>
                    <a:pt x="62" y="36"/>
                  </a:lnTo>
                  <a:lnTo>
                    <a:pt x="57" y="39"/>
                  </a:lnTo>
                  <a:lnTo>
                    <a:pt x="53" y="44"/>
                  </a:lnTo>
                  <a:lnTo>
                    <a:pt x="48" y="49"/>
                  </a:lnTo>
                  <a:lnTo>
                    <a:pt x="43" y="52"/>
                  </a:lnTo>
                  <a:lnTo>
                    <a:pt x="39" y="59"/>
                  </a:lnTo>
                  <a:lnTo>
                    <a:pt x="36" y="64"/>
                  </a:lnTo>
                  <a:lnTo>
                    <a:pt x="31" y="68"/>
                  </a:lnTo>
                  <a:lnTo>
                    <a:pt x="28" y="73"/>
                  </a:lnTo>
                  <a:lnTo>
                    <a:pt x="25" y="78"/>
                  </a:lnTo>
                  <a:lnTo>
                    <a:pt x="22" y="85"/>
                  </a:lnTo>
                  <a:lnTo>
                    <a:pt x="18" y="90"/>
                  </a:lnTo>
                  <a:lnTo>
                    <a:pt x="15" y="96"/>
                  </a:lnTo>
                  <a:lnTo>
                    <a:pt x="12" y="101"/>
                  </a:lnTo>
                  <a:lnTo>
                    <a:pt x="11" y="107"/>
                  </a:lnTo>
                  <a:lnTo>
                    <a:pt x="9" y="111"/>
                  </a:lnTo>
                  <a:lnTo>
                    <a:pt x="9" y="114"/>
                  </a:lnTo>
                  <a:lnTo>
                    <a:pt x="6" y="120"/>
                  </a:lnTo>
                  <a:lnTo>
                    <a:pt x="4" y="127"/>
                  </a:lnTo>
                  <a:lnTo>
                    <a:pt x="4" y="133"/>
                  </a:lnTo>
                  <a:lnTo>
                    <a:pt x="3" y="138"/>
                  </a:lnTo>
                  <a:lnTo>
                    <a:pt x="1" y="145"/>
                  </a:lnTo>
                  <a:lnTo>
                    <a:pt x="1" y="151"/>
                  </a:lnTo>
                  <a:lnTo>
                    <a:pt x="1" y="158"/>
                  </a:lnTo>
                  <a:lnTo>
                    <a:pt x="0" y="164"/>
                  </a:lnTo>
                  <a:lnTo>
                    <a:pt x="0" y="171"/>
                  </a:lnTo>
                  <a:lnTo>
                    <a:pt x="1" y="177"/>
                  </a:lnTo>
                  <a:lnTo>
                    <a:pt x="1" y="184"/>
                  </a:lnTo>
                  <a:lnTo>
                    <a:pt x="1" y="190"/>
                  </a:lnTo>
                  <a:lnTo>
                    <a:pt x="3" y="197"/>
                  </a:lnTo>
                  <a:lnTo>
                    <a:pt x="4" y="203"/>
                  </a:lnTo>
                  <a:lnTo>
                    <a:pt x="6" y="210"/>
                  </a:lnTo>
                  <a:lnTo>
                    <a:pt x="8" y="216"/>
                  </a:lnTo>
                  <a:lnTo>
                    <a:pt x="9" y="223"/>
                  </a:lnTo>
                  <a:lnTo>
                    <a:pt x="12" y="228"/>
                  </a:lnTo>
                  <a:lnTo>
                    <a:pt x="14" y="234"/>
                  </a:lnTo>
                  <a:lnTo>
                    <a:pt x="17" y="241"/>
                  </a:lnTo>
                  <a:lnTo>
                    <a:pt x="20" y="246"/>
                  </a:lnTo>
                  <a:lnTo>
                    <a:pt x="25" y="255"/>
                  </a:lnTo>
                  <a:lnTo>
                    <a:pt x="29" y="264"/>
                  </a:lnTo>
                  <a:lnTo>
                    <a:pt x="32" y="268"/>
                  </a:lnTo>
                  <a:lnTo>
                    <a:pt x="37" y="273"/>
                  </a:lnTo>
                  <a:lnTo>
                    <a:pt x="42" y="278"/>
                  </a:lnTo>
                  <a:lnTo>
                    <a:pt x="45" y="283"/>
                  </a:lnTo>
                  <a:lnTo>
                    <a:pt x="50" y="288"/>
                  </a:lnTo>
                  <a:lnTo>
                    <a:pt x="54" y="291"/>
                  </a:lnTo>
                  <a:lnTo>
                    <a:pt x="59" y="296"/>
                  </a:lnTo>
                  <a:lnTo>
                    <a:pt x="64" y="299"/>
                  </a:lnTo>
                  <a:lnTo>
                    <a:pt x="68" y="304"/>
                  </a:lnTo>
                  <a:lnTo>
                    <a:pt x="75" y="307"/>
                  </a:lnTo>
                  <a:lnTo>
                    <a:pt x="79" y="311"/>
                  </a:lnTo>
                  <a:lnTo>
                    <a:pt x="85" y="314"/>
                  </a:lnTo>
                  <a:lnTo>
                    <a:pt x="90" y="317"/>
                  </a:lnTo>
                  <a:lnTo>
                    <a:pt x="96" y="319"/>
                  </a:lnTo>
                  <a:lnTo>
                    <a:pt x="103" y="322"/>
                  </a:lnTo>
                  <a:lnTo>
                    <a:pt x="107" y="324"/>
                  </a:lnTo>
                  <a:lnTo>
                    <a:pt x="114" y="327"/>
                  </a:lnTo>
                  <a:lnTo>
                    <a:pt x="120" y="329"/>
                  </a:lnTo>
                  <a:lnTo>
                    <a:pt x="126" y="330"/>
                  </a:lnTo>
                  <a:lnTo>
                    <a:pt x="132" y="330"/>
                  </a:lnTo>
                  <a:lnTo>
                    <a:pt x="138" y="332"/>
                  </a:lnTo>
                  <a:lnTo>
                    <a:pt x="145" y="332"/>
                  </a:lnTo>
                  <a:lnTo>
                    <a:pt x="151" y="333"/>
                  </a:lnTo>
                  <a:lnTo>
                    <a:pt x="157" y="333"/>
                  </a:lnTo>
                  <a:lnTo>
                    <a:pt x="163" y="333"/>
                  </a:lnTo>
                  <a:lnTo>
                    <a:pt x="170" y="333"/>
                  </a:lnTo>
                  <a:lnTo>
                    <a:pt x="176" y="332"/>
                  </a:lnTo>
                  <a:lnTo>
                    <a:pt x="181" y="332"/>
                  </a:lnTo>
                  <a:lnTo>
                    <a:pt x="188" y="330"/>
                  </a:lnTo>
                  <a:lnTo>
                    <a:pt x="193" y="330"/>
                  </a:lnTo>
                  <a:lnTo>
                    <a:pt x="199" y="327"/>
                  </a:lnTo>
                  <a:lnTo>
                    <a:pt x="206" y="325"/>
                  </a:lnTo>
                  <a:lnTo>
                    <a:pt x="212" y="324"/>
                  </a:lnTo>
                  <a:lnTo>
                    <a:pt x="218" y="322"/>
                  </a:lnTo>
                  <a:lnTo>
                    <a:pt x="223" y="319"/>
                  </a:lnTo>
                  <a:lnTo>
                    <a:pt x="229" y="317"/>
                  </a:lnTo>
                  <a:lnTo>
                    <a:pt x="234" y="314"/>
                  </a:lnTo>
                  <a:lnTo>
                    <a:pt x="240" y="311"/>
                  </a:lnTo>
                  <a:lnTo>
                    <a:pt x="244" y="307"/>
                  </a:lnTo>
                  <a:lnTo>
                    <a:pt x="251" y="304"/>
                  </a:lnTo>
                  <a:lnTo>
                    <a:pt x="255" y="299"/>
                  </a:lnTo>
                  <a:lnTo>
                    <a:pt x="260" y="296"/>
                  </a:lnTo>
                  <a:lnTo>
                    <a:pt x="265" y="291"/>
                  </a:lnTo>
                  <a:lnTo>
                    <a:pt x="269" y="286"/>
                  </a:lnTo>
                  <a:lnTo>
                    <a:pt x="274" y="281"/>
                  </a:lnTo>
                  <a:lnTo>
                    <a:pt x="279" y="278"/>
                  </a:lnTo>
                  <a:lnTo>
                    <a:pt x="282" y="273"/>
                  </a:lnTo>
                  <a:lnTo>
                    <a:pt x="287" y="267"/>
                  </a:lnTo>
                  <a:lnTo>
                    <a:pt x="290" y="262"/>
                  </a:lnTo>
                  <a:lnTo>
                    <a:pt x="293" y="257"/>
                  </a:lnTo>
                  <a:lnTo>
                    <a:pt x="296" y="251"/>
                  </a:lnTo>
                  <a:lnTo>
                    <a:pt x="299" y="246"/>
                  </a:lnTo>
                  <a:lnTo>
                    <a:pt x="302" y="239"/>
                  </a:lnTo>
                  <a:lnTo>
                    <a:pt x="305" y="234"/>
                  </a:lnTo>
                  <a:lnTo>
                    <a:pt x="307" y="228"/>
                  </a:lnTo>
                  <a:lnTo>
                    <a:pt x="310" y="221"/>
                  </a:lnTo>
                  <a:lnTo>
                    <a:pt x="312" y="215"/>
                  </a:lnTo>
                  <a:lnTo>
                    <a:pt x="313" y="210"/>
                  </a:lnTo>
                  <a:lnTo>
                    <a:pt x="315" y="203"/>
                  </a:lnTo>
                  <a:lnTo>
                    <a:pt x="316" y="197"/>
                  </a:lnTo>
                  <a:lnTo>
                    <a:pt x="318" y="190"/>
                  </a:lnTo>
                  <a:lnTo>
                    <a:pt x="318" y="184"/>
                  </a:lnTo>
                  <a:lnTo>
                    <a:pt x="318" y="177"/>
                  </a:lnTo>
                  <a:lnTo>
                    <a:pt x="318" y="171"/>
                  </a:lnTo>
                  <a:lnTo>
                    <a:pt x="318" y="168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09" name="Line 208"/>
            <p:cNvSpPr>
              <a:spLocks noChangeShapeType="1"/>
            </p:cNvSpPr>
            <p:nvPr/>
          </p:nvSpPr>
          <p:spPr bwMode="auto">
            <a:xfrm flipV="1">
              <a:off x="1351" y="2944"/>
              <a:ext cx="122" cy="2"/>
            </a:xfrm>
            <a:prstGeom prst="line">
              <a:avLst/>
            </a:prstGeom>
            <a:noFill/>
            <a:ln w="0">
              <a:solidFill>
                <a:srgbClr val="0E0D0C"/>
              </a:solidFill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10" name="Line 209"/>
            <p:cNvSpPr>
              <a:spLocks noChangeShapeType="1"/>
            </p:cNvSpPr>
            <p:nvPr/>
          </p:nvSpPr>
          <p:spPr bwMode="auto">
            <a:xfrm flipV="1">
              <a:off x="1351" y="2892"/>
              <a:ext cx="91" cy="54"/>
            </a:xfrm>
            <a:prstGeom prst="line">
              <a:avLst/>
            </a:prstGeom>
            <a:noFill/>
            <a:ln w="0">
              <a:solidFill>
                <a:srgbClr val="0E0D0C"/>
              </a:solidFill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11" name="Freeform 210"/>
            <p:cNvSpPr>
              <a:spLocks/>
            </p:cNvSpPr>
            <p:nvPr/>
          </p:nvSpPr>
          <p:spPr bwMode="auto">
            <a:xfrm>
              <a:off x="1348" y="2942"/>
              <a:ext cx="6" cy="7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1" y="7"/>
                </a:cxn>
                <a:cxn ang="0">
                  <a:pos x="3" y="7"/>
                </a:cxn>
                <a:cxn ang="0">
                  <a:pos x="4" y="7"/>
                </a:cxn>
                <a:cxn ang="0">
                  <a:pos x="4" y="7"/>
                </a:cxn>
                <a:cxn ang="0">
                  <a:pos x="6" y="5"/>
                </a:cxn>
                <a:cxn ang="0">
                  <a:pos x="6" y="4"/>
                </a:cxn>
                <a:cxn ang="0">
                  <a:pos x="6" y="4"/>
                </a:cxn>
              </a:cxnLst>
              <a:rect l="0" t="0" r="r" b="b"/>
              <a:pathLst>
                <a:path w="6" h="7">
                  <a:moveTo>
                    <a:pt x="6" y="4"/>
                  </a:moveTo>
                  <a:lnTo>
                    <a:pt x="6" y="2"/>
                  </a:lnTo>
                  <a:lnTo>
                    <a:pt x="6" y="2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6" y="5"/>
                  </a:lnTo>
                  <a:lnTo>
                    <a:pt x="6" y="4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9371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12" name="Freeform 211"/>
            <p:cNvSpPr>
              <a:spLocks/>
            </p:cNvSpPr>
            <p:nvPr/>
          </p:nvSpPr>
          <p:spPr bwMode="auto">
            <a:xfrm>
              <a:off x="1348" y="2942"/>
              <a:ext cx="6" cy="7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1" y="7"/>
                </a:cxn>
                <a:cxn ang="0">
                  <a:pos x="3" y="7"/>
                </a:cxn>
                <a:cxn ang="0">
                  <a:pos x="4" y="7"/>
                </a:cxn>
                <a:cxn ang="0">
                  <a:pos x="4" y="7"/>
                </a:cxn>
                <a:cxn ang="0">
                  <a:pos x="6" y="5"/>
                </a:cxn>
                <a:cxn ang="0">
                  <a:pos x="6" y="4"/>
                </a:cxn>
                <a:cxn ang="0">
                  <a:pos x="6" y="4"/>
                </a:cxn>
              </a:cxnLst>
              <a:rect l="0" t="0" r="r" b="b"/>
              <a:pathLst>
                <a:path w="6" h="7">
                  <a:moveTo>
                    <a:pt x="6" y="4"/>
                  </a:moveTo>
                  <a:lnTo>
                    <a:pt x="6" y="2"/>
                  </a:lnTo>
                  <a:lnTo>
                    <a:pt x="6" y="2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6" y="5"/>
                  </a:lnTo>
                  <a:lnTo>
                    <a:pt x="6" y="4"/>
                  </a:lnTo>
                  <a:lnTo>
                    <a:pt x="6" y="4"/>
                  </a:lnTo>
                </a:path>
              </a:pathLst>
            </a:custGeom>
            <a:noFill/>
            <a:ln w="0">
              <a:solidFill>
                <a:srgbClr val="99733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13" name="Freeform 212"/>
            <p:cNvSpPr>
              <a:spLocks/>
            </p:cNvSpPr>
            <p:nvPr/>
          </p:nvSpPr>
          <p:spPr bwMode="auto">
            <a:xfrm>
              <a:off x="1594" y="2975"/>
              <a:ext cx="207" cy="128"/>
            </a:xfrm>
            <a:custGeom>
              <a:avLst/>
              <a:gdLst/>
              <a:ahLst/>
              <a:cxnLst>
                <a:cxn ang="0">
                  <a:pos x="2" y="73"/>
                </a:cxn>
                <a:cxn ang="0">
                  <a:pos x="11" y="68"/>
                </a:cxn>
                <a:cxn ang="0">
                  <a:pos x="30" y="63"/>
                </a:cxn>
                <a:cxn ang="0">
                  <a:pos x="44" y="59"/>
                </a:cxn>
                <a:cxn ang="0">
                  <a:pos x="56" y="55"/>
                </a:cxn>
                <a:cxn ang="0">
                  <a:pos x="66" y="44"/>
                </a:cxn>
                <a:cxn ang="0">
                  <a:pos x="78" y="28"/>
                </a:cxn>
                <a:cxn ang="0">
                  <a:pos x="92" y="13"/>
                </a:cxn>
                <a:cxn ang="0">
                  <a:pos x="106" y="0"/>
                </a:cxn>
                <a:cxn ang="0">
                  <a:pos x="126" y="6"/>
                </a:cxn>
                <a:cxn ang="0">
                  <a:pos x="133" y="19"/>
                </a:cxn>
                <a:cxn ang="0">
                  <a:pos x="147" y="19"/>
                </a:cxn>
                <a:cxn ang="0">
                  <a:pos x="159" y="19"/>
                </a:cxn>
                <a:cxn ang="0">
                  <a:pos x="175" y="28"/>
                </a:cxn>
                <a:cxn ang="0">
                  <a:pos x="193" y="39"/>
                </a:cxn>
                <a:cxn ang="0">
                  <a:pos x="190" y="57"/>
                </a:cxn>
                <a:cxn ang="0">
                  <a:pos x="187" y="68"/>
                </a:cxn>
                <a:cxn ang="0">
                  <a:pos x="184" y="81"/>
                </a:cxn>
                <a:cxn ang="0">
                  <a:pos x="179" y="99"/>
                </a:cxn>
                <a:cxn ang="0">
                  <a:pos x="189" y="109"/>
                </a:cxn>
                <a:cxn ang="0">
                  <a:pos x="196" y="115"/>
                </a:cxn>
                <a:cxn ang="0">
                  <a:pos x="207" y="120"/>
                </a:cxn>
                <a:cxn ang="0">
                  <a:pos x="204" y="128"/>
                </a:cxn>
                <a:cxn ang="0">
                  <a:pos x="178" y="128"/>
                </a:cxn>
                <a:cxn ang="0">
                  <a:pos x="161" y="125"/>
                </a:cxn>
                <a:cxn ang="0">
                  <a:pos x="142" y="125"/>
                </a:cxn>
                <a:cxn ang="0">
                  <a:pos x="128" y="120"/>
                </a:cxn>
                <a:cxn ang="0">
                  <a:pos x="111" y="112"/>
                </a:cxn>
                <a:cxn ang="0">
                  <a:pos x="92" y="101"/>
                </a:cxn>
                <a:cxn ang="0">
                  <a:pos x="75" y="93"/>
                </a:cxn>
                <a:cxn ang="0">
                  <a:pos x="56" y="88"/>
                </a:cxn>
                <a:cxn ang="0">
                  <a:pos x="47" y="85"/>
                </a:cxn>
                <a:cxn ang="0">
                  <a:pos x="39" y="85"/>
                </a:cxn>
                <a:cxn ang="0">
                  <a:pos x="20" y="85"/>
                </a:cxn>
                <a:cxn ang="0">
                  <a:pos x="6" y="81"/>
                </a:cxn>
                <a:cxn ang="0">
                  <a:pos x="0" y="75"/>
                </a:cxn>
              </a:cxnLst>
              <a:rect l="0" t="0" r="r" b="b"/>
              <a:pathLst>
                <a:path w="207" h="128">
                  <a:moveTo>
                    <a:pt x="2" y="73"/>
                  </a:moveTo>
                  <a:lnTo>
                    <a:pt x="11" y="68"/>
                  </a:lnTo>
                  <a:lnTo>
                    <a:pt x="30" y="63"/>
                  </a:lnTo>
                  <a:lnTo>
                    <a:pt x="44" y="59"/>
                  </a:lnTo>
                  <a:lnTo>
                    <a:pt x="56" y="55"/>
                  </a:lnTo>
                  <a:lnTo>
                    <a:pt x="66" y="44"/>
                  </a:lnTo>
                  <a:lnTo>
                    <a:pt x="78" y="28"/>
                  </a:lnTo>
                  <a:lnTo>
                    <a:pt x="92" y="13"/>
                  </a:lnTo>
                  <a:lnTo>
                    <a:pt x="106" y="0"/>
                  </a:lnTo>
                  <a:lnTo>
                    <a:pt x="126" y="6"/>
                  </a:lnTo>
                  <a:lnTo>
                    <a:pt x="133" y="19"/>
                  </a:lnTo>
                  <a:lnTo>
                    <a:pt x="147" y="19"/>
                  </a:lnTo>
                  <a:lnTo>
                    <a:pt x="159" y="19"/>
                  </a:lnTo>
                  <a:lnTo>
                    <a:pt x="175" y="28"/>
                  </a:lnTo>
                  <a:lnTo>
                    <a:pt x="193" y="39"/>
                  </a:lnTo>
                  <a:lnTo>
                    <a:pt x="190" y="57"/>
                  </a:lnTo>
                  <a:lnTo>
                    <a:pt x="187" y="68"/>
                  </a:lnTo>
                  <a:lnTo>
                    <a:pt x="184" y="81"/>
                  </a:lnTo>
                  <a:lnTo>
                    <a:pt x="179" y="99"/>
                  </a:lnTo>
                  <a:lnTo>
                    <a:pt x="189" y="109"/>
                  </a:lnTo>
                  <a:lnTo>
                    <a:pt x="196" y="115"/>
                  </a:lnTo>
                  <a:lnTo>
                    <a:pt x="207" y="120"/>
                  </a:lnTo>
                  <a:lnTo>
                    <a:pt x="204" y="128"/>
                  </a:lnTo>
                  <a:lnTo>
                    <a:pt x="178" y="128"/>
                  </a:lnTo>
                  <a:lnTo>
                    <a:pt x="161" y="125"/>
                  </a:lnTo>
                  <a:lnTo>
                    <a:pt x="142" y="125"/>
                  </a:lnTo>
                  <a:lnTo>
                    <a:pt x="128" y="120"/>
                  </a:lnTo>
                  <a:lnTo>
                    <a:pt x="111" y="112"/>
                  </a:lnTo>
                  <a:lnTo>
                    <a:pt x="92" y="101"/>
                  </a:lnTo>
                  <a:lnTo>
                    <a:pt x="75" y="93"/>
                  </a:lnTo>
                  <a:lnTo>
                    <a:pt x="56" y="88"/>
                  </a:lnTo>
                  <a:lnTo>
                    <a:pt x="47" y="85"/>
                  </a:lnTo>
                  <a:lnTo>
                    <a:pt x="39" y="85"/>
                  </a:lnTo>
                  <a:lnTo>
                    <a:pt x="20" y="85"/>
                  </a:lnTo>
                  <a:lnTo>
                    <a:pt x="6" y="81"/>
                  </a:lnTo>
                  <a:lnTo>
                    <a:pt x="0" y="75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14" name="Freeform 213"/>
            <p:cNvSpPr>
              <a:spLocks/>
            </p:cNvSpPr>
            <p:nvPr/>
          </p:nvSpPr>
          <p:spPr bwMode="auto">
            <a:xfrm>
              <a:off x="1650" y="3014"/>
              <a:ext cx="128" cy="60"/>
            </a:xfrm>
            <a:custGeom>
              <a:avLst/>
              <a:gdLst/>
              <a:ahLst/>
              <a:cxnLst>
                <a:cxn ang="0">
                  <a:pos x="123" y="60"/>
                </a:cxn>
                <a:cxn ang="0">
                  <a:pos x="91" y="54"/>
                </a:cxn>
                <a:cxn ang="0">
                  <a:pos x="50" y="37"/>
                </a:cxn>
                <a:cxn ang="0">
                  <a:pos x="0" y="18"/>
                </a:cxn>
                <a:cxn ang="0">
                  <a:pos x="14" y="0"/>
                </a:cxn>
                <a:cxn ang="0">
                  <a:pos x="44" y="11"/>
                </a:cxn>
                <a:cxn ang="0">
                  <a:pos x="92" y="29"/>
                </a:cxn>
                <a:cxn ang="0">
                  <a:pos x="128" y="41"/>
                </a:cxn>
                <a:cxn ang="0">
                  <a:pos x="123" y="59"/>
                </a:cxn>
                <a:cxn ang="0">
                  <a:pos x="123" y="60"/>
                </a:cxn>
              </a:cxnLst>
              <a:rect l="0" t="0" r="r" b="b"/>
              <a:pathLst>
                <a:path w="128" h="60">
                  <a:moveTo>
                    <a:pt x="123" y="60"/>
                  </a:moveTo>
                  <a:lnTo>
                    <a:pt x="91" y="54"/>
                  </a:lnTo>
                  <a:lnTo>
                    <a:pt x="50" y="37"/>
                  </a:lnTo>
                  <a:lnTo>
                    <a:pt x="0" y="18"/>
                  </a:lnTo>
                  <a:lnTo>
                    <a:pt x="14" y="0"/>
                  </a:lnTo>
                  <a:lnTo>
                    <a:pt x="44" y="11"/>
                  </a:lnTo>
                  <a:lnTo>
                    <a:pt x="92" y="29"/>
                  </a:lnTo>
                  <a:lnTo>
                    <a:pt x="128" y="41"/>
                  </a:lnTo>
                  <a:lnTo>
                    <a:pt x="123" y="59"/>
                  </a:lnTo>
                  <a:lnTo>
                    <a:pt x="123" y="6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15" name="Freeform 214"/>
            <p:cNvSpPr>
              <a:spLocks/>
            </p:cNvSpPr>
            <p:nvPr/>
          </p:nvSpPr>
          <p:spPr bwMode="auto">
            <a:xfrm>
              <a:off x="1727" y="3198"/>
              <a:ext cx="17" cy="1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9" y="0"/>
                </a:cxn>
                <a:cxn ang="0">
                  <a:pos x="17" y="11"/>
                </a:cxn>
                <a:cxn ang="0">
                  <a:pos x="14" y="11"/>
                </a:cxn>
                <a:cxn ang="0">
                  <a:pos x="0" y="13"/>
                </a:cxn>
                <a:cxn ang="0">
                  <a:pos x="0" y="13"/>
                </a:cxn>
              </a:cxnLst>
              <a:rect l="0" t="0" r="r" b="b"/>
              <a:pathLst>
                <a:path w="17" h="13">
                  <a:moveTo>
                    <a:pt x="0" y="13"/>
                  </a:moveTo>
                  <a:lnTo>
                    <a:pt x="9" y="0"/>
                  </a:lnTo>
                  <a:lnTo>
                    <a:pt x="17" y="11"/>
                  </a:lnTo>
                  <a:lnTo>
                    <a:pt x="14" y="11"/>
                  </a:lnTo>
                  <a:lnTo>
                    <a:pt x="0" y="13"/>
                  </a:lnTo>
                  <a:lnTo>
                    <a:pt x="0" y="13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16" name="Freeform 215"/>
            <p:cNvSpPr>
              <a:spLocks/>
            </p:cNvSpPr>
            <p:nvPr/>
          </p:nvSpPr>
          <p:spPr bwMode="auto">
            <a:xfrm>
              <a:off x="1717" y="3191"/>
              <a:ext cx="64" cy="55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24" y="18"/>
                </a:cxn>
                <a:cxn ang="0">
                  <a:pos x="33" y="21"/>
                </a:cxn>
                <a:cxn ang="0">
                  <a:pos x="38" y="15"/>
                </a:cxn>
                <a:cxn ang="0">
                  <a:pos x="53" y="0"/>
                </a:cxn>
                <a:cxn ang="0">
                  <a:pos x="56" y="16"/>
                </a:cxn>
                <a:cxn ang="0">
                  <a:pos x="64" y="31"/>
                </a:cxn>
                <a:cxn ang="0">
                  <a:pos x="53" y="36"/>
                </a:cxn>
                <a:cxn ang="0">
                  <a:pos x="39" y="39"/>
                </a:cxn>
                <a:cxn ang="0">
                  <a:pos x="33" y="42"/>
                </a:cxn>
                <a:cxn ang="0">
                  <a:pos x="13" y="55"/>
                </a:cxn>
                <a:cxn ang="0">
                  <a:pos x="6" y="46"/>
                </a:cxn>
                <a:cxn ang="0">
                  <a:pos x="3" y="31"/>
                </a:cxn>
                <a:cxn ang="0">
                  <a:pos x="0" y="21"/>
                </a:cxn>
              </a:cxnLst>
              <a:rect l="0" t="0" r="r" b="b"/>
              <a:pathLst>
                <a:path w="64" h="55">
                  <a:moveTo>
                    <a:pt x="0" y="21"/>
                  </a:moveTo>
                  <a:lnTo>
                    <a:pt x="24" y="18"/>
                  </a:lnTo>
                  <a:lnTo>
                    <a:pt x="33" y="21"/>
                  </a:lnTo>
                  <a:lnTo>
                    <a:pt x="38" y="15"/>
                  </a:lnTo>
                  <a:lnTo>
                    <a:pt x="53" y="0"/>
                  </a:lnTo>
                  <a:lnTo>
                    <a:pt x="56" y="16"/>
                  </a:lnTo>
                  <a:lnTo>
                    <a:pt x="64" y="31"/>
                  </a:lnTo>
                  <a:lnTo>
                    <a:pt x="53" y="36"/>
                  </a:lnTo>
                  <a:lnTo>
                    <a:pt x="39" y="39"/>
                  </a:lnTo>
                  <a:lnTo>
                    <a:pt x="33" y="42"/>
                  </a:lnTo>
                  <a:lnTo>
                    <a:pt x="13" y="55"/>
                  </a:lnTo>
                  <a:lnTo>
                    <a:pt x="6" y="46"/>
                  </a:lnTo>
                  <a:lnTo>
                    <a:pt x="3" y="31"/>
                  </a:lnTo>
                  <a:lnTo>
                    <a:pt x="0" y="21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17" name="Freeform 216"/>
            <p:cNvSpPr>
              <a:spLocks/>
            </p:cNvSpPr>
            <p:nvPr/>
          </p:nvSpPr>
          <p:spPr bwMode="auto">
            <a:xfrm>
              <a:off x="1589" y="3061"/>
              <a:ext cx="181" cy="151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24" y="10"/>
                </a:cxn>
                <a:cxn ang="0">
                  <a:pos x="22" y="15"/>
                </a:cxn>
                <a:cxn ang="0">
                  <a:pos x="22" y="21"/>
                </a:cxn>
                <a:cxn ang="0">
                  <a:pos x="21" y="25"/>
                </a:cxn>
                <a:cxn ang="0">
                  <a:pos x="21" y="26"/>
                </a:cxn>
                <a:cxn ang="0">
                  <a:pos x="10" y="31"/>
                </a:cxn>
                <a:cxn ang="0">
                  <a:pos x="5" y="36"/>
                </a:cxn>
                <a:cxn ang="0">
                  <a:pos x="0" y="44"/>
                </a:cxn>
                <a:cxn ang="0">
                  <a:pos x="2" y="54"/>
                </a:cxn>
                <a:cxn ang="0">
                  <a:pos x="8" y="60"/>
                </a:cxn>
                <a:cxn ang="0">
                  <a:pos x="13" y="64"/>
                </a:cxn>
                <a:cxn ang="0">
                  <a:pos x="16" y="78"/>
                </a:cxn>
                <a:cxn ang="0">
                  <a:pos x="19" y="91"/>
                </a:cxn>
                <a:cxn ang="0">
                  <a:pos x="22" y="103"/>
                </a:cxn>
                <a:cxn ang="0">
                  <a:pos x="27" y="109"/>
                </a:cxn>
                <a:cxn ang="0">
                  <a:pos x="33" y="120"/>
                </a:cxn>
                <a:cxn ang="0">
                  <a:pos x="44" y="130"/>
                </a:cxn>
                <a:cxn ang="0">
                  <a:pos x="56" y="137"/>
                </a:cxn>
                <a:cxn ang="0">
                  <a:pos x="75" y="142"/>
                </a:cxn>
                <a:cxn ang="0">
                  <a:pos x="97" y="143"/>
                </a:cxn>
                <a:cxn ang="0">
                  <a:pos x="116" y="142"/>
                </a:cxn>
                <a:cxn ang="0">
                  <a:pos x="133" y="140"/>
                </a:cxn>
                <a:cxn ang="0">
                  <a:pos x="147" y="135"/>
                </a:cxn>
                <a:cxn ang="0">
                  <a:pos x="155" y="150"/>
                </a:cxn>
                <a:cxn ang="0">
                  <a:pos x="161" y="151"/>
                </a:cxn>
                <a:cxn ang="0">
                  <a:pos x="164" y="146"/>
                </a:cxn>
                <a:cxn ang="0">
                  <a:pos x="170" y="140"/>
                </a:cxn>
                <a:cxn ang="0">
                  <a:pos x="169" y="143"/>
                </a:cxn>
                <a:cxn ang="0">
                  <a:pos x="178" y="124"/>
                </a:cxn>
                <a:cxn ang="0">
                  <a:pos x="181" y="111"/>
                </a:cxn>
                <a:cxn ang="0">
                  <a:pos x="178" y="104"/>
                </a:cxn>
                <a:cxn ang="0">
                  <a:pos x="181" y="109"/>
                </a:cxn>
              </a:cxnLst>
              <a:rect l="0" t="0" r="r" b="b"/>
              <a:pathLst>
                <a:path w="181" h="151">
                  <a:moveTo>
                    <a:pt x="32" y="0"/>
                  </a:moveTo>
                  <a:lnTo>
                    <a:pt x="24" y="10"/>
                  </a:lnTo>
                  <a:lnTo>
                    <a:pt x="22" y="15"/>
                  </a:lnTo>
                  <a:lnTo>
                    <a:pt x="22" y="21"/>
                  </a:lnTo>
                  <a:lnTo>
                    <a:pt x="21" y="25"/>
                  </a:lnTo>
                  <a:lnTo>
                    <a:pt x="21" y="26"/>
                  </a:lnTo>
                  <a:lnTo>
                    <a:pt x="10" y="31"/>
                  </a:lnTo>
                  <a:lnTo>
                    <a:pt x="5" y="36"/>
                  </a:lnTo>
                  <a:lnTo>
                    <a:pt x="0" y="44"/>
                  </a:lnTo>
                  <a:lnTo>
                    <a:pt x="2" y="54"/>
                  </a:lnTo>
                  <a:lnTo>
                    <a:pt x="8" y="60"/>
                  </a:lnTo>
                  <a:lnTo>
                    <a:pt x="13" y="64"/>
                  </a:lnTo>
                  <a:lnTo>
                    <a:pt x="16" y="78"/>
                  </a:lnTo>
                  <a:lnTo>
                    <a:pt x="19" y="91"/>
                  </a:lnTo>
                  <a:lnTo>
                    <a:pt x="22" y="103"/>
                  </a:lnTo>
                  <a:lnTo>
                    <a:pt x="27" y="109"/>
                  </a:lnTo>
                  <a:lnTo>
                    <a:pt x="33" y="120"/>
                  </a:lnTo>
                  <a:lnTo>
                    <a:pt x="44" y="130"/>
                  </a:lnTo>
                  <a:lnTo>
                    <a:pt x="56" y="137"/>
                  </a:lnTo>
                  <a:lnTo>
                    <a:pt x="75" y="142"/>
                  </a:lnTo>
                  <a:lnTo>
                    <a:pt x="97" y="143"/>
                  </a:lnTo>
                  <a:lnTo>
                    <a:pt x="116" y="142"/>
                  </a:lnTo>
                  <a:lnTo>
                    <a:pt x="133" y="140"/>
                  </a:lnTo>
                  <a:lnTo>
                    <a:pt x="147" y="135"/>
                  </a:lnTo>
                  <a:lnTo>
                    <a:pt x="155" y="150"/>
                  </a:lnTo>
                  <a:lnTo>
                    <a:pt x="161" y="151"/>
                  </a:lnTo>
                  <a:lnTo>
                    <a:pt x="164" y="146"/>
                  </a:lnTo>
                  <a:lnTo>
                    <a:pt x="170" y="140"/>
                  </a:lnTo>
                  <a:lnTo>
                    <a:pt x="169" y="143"/>
                  </a:lnTo>
                  <a:lnTo>
                    <a:pt x="178" y="124"/>
                  </a:lnTo>
                  <a:lnTo>
                    <a:pt x="181" y="111"/>
                  </a:lnTo>
                  <a:lnTo>
                    <a:pt x="178" y="104"/>
                  </a:lnTo>
                  <a:lnTo>
                    <a:pt x="181" y="109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18" name="Freeform 217"/>
            <p:cNvSpPr>
              <a:spLocks/>
            </p:cNvSpPr>
            <p:nvPr/>
          </p:nvSpPr>
          <p:spPr bwMode="auto">
            <a:xfrm>
              <a:off x="1925" y="3325"/>
              <a:ext cx="162" cy="139"/>
            </a:xfrm>
            <a:custGeom>
              <a:avLst/>
              <a:gdLst/>
              <a:ahLst/>
              <a:cxnLst>
                <a:cxn ang="0">
                  <a:pos x="4" y="69"/>
                </a:cxn>
                <a:cxn ang="0">
                  <a:pos x="10" y="84"/>
                </a:cxn>
                <a:cxn ang="0">
                  <a:pos x="15" y="95"/>
                </a:cxn>
                <a:cxn ang="0">
                  <a:pos x="18" y="104"/>
                </a:cxn>
                <a:cxn ang="0">
                  <a:pos x="31" y="123"/>
                </a:cxn>
                <a:cxn ang="0">
                  <a:pos x="49" y="130"/>
                </a:cxn>
                <a:cxn ang="0">
                  <a:pos x="70" y="133"/>
                </a:cxn>
                <a:cxn ang="0">
                  <a:pos x="85" y="134"/>
                </a:cxn>
                <a:cxn ang="0">
                  <a:pos x="102" y="136"/>
                </a:cxn>
                <a:cxn ang="0">
                  <a:pos x="121" y="139"/>
                </a:cxn>
                <a:cxn ang="0">
                  <a:pos x="135" y="139"/>
                </a:cxn>
                <a:cxn ang="0">
                  <a:pos x="146" y="121"/>
                </a:cxn>
                <a:cxn ang="0">
                  <a:pos x="155" y="104"/>
                </a:cxn>
                <a:cxn ang="0">
                  <a:pos x="160" y="84"/>
                </a:cxn>
                <a:cxn ang="0">
                  <a:pos x="162" y="71"/>
                </a:cxn>
                <a:cxn ang="0">
                  <a:pos x="143" y="61"/>
                </a:cxn>
                <a:cxn ang="0">
                  <a:pos x="129" y="58"/>
                </a:cxn>
                <a:cxn ang="0">
                  <a:pos x="115" y="55"/>
                </a:cxn>
                <a:cxn ang="0">
                  <a:pos x="102" y="52"/>
                </a:cxn>
                <a:cxn ang="0">
                  <a:pos x="90" y="48"/>
                </a:cxn>
                <a:cxn ang="0">
                  <a:pos x="79" y="27"/>
                </a:cxn>
                <a:cxn ang="0">
                  <a:pos x="71" y="13"/>
                </a:cxn>
                <a:cxn ang="0">
                  <a:pos x="67" y="0"/>
                </a:cxn>
                <a:cxn ang="0">
                  <a:pos x="54" y="16"/>
                </a:cxn>
                <a:cxn ang="0">
                  <a:pos x="48" y="24"/>
                </a:cxn>
                <a:cxn ang="0">
                  <a:pos x="31" y="40"/>
                </a:cxn>
                <a:cxn ang="0">
                  <a:pos x="17" y="48"/>
                </a:cxn>
                <a:cxn ang="0">
                  <a:pos x="0" y="60"/>
                </a:cxn>
                <a:cxn ang="0">
                  <a:pos x="4" y="69"/>
                </a:cxn>
              </a:cxnLst>
              <a:rect l="0" t="0" r="r" b="b"/>
              <a:pathLst>
                <a:path w="162" h="139">
                  <a:moveTo>
                    <a:pt x="4" y="69"/>
                  </a:moveTo>
                  <a:lnTo>
                    <a:pt x="10" y="84"/>
                  </a:lnTo>
                  <a:lnTo>
                    <a:pt x="15" y="95"/>
                  </a:lnTo>
                  <a:lnTo>
                    <a:pt x="18" y="104"/>
                  </a:lnTo>
                  <a:lnTo>
                    <a:pt x="31" y="123"/>
                  </a:lnTo>
                  <a:lnTo>
                    <a:pt x="49" y="130"/>
                  </a:lnTo>
                  <a:lnTo>
                    <a:pt x="70" y="133"/>
                  </a:lnTo>
                  <a:lnTo>
                    <a:pt x="85" y="134"/>
                  </a:lnTo>
                  <a:lnTo>
                    <a:pt x="102" y="136"/>
                  </a:lnTo>
                  <a:lnTo>
                    <a:pt x="121" y="139"/>
                  </a:lnTo>
                  <a:lnTo>
                    <a:pt x="135" y="139"/>
                  </a:lnTo>
                  <a:lnTo>
                    <a:pt x="146" y="121"/>
                  </a:lnTo>
                  <a:lnTo>
                    <a:pt x="155" y="104"/>
                  </a:lnTo>
                  <a:lnTo>
                    <a:pt x="160" y="84"/>
                  </a:lnTo>
                  <a:lnTo>
                    <a:pt x="162" y="71"/>
                  </a:lnTo>
                  <a:lnTo>
                    <a:pt x="143" y="61"/>
                  </a:lnTo>
                  <a:lnTo>
                    <a:pt x="129" y="58"/>
                  </a:lnTo>
                  <a:lnTo>
                    <a:pt x="115" y="55"/>
                  </a:lnTo>
                  <a:lnTo>
                    <a:pt x="102" y="52"/>
                  </a:lnTo>
                  <a:lnTo>
                    <a:pt x="90" y="48"/>
                  </a:lnTo>
                  <a:lnTo>
                    <a:pt x="79" y="27"/>
                  </a:lnTo>
                  <a:lnTo>
                    <a:pt x="71" y="13"/>
                  </a:lnTo>
                  <a:lnTo>
                    <a:pt x="67" y="0"/>
                  </a:lnTo>
                  <a:lnTo>
                    <a:pt x="54" y="16"/>
                  </a:lnTo>
                  <a:lnTo>
                    <a:pt x="48" y="24"/>
                  </a:lnTo>
                  <a:lnTo>
                    <a:pt x="31" y="40"/>
                  </a:lnTo>
                  <a:lnTo>
                    <a:pt x="17" y="48"/>
                  </a:lnTo>
                  <a:lnTo>
                    <a:pt x="0" y="60"/>
                  </a:lnTo>
                  <a:lnTo>
                    <a:pt x="4" y="69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19" name="Freeform 218"/>
            <p:cNvSpPr>
              <a:spLocks/>
            </p:cNvSpPr>
            <p:nvPr/>
          </p:nvSpPr>
          <p:spPr bwMode="auto">
            <a:xfrm>
              <a:off x="1976" y="3268"/>
              <a:ext cx="16" cy="8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" y="8"/>
                </a:cxn>
                <a:cxn ang="0">
                  <a:pos x="5" y="8"/>
                </a:cxn>
                <a:cxn ang="0">
                  <a:pos x="6" y="8"/>
                </a:cxn>
                <a:cxn ang="0">
                  <a:pos x="9" y="8"/>
                </a:cxn>
                <a:cxn ang="0">
                  <a:pos x="11" y="8"/>
                </a:cxn>
                <a:cxn ang="0">
                  <a:pos x="14" y="6"/>
                </a:cxn>
                <a:cxn ang="0">
                  <a:pos x="16" y="4"/>
                </a:cxn>
                <a:cxn ang="0">
                  <a:pos x="16" y="3"/>
                </a:cxn>
                <a:cxn ang="0">
                  <a:pos x="16" y="1"/>
                </a:cxn>
                <a:cxn ang="0">
                  <a:pos x="16" y="0"/>
                </a:cxn>
                <a:cxn ang="0">
                  <a:pos x="0" y="6"/>
                </a:cxn>
              </a:cxnLst>
              <a:rect l="0" t="0" r="r" b="b"/>
              <a:pathLst>
                <a:path w="16" h="8">
                  <a:moveTo>
                    <a:pt x="0" y="6"/>
                  </a:moveTo>
                  <a:lnTo>
                    <a:pt x="2" y="8"/>
                  </a:lnTo>
                  <a:lnTo>
                    <a:pt x="5" y="8"/>
                  </a:lnTo>
                  <a:lnTo>
                    <a:pt x="6" y="8"/>
                  </a:lnTo>
                  <a:lnTo>
                    <a:pt x="9" y="8"/>
                  </a:lnTo>
                  <a:lnTo>
                    <a:pt x="11" y="8"/>
                  </a:lnTo>
                  <a:lnTo>
                    <a:pt x="14" y="6"/>
                  </a:lnTo>
                  <a:lnTo>
                    <a:pt x="16" y="4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6" y="0"/>
                  </a:lnTo>
                  <a:lnTo>
                    <a:pt x="0" y="6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20" name="Freeform 219"/>
            <p:cNvSpPr>
              <a:spLocks/>
            </p:cNvSpPr>
            <p:nvPr/>
          </p:nvSpPr>
          <p:spPr bwMode="auto">
            <a:xfrm>
              <a:off x="1882" y="3344"/>
              <a:ext cx="16" cy="8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" y="8"/>
                </a:cxn>
                <a:cxn ang="0">
                  <a:pos x="5" y="8"/>
                </a:cxn>
                <a:cxn ang="0">
                  <a:pos x="7" y="8"/>
                </a:cxn>
                <a:cxn ang="0">
                  <a:pos x="10" y="8"/>
                </a:cxn>
                <a:cxn ang="0">
                  <a:pos x="11" y="8"/>
                </a:cxn>
                <a:cxn ang="0">
                  <a:pos x="13" y="7"/>
                </a:cxn>
                <a:cxn ang="0">
                  <a:pos x="14" y="5"/>
                </a:cxn>
                <a:cxn ang="0">
                  <a:pos x="16" y="3"/>
                </a:cxn>
                <a:cxn ang="0">
                  <a:pos x="16" y="2"/>
                </a:cxn>
                <a:cxn ang="0">
                  <a:pos x="14" y="0"/>
                </a:cxn>
                <a:cxn ang="0">
                  <a:pos x="0" y="7"/>
                </a:cxn>
              </a:cxnLst>
              <a:rect l="0" t="0" r="r" b="b"/>
              <a:pathLst>
                <a:path w="16" h="8">
                  <a:moveTo>
                    <a:pt x="0" y="7"/>
                  </a:moveTo>
                  <a:lnTo>
                    <a:pt x="2" y="8"/>
                  </a:lnTo>
                  <a:lnTo>
                    <a:pt x="5" y="8"/>
                  </a:lnTo>
                  <a:lnTo>
                    <a:pt x="7" y="8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3" y="7"/>
                  </a:lnTo>
                  <a:lnTo>
                    <a:pt x="14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4" y="0"/>
                  </a:lnTo>
                  <a:lnTo>
                    <a:pt x="0" y="7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21" name="Freeform 220"/>
            <p:cNvSpPr>
              <a:spLocks/>
            </p:cNvSpPr>
            <p:nvPr/>
          </p:nvSpPr>
          <p:spPr bwMode="auto">
            <a:xfrm>
              <a:off x="1882" y="3364"/>
              <a:ext cx="16" cy="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" y="8"/>
                </a:cxn>
                <a:cxn ang="0">
                  <a:pos x="5" y="9"/>
                </a:cxn>
                <a:cxn ang="0">
                  <a:pos x="7" y="9"/>
                </a:cxn>
                <a:cxn ang="0">
                  <a:pos x="10" y="9"/>
                </a:cxn>
                <a:cxn ang="0">
                  <a:pos x="11" y="8"/>
                </a:cxn>
                <a:cxn ang="0">
                  <a:pos x="13" y="6"/>
                </a:cxn>
                <a:cxn ang="0">
                  <a:pos x="14" y="4"/>
                </a:cxn>
                <a:cxn ang="0">
                  <a:pos x="16" y="3"/>
                </a:cxn>
                <a:cxn ang="0">
                  <a:pos x="16" y="1"/>
                </a:cxn>
                <a:cxn ang="0">
                  <a:pos x="14" y="0"/>
                </a:cxn>
                <a:cxn ang="0">
                  <a:pos x="0" y="6"/>
                </a:cxn>
              </a:cxnLst>
              <a:rect l="0" t="0" r="r" b="b"/>
              <a:pathLst>
                <a:path w="16" h="9">
                  <a:moveTo>
                    <a:pt x="0" y="6"/>
                  </a:moveTo>
                  <a:lnTo>
                    <a:pt x="2" y="8"/>
                  </a:lnTo>
                  <a:lnTo>
                    <a:pt x="5" y="9"/>
                  </a:lnTo>
                  <a:lnTo>
                    <a:pt x="7" y="9"/>
                  </a:lnTo>
                  <a:lnTo>
                    <a:pt x="10" y="9"/>
                  </a:lnTo>
                  <a:lnTo>
                    <a:pt x="11" y="8"/>
                  </a:lnTo>
                  <a:lnTo>
                    <a:pt x="13" y="6"/>
                  </a:lnTo>
                  <a:lnTo>
                    <a:pt x="14" y="4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4" y="0"/>
                  </a:lnTo>
                  <a:lnTo>
                    <a:pt x="0" y="6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22" name="Freeform 221"/>
            <p:cNvSpPr>
              <a:spLocks/>
            </p:cNvSpPr>
            <p:nvPr/>
          </p:nvSpPr>
          <p:spPr bwMode="auto">
            <a:xfrm>
              <a:off x="1978" y="3289"/>
              <a:ext cx="14" cy="8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" y="8"/>
                </a:cxn>
                <a:cxn ang="0">
                  <a:pos x="3" y="8"/>
                </a:cxn>
                <a:cxn ang="0">
                  <a:pos x="6" y="8"/>
                </a:cxn>
                <a:cxn ang="0">
                  <a:pos x="9" y="8"/>
                </a:cxn>
                <a:cxn ang="0">
                  <a:pos x="10" y="8"/>
                </a:cxn>
                <a:cxn ang="0">
                  <a:pos x="12" y="6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4" y="1"/>
                </a:cxn>
                <a:cxn ang="0">
                  <a:pos x="14" y="0"/>
                </a:cxn>
                <a:cxn ang="0">
                  <a:pos x="0" y="6"/>
                </a:cxn>
              </a:cxnLst>
              <a:rect l="0" t="0" r="r" b="b"/>
              <a:pathLst>
                <a:path w="14" h="8">
                  <a:moveTo>
                    <a:pt x="0" y="6"/>
                  </a:moveTo>
                  <a:lnTo>
                    <a:pt x="1" y="8"/>
                  </a:lnTo>
                  <a:lnTo>
                    <a:pt x="3" y="8"/>
                  </a:lnTo>
                  <a:lnTo>
                    <a:pt x="6" y="8"/>
                  </a:lnTo>
                  <a:lnTo>
                    <a:pt x="9" y="8"/>
                  </a:lnTo>
                  <a:lnTo>
                    <a:pt x="10" y="8"/>
                  </a:lnTo>
                  <a:lnTo>
                    <a:pt x="12" y="6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4" y="1"/>
                  </a:lnTo>
                  <a:lnTo>
                    <a:pt x="14" y="0"/>
                  </a:lnTo>
                  <a:lnTo>
                    <a:pt x="0" y="6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23" name="Freeform 222"/>
            <p:cNvSpPr>
              <a:spLocks/>
            </p:cNvSpPr>
            <p:nvPr/>
          </p:nvSpPr>
          <p:spPr bwMode="auto">
            <a:xfrm>
              <a:off x="1758" y="3160"/>
              <a:ext cx="177" cy="130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22" y="4"/>
                </a:cxn>
                <a:cxn ang="0">
                  <a:pos x="31" y="4"/>
                </a:cxn>
                <a:cxn ang="0">
                  <a:pos x="54" y="0"/>
                </a:cxn>
                <a:cxn ang="0">
                  <a:pos x="71" y="0"/>
                </a:cxn>
                <a:cxn ang="0">
                  <a:pos x="85" y="2"/>
                </a:cxn>
                <a:cxn ang="0">
                  <a:pos x="98" y="8"/>
                </a:cxn>
                <a:cxn ang="0">
                  <a:pos x="117" y="13"/>
                </a:cxn>
                <a:cxn ang="0">
                  <a:pos x="134" y="23"/>
                </a:cxn>
                <a:cxn ang="0">
                  <a:pos x="148" y="31"/>
                </a:cxn>
                <a:cxn ang="0">
                  <a:pos x="165" y="44"/>
                </a:cxn>
                <a:cxn ang="0">
                  <a:pos x="170" y="56"/>
                </a:cxn>
                <a:cxn ang="0">
                  <a:pos x="177" y="72"/>
                </a:cxn>
                <a:cxn ang="0">
                  <a:pos x="174" y="88"/>
                </a:cxn>
                <a:cxn ang="0">
                  <a:pos x="167" y="109"/>
                </a:cxn>
                <a:cxn ang="0">
                  <a:pos x="152" y="130"/>
                </a:cxn>
                <a:cxn ang="0">
                  <a:pos x="138" y="117"/>
                </a:cxn>
                <a:cxn ang="0">
                  <a:pos x="129" y="112"/>
                </a:cxn>
                <a:cxn ang="0">
                  <a:pos x="98" y="109"/>
                </a:cxn>
                <a:cxn ang="0">
                  <a:pos x="92" y="104"/>
                </a:cxn>
                <a:cxn ang="0">
                  <a:pos x="103" y="85"/>
                </a:cxn>
                <a:cxn ang="0">
                  <a:pos x="104" y="77"/>
                </a:cxn>
                <a:cxn ang="0">
                  <a:pos x="85" y="65"/>
                </a:cxn>
                <a:cxn ang="0">
                  <a:pos x="67" y="60"/>
                </a:cxn>
                <a:cxn ang="0">
                  <a:pos x="54" y="52"/>
                </a:cxn>
                <a:cxn ang="0">
                  <a:pos x="45" y="56"/>
                </a:cxn>
                <a:cxn ang="0">
                  <a:pos x="36" y="60"/>
                </a:cxn>
                <a:cxn ang="0">
                  <a:pos x="25" y="65"/>
                </a:cxn>
                <a:cxn ang="0">
                  <a:pos x="15" y="47"/>
                </a:cxn>
                <a:cxn ang="0">
                  <a:pos x="12" y="31"/>
                </a:cxn>
                <a:cxn ang="0">
                  <a:pos x="9" y="33"/>
                </a:cxn>
                <a:cxn ang="0">
                  <a:pos x="0" y="43"/>
                </a:cxn>
                <a:cxn ang="0">
                  <a:pos x="9" y="28"/>
                </a:cxn>
                <a:cxn ang="0">
                  <a:pos x="12" y="13"/>
                </a:cxn>
                <a:cxn ang="0">
                  <a:pos x="9" y="8"/>
                </a:cxn>
              </a:cxnLst>
              <a:rect l="0" t="0" r="r" b="b"/>
              <a:pathLst>
                <a:path w="177" h="130">
                  <a:moveTo>
                    <a:pt x="9" y="8"/>
                  </a:moveTo>
                  <a:lnTo>
                    <a:pt x="22" y="4"/>
                  </a:lnTo>
                  <a:lnTo>
                    <a:pt x="31" y="4"/>
                  </a:lnTo>
                  <a:lnTo>
                    <a:pt x="54" y="0"/>
                  </a:lnTo>
                  <a:lnTo>
                    <a:pt x="71" y="0"/>
                  </a:lnTo>
                  <a:lnTo>
                    <a:pt x="85" y="2"/>
                  </a:lnTo>
                  <a:lnTo>
                    <a:pt x="98" y="8"/>
                  </a:lnTo>
                  <a:lnTo>
                    <a:pt x="117" y="13"/>
                  </a:lnTo>
                  <a:lnTo>
                    <a:pt x="134" y="23"/>
                  </a:lnTo>
                  <a:lnTo>
                    <a:pt x="148" y="31"/>
                  </a:lnTo>
                  <a:lnTo>
                    <a:pt x="165" y="44"/>
                  </a:lnTo>
                  <a:lnTo>
                    <a:pt x="170" y="56"/>
                  </a:lnTo>
                  <a:lnTo>
                    <a:pt x="177" y="72"/>
                  </a:lnTo>
                  <a:lnTo>
                    <a:pt x="174" y="88"/>
                  </a:lnTo>
                  <a:lnTo>
                    <a:pt x="167" y="109"/>
                  </a:lnTo>
                  <a:lnTo>
                    <a:pt x="152" y="130"/>
                  </a:lnTo>
                  <a:lnTo>
                    <a:pt x="138" y="117"/>
                  </a:lnTo>
                  <a:lnTo>
                    <a:pt x="129" y="112"/>
                  </a:lnTo>
                  <a:lnTo>
                    <a:pt x="98" y="109"/>
                  </a:lnTo>
                  <a:lnTo>
                    <a:pt x="92" y="104"/>
                  </a:lnTo>
                  <a:lnTo>
                    <a:pt x="103" y="85"/>
                  </a:lnTo>
                  <a:lnTo>
                    <a:pt x="104" y="77"/>
                  </a:lnTo>
                  <a:lnTo>
                    <a:pt x="85" y="65"/>
                  </a:lnTo>
                  <a:lnTo>
                    <a:pt x="67" y="60"/>
                  </a:lnTo>
                  <a:lnTo>
                    <a:pt x="54" y="52"/>
                  </a:lnTo>
                  <a:lnTo>
                    <a:pt x="45" y="56"/>
                  </a:lnTo>
                  <a:lnTo>
                    <a:pt x="36" y="60"/>
                  </a:lnTo>
                  <a:lnTo>
                    <a:pt x="25" y="65"/>
                  </a:lnTo>
                  <a:lnTo>
                    <a:pt x="15" y="47"/>
                  </a:lnTo>
                  <a:lnTo>
                    <a:pt x="12" y="31"/>
                  </a:lnTo>
                  <a:lnTo>
                    <a:pt x="9" y="33"/>
                  </a:lnTo>
                  <a:lnTo>
                    <a:pt x="0" y="43"/>
                  </a:lnTo>
                  <a:lnTo>
                    <a:pt x="9" y="28"/>
                  </a:lnTo>
                  <a:lnTo>
                    <a:pt x="12" y="13"/>
                  </a:lnTo>
                  <a:lnTo>
                    <a:pt x="9" y="8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24" name="Freeform 223"/>
            <p:cNvSpPr>
              <a:spLocks/>
            </p:cNvSpPr>
            <p:nvPr/>
          </p:nvSpPr>
          <p:spPr bwMode="auto">
            <a:xfrm>
              <a:off x="1808" y="3362"/>
              <a:ext cx="120" cy="115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3" y="15"/>
                </a:cxn>
                <a:cxn ang="0">
                  <a:pos x="1" y="26"/>
                </a:cxn>
                <a:cxn ang="0">
                  <a:pos x="0" y="39"/>
                </a:cxn>
                <a:cxn ang="0">
                  <a:pos x="0" y="58"/>
                </a:cxn>
                <a:cxn ang="0">
                  <a:pos x="0" y="73"/>
                </a:cxn>
                <a:cxn ang="0">
                  <a:pos x="4" y="83"/>
                </a:cxn>
                <a:cxn ang="0">
                  <a:pos x="14" y="91"/>
                </a:cxn>
                <a:cxn ang="0">
                  <a:pos x="31" y="91"/>
                </a:cxn>
                <a:cxn ang="0">
                  <a:pos x="45" y="93"/>
                </a:cxn>
                <a:cxn ang="0">
                  <a:pos x="60" y="91"/>
                </a:cxn>
                <a:cxn ang="0">
                  <a:pos x="65" y="93"/>
                </a:cxn>
                <a:cxn ang="0">
                  <a:pos x="73" y="99"/>
                </a:cxn>
                <a:cxn ang="0">
                  <a:pos x="88" y="115"/>
                </a:cxn>
                <a:cxn ang="0">
                  <a:pos x="99" y="114"/>
                </a:cxn>
                <a:cxn ang="0">
                  <a:pos x="110" y="101"/>
                </a:cxn>
                <a:cxn ang="0">
                  <a:pos x="115" y="93"/>
                </a:cxn>
                <a:cxn ang="0">
                  <a:pos x="118" y="86"/>
                </a:cxn>
                <a:cxn ang="0">
                  <a:pos x="120" y="71"/>
                </a:cxn>
                <a:cxn ang="0">
                  <a:pos x="120" y="58"/>
                </a:cxn>
                <a:cxn ang="0">
                  <a:pos x="102" y="52"/>
                </a:cxn>
                <a:cxn ang="0">
                  <a:pos x="88" y="47"/>
                </a:cxn>
                <a:cxn ang="0">
                  <a:pos x="73" y="39"/>
                </a:cxn>
                <a:cxn ang="0">
                  <a:pos x="71" y="39"/>
                </a:cxn>
                <a:cxn ang="0">
                  <a:pos x="71" y="28"/>
                </a:cxn>
                <a:cxn ang="0">
                  <a:pos x="71" y="21"/>
                </a:cxn>
                <a:cxn ang="0">
                  <a:pos x="57" y="32"/>
                </a:cxn>
                <a:cxn ang="0">
                  <a:pos x="49" y="39"/>
                </a:cxn>
                <a:cxn ang="0">
                  <a:pos x="35" y="26"/>
                </a:cxn>
                <a:cxn ang="0">
                  <a:pos x="21" y="15"/>
                </a:cxn>
                <a:cxn ang="0">
                  <a:pos x="4" y="0"/>
                </a:cxn>
                <a:cxn ang="0">
                  <a:pos x="4" y="3"/>
                </a:cxn>
              </a:cxnLst>
              <a:rect l="0" t="0" r="r" b="b"/>
              <a:pathLst>
                <a:path w="120" h="115">
                  <a:moveTo>
                    <a:pt x="4" y="3"/>
                  </a:moveTo>
                  <a:lnTo>
                    <a:pt x="3" y="15"/>
                  </a:lnTo>
                  <a:lnTo>
                    <a:pt x="1" y="26"/>
                  </a:lnTo>
                  <a:lnTo>
                    <a:pt x="0" y="39"/>
                  </a:lnTo>
                  <a:lnTo>
                    <a:pt x="0" y="58"/>
                  </a:lnTo>
                  <a:lnTo>
                    <a:pt x="0" y="73"/>
                  </a:lnTo>
                  <a:lnTo>
                    <a:pt x="4" y="83"/>
                  </a:lnTo>
                  <a:lnTo>
                    <a:pt x="14" y="91"/>
                  </a:lnTo>
                  <a:lnTo>
                    <a:pt x="31" y="91"/>
                  </a:lnTo>
                  <a:lnTo>
                    <a:pt x="45" y="93"/>
                  </a:lnTo>
                  <a:lnTo>
                    <a:pt x="60" y="91"/>
                  </a:lnTo>
                  <a:lnTo>
                    <a:pt x="65" y="93"/>
                  </a:lnTo>
                  <a:lnTo>
                    <a:pt x="73" y="99"/>
                  </a:lnTo>
                  <a:lnTo>
                    <a:pt x="88" y="115"/>
                  </a:lnTo>
                  <a:lnTo>
                    <a:pt x="99" y="114"/>
                  </a:lnTo>
                  <a:lnTo>
                    <a:pt x="110" y="101"/>
                  </a:lnTo>
                  <a:lnTo>
                    <a:pt x="115" y="93"/>
                  </a:lnTo>
                  <a:lnTo>
                    <a:pt x="118" y="86"/>
                  </a:lnTo>
                  <a:lnTo>
                    <a:pt x="120" y="71"/>
                  </a:lnTo>
                  <a:lnTo>
                    <a:pt x="120" y="58"/>
                  </a:lnTo>
                  <a:lnTo>
                    <a:pt x="102" y="52"/>
                  </a:lnTo>
                  <a:lnTo>
                    <a:pt x="88" y="47"/>
                  </a:lnTo>
                  <a:lnTo>
                    <a:pt x="73" y="39"/>
                  </a:lnTo>
                  <a:lnTo>
                    <a:pt x="71" y="39"/>
                  </a:lnTo>
                  <a:lnTo>
                    <a:pt x="71" y="28"/>
                  </a:lnTo>
                  <a:lnTo>
                    <a:pt x="71" y="21"/>
                  </a:lnTo>
                  <a:lnTo>
                    <a:pt x="57" y="32"/>
                  </a:lnTo>
                  <a:lnTo>
                    <a:pt x="49" y="39"/>
                  </a:lnTo>
                  <a:lnTo>
                    <a:pt x="35" y="26"/>
                  </a:lnTo>
                  <a:lnTo>
                    <a:pt x="21" y="15"/>
                  </a:lnTo>
                  <a:lnTo>
                    <a:pt x="4" y="0"/>
                  </a:lnTo>
                  <a:lnTo>
                    <a:pt x="4" y="3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25" name="Freeform 224"/>
            <p:cNvSpPr>
              <a:spLocks/>
            </p:cNvSpPr>
            <p:nvPr/>
          </p:nvSpPr>
          <p:spPr bwMode="auto">
            <a:xfrm>
              <a:off x="1776" y="3266"/>
              <a:ext cx="94" cy="88"/>
            </a:xfrm>
            <a:custGeom>
              <a:avLst/>
              <a:gdLst/>
              <a:ahLst/>
              <a:cxnLst>
                <a:cxn ang="0">
                  <a:pos x="67" y="18"/>
                </a:cxn>
                <a:cxn ang="0">
                  <a:pos x="58" y="26"/>
                </a:cxn>
                <a:cxn ang="0">
                  <a:pos x="47" y="18"/>
                </a:cxn>
                <a:cxn ang="0">
                  <a:pos x="32" y="24"/>
                </a:cxn>
                <a:cxn ang="0">
                  <a:pos x="25" y="13"/>
                </a:cxn>
                <a:cxn ang="0">
                  <a:pos x="22" y="3"/>
                </a:cxn>
                <a:cxn ang="0">
                  <a:pos x="14" y="0"/>
                </a:cxn>
                <a:cxn ang="0">
                  <a:pos x="7" y="5"/>
                </a:cxn>
                <a:cxn ang="0">
                  <a:pos x="5" y="13"/>
                </a:cxn>
                <a:cxn ang="0">
                  <a:pos x="11" y="26"/>
                </a:cxn>
                <a:cxn ang="0">
                  <a:pos x="21" y="36"/>
                </a:cxn>
                <a:cxn ang="0">
                  <a:pos x="8" y="59"/>
                </a:cxn>
                <a:cxn ang="0">
                  <a:pos x="2" y="68"/>
                </a:cxn>
                <a:cxn ang="0">
                  <a:pos x="0" y="78"/>
                </a:cxn>
                <a:cxn ang="0">
                  <a:pos x="2" y="88"/>
                </a:cxn>
                <a:cxn ang="0">
                  <a:pos x="8" y="86"/>
                </a:cxn>
                <a:cxn ang="0">
                  <a:pos x="18" y="76"/>
                </a:cxn>
                <a:cxn ang="0">
                  <a:pos x="36" y="80"/>
                </a:cxn>
                <a:cxn ang="0">
                  <a:pos x="55" y="88"/>
                </a:cxn>
                <a:cxn ang="0">
                  <a:pos x="66" y="83"/>
                </a:cxn>
                <a:cxn ang="0">
                  <a:pos x="77" y="70"/>
                </a:cxn>
                <a:cxn ang="0">
                  <a:pos x="83" y="54"/>
                </a:cxn>
                <a:cxn ang="0">
                  <a:pos x="80" y="42"/>
                </a:cxn>
                <a:cxn ang="0">
                  <a:pos x="94" y="29"/>
                </a:cxn>
                <a:cxn ang="0">
                  <a:pos x="85" y="19"/>
                </a:cxn>
                <a:cxn ang="0">
                  <a:pos x="74" y="18"/>
                </a:cxn>
                <a:cxn ang="0">
                  <a:pos x="67" y="18"/>
                </a:cxn>
              </a:cxnLst>
              <a:rect l="0" t="0" r="r" b="b"/>
              <a:pathLst>
                <a:path w="94" h="88">
                  <a:moveTo>
                    <a:pt x="67" y="18"/>
                  </a:moveTo>
                  <a:lnTo>
                    <a:pt x="58" y="26"/>
                  </a:lnTo>
                  <a:lnTo>
                    <a:pt x="47" y="18"/>
                  </a:lnTo>
                  <a:lnTo>
                    <a:pt x="32" y="24"/>
                  </a:lnTo>
                  <a:lnTo>
                    <a:pt x="25" y="13"/>
                  </a:lnTo>
                  <a:lnTo>
                    <a:pt x="22" y="3"/>
                  </a:lnTo>
                  <a:lnTo>
                    <a:pt x="14" y="0"/>
                  </a:lnTo>
                  <a:lnTo>
                    <a:pt x="7" y="5"/>
                  </a:lnTo>
                  <a:lnTo>
                    <a:pt x="5" y="13"/>
                  </a:lnTo>
                  <a:lnTo>
                    <a:pt x="11" y="26"/>
                  </a:lnTo>
                  <a:lnTo>
                    <a:pt x="21" y="36"/>
                  </a:lnTo>
                  <a:lnTo>
                    <a:pt x="8" y="59"/>
                  </a:lnTo>
                  <a:lnTo>
                    <a:pt x="2" y="68"/>
                  </a:lnTo>
                  <a:lnTo>
                    <a:pt x="0" y="78"/>
                  </a:lnTo>
                  <a:lnTo>
                    <a:pt x="2" y="88"/>
                  </a:lnTo>
                  <a:lnTo>
                    <a:pt x="8" y="86"/>
                  </a:lnTo>
                  <a:lnTo>
                    <a:pt x="18" y="76"/>
                  </a:lnTo>
                  <a:lnTo>
                    <a:pt x="36" y="80"/>
                  </a:lnTo>
                  <a:lnTo>
                    <a:pt x="55" y="88"/>
                  </a:lnTo>
                  <a:lnTo>
                    <a:pt x="66" y="83"/>
                  </a:lnTo>
                  <a:lnTo>
                    <a:pt x="77" y="70"/>
                  </a:lnTo>
                  <a:lnTo>
                    <a:pt x="83" y="54"/>
                  </a:lnTo>
                  <a:lnTo>
                    <a:pt x="80" y="42"/>
                  </a:lnTo>
                  <a:lnTo>
                    <a:pt x="94" y="29"/>
                  </a:lnTo>
                  <a:lnTo>
                    <a:pt x="85" y="19"/>
                  </a:lnTo>
                  <a:lnTo>
                    <a:pt x="74" y="18"/>
                  </a:lnTo>
                  <a:lnTo>
                    <a:pt x="67" y="18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26" name="Freeform 225"/>
            <p:cNvSpPr>
              <a:spLocks/>
            </p:cNvSpPr>
            <p:nvPr/>
          </p:nvSpPr>
          <p:spPr bwMode="auto">
            <a:xfrm>
              <a:off x="1558" y="3443"/>
              <a:ext cx="111" cy="81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70" y="15"/>
                </a:cxn>
                <a:cxn ang="0">
                  <a:pos x="56" y="23"/>
                </a:cxn>
                <a:cxn ang="0">
                  <a:pos x="47" y="31"/>
                </a:cxn>
                <a:cxn ang="0">
                  <a:pos x="33" y="38"/>
                </a:cxn>
                <a:cxn ang="0">
                  <a:pos x="27" y="39"/>
                </a:cxn>
                <a:cxn ang="0">
                  <a:pos x="19" y="41"/>
                </a:cxn>
                <a:cxn ang="0">
                  <a:pos x="14" y="42"/>
                </a:cxn>
                <a:cxn ang="0">
                  <a:pos x="6" y="47"/>
                </a:cxn>
                <a:cxn ang="0">
                  <a:pos x="3" y="59"/>
                </a:cxn>
                <a:cxn ang="0">
                  <a:pos x="0" y="65"/>
                </a:cxn>
                <a:cxn ang="0">
                  <a:pos x="2" y="70"/>
                </a:cxn>
                <a:cxn ang="0">
                  <a:pos x="6" y="72"/>
                </a:cxn>
                <a:cxn ang="0">
                  <a:pos x="11" y="75"/>
                </a:cxn>
                <a:cxn ang="0">
                  <a:pos x="20" y="73"/>
                </a:cxn>
                <a:cxn ang="0">
                  <a:pos x="27" y="68"/>
                </a:cxn>
                <a:cxn ang="0">
                  <a:pos x="34" y="60"/>
                </a:cxn>
                <a:cxn ang="0">
                  <a:pos x="52" y="51"/>
                </a:cxn>
                <a:cxn ang="0">
                  <a:pos x="61" y="49"/>
                </a:cxn>
                <a:cxn ang="0">
                  <a:pos x="72" y="47"/>
                </a:cxn>
                <a:cxn ang="0">
                  <a:pos x="87" y="54"/>
                </a:cxn>
                <a:cxn ang="0">
                  <a:pos x="87" y="68"/>
                </a:cxn>
                <a:cxn ang="0">
                  <a:pos x="92" y="77"/>
                </a:cxn>
                <a:cxn ang="0">
                  <a:pos x="100" y="81"/>
                </a:cxn>
                <a:cxn ang="0">
                  <a:pos x="109" y="80"/>
                </a:cxn>
                <a:cxn ang="0">
                  <a:pos x="108" y="65"/>
                </a:cxn>
                <a:cxn ang="0">
                  <a:pos x="111" y="51"/>
                </a:cxn>
                <a:cxn ang="0">
                  <a:pos x="111" y="39"/>
                </a:cxn>
                <a:cxn ang="0">
                  <a:pos x="109" y="28"/>
                </a:cxn>
                <a:cxn ang="0">
                  <a:pos x="106" y="21"/>
                </a:cxn>
                <a:cxn ang="0">
                  <a:pos x="106" y="13"/>
                </a:cxn>
                <a:cxn ang="0">
                  <a:pos x="95" y="7"/>
                </a:cxn>
                <a:cxn ang="0">
                  <a:pos x="87" y="2"/>
                </a:cxn>
                <a:cxn ang="0">
                  <a:pos x="78" y="0"/>
                </a:cxn>
              </a:cxnLst>
              <a:rect l="0" t="0" r="r" b="b"/>
              <a:pathLst>
                <a:path w="111" h="81">
                  <a:moveTo>
                    <a:pt x="78" y="0"/>
                  </a:moveTo>
                  <a:lnTo>
                    <a:pt x="70" y="15"/>
                  </a:lnTo>
                  <a:lnTo>
                    <a:pt x="56" y="23"/>
                  </a:lnTo>
                  <a:lnTo>
                    <a:pt x="47" y="31"/>
                  </a:lnTo>
                  <a:lnTo>
                    <a:pt x="33" y="38"/>
                  </a:lnTo>
                  <a:lnTo>
                    <a:pt x="27" y="39"/>
                  </a:lnTo>
                  <a:lnTo>
                    <a:pt x="19" y="41"/>
                  </a:lnTo>
                  <a:lnTo>
                    <a:pt x="14" y="42"/>
                  </a:lnTo>
                  <a:lnTo>
                    <a:pt x="6" y="47"/>
                  </a:lnTo>
                  <a:lnTo>
                    <a:pt x="3" y="59"/>
                  </a:lnTo>
                  <a:lnTo>
                    <a:pt x="0" y="65"/>
                  </a:lnTo>
                  <a:lnTo>
                    <a:pt x="2" y="70"/>
                  </a:lnTo>
                  <a:lnTo>
                    <a:pt x="6" y="72"/>
                  </a:lnTo>
                  <a:lnTo>
                    <a:pt x="11" y="75"/>
                  </a:lnTo>
                  <a:lnTo>
                    <a:pt x="20" y="73"/>
                  </a:lnTo>
                  <a:lnTo>
                    <a:pt x="27" y="68"/>
                  </a:lnTo>
                  <a:lnTo>
                    <a:pt x="34" y="60"/>
                  </a:lnTo>
                  <a:lnTo>
                    <a:pt x="52" y="51"/>
                  </a:lnTo>
                  <a:lnTo>
                    <a:pt x="61" y="49"/>
                  </a:lnTo>
                  <a:lnTo>
                    <a:pt x="72" y="47"/>
                  </a:lnTo>
                  <a:lnTo>
                    <a:pt x="87" y="54"/>
                  </a:lnTo>
                  <a:lnTo>
                    <a:pt x="87" y="68"/>
                  </a:lnTo>
                  <a:lnTo>
                    <a:pt x="92" y="77"/>
                  </a:lnTo>
                  <a:lnTo>
                    <a:pt x="100" y="81"/>
                  </a:lnTo>
                  <a:lnTo>
                    <a:pt x="109" y="80"/>
                  </a:lnTo>
                  <a:lnTo>
                    <a:pt x="108" y="65"/>
                  </a:lnTo>
                  <a:lnTo>
                    <a:pt x="111" y="51"/>
                  </a:lnTo>
                  <a:lnTo>
                    <a:pt x="111" y="39"/>
                  </a:lnTo>
                  <a:lnTo>
                    <a:pt x="109" y="28"/>
                  </a:lnTo>
                  <a:lnTo>
                    <a:pt x="106" y="21"/>
                  </a:lnTo>
                  <a:lnTo>
                    <a:pt x="106" y="13"/>
                  </a:lnTo>
                  <a:lnTo>
                    <a:pt x="95" y="7"/>
                  </a:lnTo>
                  <a:lnTo>
                    <a:pt x="87" y="2"/>
                  </a:lnTo>
                  <a:lnTo>
                    <a:pt x="78" y="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27" name="Freeform 226"/>
            <p:cNvSpPr>
              <a:spLocks/>
            </p:cNvSpPr>
            <p:nvPr/>
          </p:nvSpPr>
          <p:spPr bwMode="auto">
            <a:xfrm>
              <a:off x="1633" y="3220"/>
              <a:ext cx="112" cy="215"/>
            </a:xfrm>
            <a:custGeom>
              <a:avLst/>
              <a:gdLst/>
              <a:ahLst/>
              <a:cxnLst>
                <a:cxn ang="0">
                  <a:pos x="89" y="10"/>
                </a:cxn>
                <a:cxn ang="0">
                  <a:pos x="87" y="0"/>
                </a:cxn>
                <a:cxn ang="0">
                  <a:pos x="83" y="7"/>
                </a:cxn>
                <a:cxn ang="0">
                  <a:pos x="75" y="20"/>
                </a:cxn>
                <a:cxn ang="0">
                  <a:pos x="70" y="33"/>
                </a:cxn>
                <a:cxn ang="0">
                  <a:pos x="76" y="41"/>
                </a:cxn>
                <a:cxn ang="0">
                  <a:pos x="73" y="48"/>
                </a:cxn>
                <a:cxn ang="0">
                  <a:pos x="67" y="49"/>
                </a:cxn>
                <a:cxn ang="0">
                  <a:pos x="51" y="80"/>
                </a:cxn>
                <a:cxn ang="0">
                  <a:pos x="44" y="96"/>
                </a:cxn>
                <a:cxn ang="0">
                  <a:pos x="33" y="121"/>
                </a:cxn>
                <a:cxn ang="0">
                  <a:pos x="17" y="148"/>
                </a:cxn>
                <a:cxn ang="0">
                  <a:pos x="8" y="173"/>
                </a:cxn>
                <a:cxn ang="0">
                  <a:pos x="2" y="191"/>
                </a:cxn>
                <a:cxn ang="0">
                  <a:pos x="0" y="197"/>
                </a:cxn>
                <a:cxn ang="0">
                  <a:pos x="27" y="202"/>
                </a:cxn>
                <a:cxn ang="0">
                  <a:pos x="41" y="209"/>
                </a:cxn>
                <a:cxn ang="0">
                  <a:pos x="48" y="215"/>
                </a:cxn>
                <a:cxn ang="0">
                  <a:pos x="51" y="205"/>
                </a:cxn>
                <a:cxn ang="0">
                  <a:pos x="56" y="189"/>
                </a:cxn>
                <a:cxn ang="0">
                  <a:pos x="62" y="173"/>
                </a:cxn>
                <a:cxn ang="0">
                  <a:pos x="69" y="157"/>
                </a:cxn>
                <a:cxn ang="0">
                  <a:pos x="75" y="145"/>
                </a:cxn>
                <a:cxn ang="0">
                  <a:pos x="83" y="132"/>
                </a:cxn>
                <a:cxn ang="0">
                  <a:pos x="89" y="121"/>
                </a:cxn>
                <a:cxn ang="0">
                  <a:pos x="100" y="108"/>
                </a:cxn>
                <a:cxn ang="0">
                  <a:pos x="101" y="100"/>
                </a:cxn>
                <a:cxn ang="0">
                  <a:pos x="100" y="85"/>
                </a:cxn>
                <a:cxn ang="0">
                  <a:pos x="101" y="72"/>
                </a:cxn>
                <a:cxn ang="0">
                  <a:pos x="103" y="56"/>
                </a:cxn>
                <a:cxn ang="0">
                  <a:pos x="104" y="39"/>
                </a:cxn>
                <a:cxn ang="0">
                  <a:pos x="106" y="28"/>
                </a:cxn>
                <a:cxn ang="0">
                  <a:pos x="112" y="17"/>
                </a:cxn>
                <a:cxn ang="0">
                  <a:pos x="97" y="28"/>
                </a:cxn>
                <a:cxn ang="0">
                  <a:pos x="92" y="18"/>
                </a:cxn>
                <a:cxn ang="0">
                  <a:pos x="90" y="13"/>
                </a:cxn>
                <a:cxn ang="0">
                  <a:pos x="89" y="10"/>
                </a:cxn>
              </a:cxnLst>
              <a:rect l="0" t="0" r="r" b="b"/>
              <a:pathLst>
                <a:path w="112" h="215">
                  <a:moveTo>
                    <a:pt x="89" y="10"/>
                  </a:moveTo>
                  <a:lnTo>
                    <a:pt x="87" y="0"/>
                  </a:lnTo>
                  <a:lnTo>
                    <a:pt x="83" y="7"/>
                  </a:lnTo>
                  <a:lnTo>
                    <a:pt x="75" y="20"/>
                  </a:lnTo>
                  <a:lnTo>
                    <a:pt x="70" y="33"/>
                  </a:lnTo>
                  <a:lnTo>
                    <a:pt x="76" y="41"/>
                  </a:lnTo>
                  <a:lnTo>
                    <a:pt x="73" y="48"/>
                  </a:lnTo>
                  <a:lnTo>
                    <a:pt x="67" y="49"/>
                  </a:lnTo>
                  <a:lnTo>
                    <a:pt x="51" y="80"/>
                  </a:lnTo>
                  <a:lnTo>
                    <a:pt x="44" y="96"/>
                  </a:lnTo>
                  <a:lnTo>
                    <a:pt x="33" y="121"/>
                  </a:lnTo>
                  <a:lnTo>
                    <a:pt x="17" y="148"/>
                  </a:lnTo>
                  <a:lnTo>
                    <a:pt x="8" y="173"/>
                  </a:lnTo>
                  <a:lnTo>
                    <a:pt x="2" y="191"/>
                  </a:lnTo>
                  <a:lnTo>
                    <a:pt x="0" y="197"/>
                  </a:lnTo>
                  <a:lnTo>
                    <a:pt x="27" y="202"/>
                  </a:lnTo>
                  <a:lnTo>
                    <a:pt x="41" y="209"/>
                  </a:lnTo>
                  <a:lnTo>
                    <a:pt x="48" y="215"/>
                  </a:lnTo>
                  <a:lnTo>
                    <a:pt x="51" y="205"/>
                  </a:lnTo>
                  <a:lnTo>
                    <a:pt x="56" y="189"/>
                  </a:lnTo>
                  <a:lnTo>
                    <a:pt x="62" y="173"/>
                  </a:lnTo>
                  <a:lnTo>
                    <a:pt x="69" y="157"/>
                  </a:lnTo>
                  <a:lnTo>
                    <a:pt x="75" y="145"/>
                  </a:lnTo>
                  <a:lnTo>
                    <a:pt x="83" y="132"/>
                  </a:lnTo>
                  <a:lnTo>
                    <a:pt x="89" y="121"/>
                  </a:lnTo>
                  <a:lnTo>
                    <a:pt x="100" y="108"/>
                  </a:lnTo>
                  <a:lnTo>
                    <a:pt x="101" y="100"/>
                  </a:lnTo>
                  <a:lnTo>
                    <a:pt x="100" y="85"/>
                  </a:lnTo>
                  <a:lnTo>
                    <a:pt x="101" y="72"/>
                  </a:lnTo>
                  <a:lnTo>
                    <a:pt x="103" y="56"/>
                  </a:lnTo>
                  <a:lnTo>
                    <a:pt x="104" y="39"/>
                  </a:lnTo>
                  <a:lnTo>
                    <a:pt x="106" y="28"/>
                  </a:lnTo>
                  <a:lnTo>
                    <a:pt x="112" y="17"/>
                  </a:lnTo>
                  <a:lnTo>
                    <a:pt x="97" y="28"/>
                  </a:lnTo>
                  <a:lnTo>
                    <a:pt x="92" y="18"/>
                  </a:lnTo>
                  <a:lnTo>
                    <a:pt x="90" y="13"/>
                  </a:lnTo>
                  <a:lnTo>
                    <a:pt x="89" y="1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28" name="Freeform 227"/>
            <p:cNvSpPr>
              <a:spLocks/>
            </p:cNvSpPr>
            <p:nvPr/>
          </p:nvSpPr>
          <p:spPr bwMode="auto">
            <a:xfrm>
              <a:off x="1776" y="3211"/>
              <a:ext cx="52" cy="37"/>
            </a:xfrm>
            <a:custGeom>
              <a:avLst/>
              <a:gdLst/>
              <a:ahLst/>
              <a:cxnLst>
                <a:cxn ang="0">
                  <a:pos x="44" y="3"/>
                </a:cxn>
                <a:cxn ang="0">
                  <a:pos x="36" y="0"/>
                </a:cxn>
                <a:cxn ang="0">
                  <a:pos x="18" y="9"/>
                </a:cxn>
                <a:cxn ang="0">
                  <a:pos x="4" y="16"/>
                </a:cxn>
                <a:cxn ang="0">
                  <a:pos x="0" y="26"/>
                </a:cxn>
                <a:cxn ang="0">
                  <a:pos x="4" y="32"/>
                </a:cxn>
                <a:cxn ang="0">
                  <a:pos x="4" y="37"/>
                </a:cxn>
                <a:cxn ang="0">
                  <a:pos x="18" y="31"/>
                </a:cxn>
                <a:cxn ang="0">
                  <a:pos x="16" y="22"/>
                </a:cxn>
                <a:cxn ang="0">
                  <a:pos x="27" y="16"/>
                </a:cxn>
                <a:cxn ang="0">
                  <a:pos x="39" y="8"/>
                </a:cxn>
                <a:cxn ang="0">
                  <a:pos x="49" y="11"/>
                </a:cxn>
                <a:cxn ang="0">
                  <a:pos x="52" y="9"/>
                </a:cxn>
                <a:cxn ang="0">
                  <a:pos x="44" y="3"/>
                </a:cxn>
              </a:cxnLst>
              <a:rect l="0" t="0" r="r" b="b"/>
              <a:pathLst>
                <a:path w="52" h="37">
                  <a:moveTo>
                    <a:pt x="44" y="3"/>
                  </a:moveTo>
                  <a:lnTo>
                    <a:pt x="36" y="0"/>
                  </a:lnTo>
                  <a:lnTo>
                    <a:pt x="18" y="9"/>
                  </a:lnTo>
                  <a:lnTo>
                    <a:pt x="4" y="16"/>
                  </a:lnTo>
                  <a:lnTo>
                    <a:pt x="0" y="26"/>
                  </a:lnTo>
                  <a:lnTo>
                    <a:pt x="4" y="32"/>
                  </a:lnTo>
                  <a:lnTo>
                    <a:pt x="4" y="37"/>
                  </a:lnTo>
                  <a:lnTo>
                    <a:pt x="18" y="31"/>
                  </a:lnTo>
                  <a:lnTo>
                    <a:pt x="16" y="22"/>
                  </a:lnTo>
                  <a:lnTo>
                    <a:pt x="27" y="16"/>
                  </a:lnTo>
                  <a:lnTo>
                    <a:pt x="39" y="8"/>
                  </a:lnTo>
                  <a:lnTo>
                    <a:pt x="49" y="11"/>
                  </a:lnTo>
                  <a:lnTo>
                    <a:pt x="52" y="9"/>
                  </a:lnTo>
                  <a:lnTo>
                    <a:pt x="44" y="3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29" name="Freeform 228"/>
            <p:cNvSpPr>
              <a:spLocks/>
            </p:cNvSpPr>
            <p:nvPr/>
          </p:nvSpPr>
          <p:spPr bwMode="auto">
            <a:xfrm>
              <a:off x="1746" y="3249"/>
              <a:ext cx="80" cy="161"/>
            </a:xfrm>
            <a:custGeom>
              <a:avLst/>
              <a:gdLst/>
              <a:ahLst/>
              <a:cxnLst>
                <a:cxn ang="0">
                  <a:pos x="2" y="68"/>
                </a:cxn>
                <a:cxn ang="0">
                  <a:pos x="0" y="88"/>
                </a:cxn>
                <a:cxn ang="0">
                  <a:pos x="2" y="109"/>
                </a:cxn>
                <a:cxn ang="0">
                  <a:pos x="5" y="123"/>
                </a:cxn>
                <a:cxn ang="0">
                  <a:pos x="10" y="140"/>
                </a:cxn>
                <a:cxn ang="0">
                  <a:pos x="16" y="156"/>
                </a:cxn>
                <a:cxn ang="0">
                  <a:pos x="24" y="161"/>
                </a:cxn>
                <a:cxn ang="0">
                  <a:pos x="30" y="157"/>
                </a:cxn>
                <a:cxn ang="0">
                  <a:pos x="45" y="143"/>
                </a:cxn>
                <a:cxn ang="0">
                  <a:pos x="63" y="131"/>
                </a:cxn>
                <a:cxn ang="0">
                  <a:pos x="80" y="125"/>
                </a:cxn>
                <a:cxn ang="0">
                  <a:pos x="72" y="118"/>
                </a:cxn>
                <a:cxn ang="0">
                  <a:pos x="63" y="109"/>
                </a:cxn>
                <a:cxn ang="0">
                  <a:pos x="49" y="118"/>
                </a:cxn>
                <a:cxn ang="0">
                  <a:pos x="44" y="112"/>
                </a:cxn>
                <a:cxn ang="0">
                  <a:pos x="47" y="96"/>
                </a:cxn>
                <a:cxn ang="0">
                  <a:pos x="31" y="83"/>
                </a:cxn>
                <a:cxn ang="0">
                  <a:pos x="20" y="73"/>
                </a:cxn>
                <a:cxn ang="0">
                  <a:pos x="24" y="50"/>
                </a:cxn>
                <a:cxn ang="0">
                  <a:pos x="25" y="39"/>
                </a:cxn>
                <a:cxn ang="0">
                  <a:pos x="27" y="27"/>
                </a:cxn>
                <a:cxn ang="0">
                  <a:pos x="47" y="14"/>
                </a:cxn>
                <a:cxn ang="0">
                  <a:pos x="14" y="0"/>
                </a:cxn>
                <a:cxn ang="0">
                  <a:pos x="8" y="3"/>
                </a:cxn>
                <a:cxn ang="0">
                  <a:pos x="2" y="29"/>
                </a:cxn>
                <a:cxn ang="0">
                  <a:pos x="2" y="68"/>
                </a:cxn>
              </a:cxnLst>
              <a:rect l="0" t="0" r="r" b="b"/>
              <a:pathLst>
                <a:path w="80" h="161">
                  <a:moveTo>
                    <a:pt x="2" y="68"/>
                  </a:moveTo>
                  <a:lnTo>
                    <a:pt x="0" y="88"/>
                  </a:lnTo>
                  <a:lnTo>
                    <a:pt x="2" y="109"/>
                  </a:lnTo>
                  <a:lnTo>
                    <a:pt x="5" y="123"/>
                  </a:lnTo>
                  <a:lnTo>
                    <a:pt x="10" y="140"/>
                  </a:lnTo>
                  <a:lnTo>
                    <a:pt x="16" y="156"/>
                  </a:lnTo>
                  <a:lnTo>
                    <a:pt x="24" y="161"/>
                  </a:lnTo>
                  <a:lnTo>
                    <a:pt x="30" y="157"/>
                  </a:lnTo>
                  <a:lnTo>
                    <a:pt x="45" y="143"/>
                  </a:lnTo>
                  <a:lnTo>
                    <a:pt x="63" y="131"/>
                  </a:lnTo>
                  <a:lnTo>
                    <a:pt x="80" y="125"/>
                  </a:lnTo>
                  <a:lnTo>
                    <a:pt x="72" y="118"/>
                  </a:lnTo>
                  <a:lnTo>
                    <a:pt x="63" y="109"/>
                  </a:lnTo>
                  <a:lnTo>
                    <a:pt x="49" y="118"/>
                  </a:lnTo>
                  <a:lnTo>
                    <a:pt x="44" y="112"/>
                  </a:lnTo>
                  <a:lnTo>
                    <a:pt x="47" y="96"/>
                  </a:lnTo>
                  <a:lnTo>
                    <a:pt x="31" y="83"/>
                  </a:lnTo>
                  <a:lnTo>
                    <a:pt x="20" y="73"/>
                  </a:lnTo>
                  <a:lnTo>
                    <a:pt x="24" y="50"/>
                  </a:lnTo>
                  <a:lnTo>
                    <a:pt x="25" y="39"/>
                  </a:lnTo>
                  <a:lnTo>
                    <a:pt x="27" y="27"/>
                  </a:lnTo>
                  <a:lnTo>
                    <a:pt x="47" y="14"/>
                  </a:lnTo>
                  <a:lnTo>
                    <a:pt x="14" y="0"/>
                  </a:lnTo>
                  <a:lnTo>
                    <a:pt x="8" y="3"/>
                  </a:lnTo>
                  <a:lnTo>
                    <a:pt x="2" y="29"/>
                  </a:lnTo>
                  <a:lnTo>
                    <a:pt x="2" y="68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30" name="Freeform 229"/>
            <p:cNvSpPr>
              <a:spLocks/>
            </p:cNvSpPr>
            <p:nvPr/>
          </p:nvSpPr>
          <p:spPr bwMode="auto">
            <a:xfrm>
              <a:off x="1878" y="3269"/>
              <a:ext cx="132" cy="129"/>
            </a:xfrm>
            <a:custGeom>
              <a:avLst/>
              <a:gdLst/>
              <a:ahLst/>
              <a:cxnLst>
                <a:cxn ang="0">
                  <a:pos x="120" y="5"/>
                </a:cxn>
                <a:cxn ang="0">
                  <a:pos x="126" y="8"/>
                </a:cxn>
                <a:cxn ang="0">
                  <a:pos x="129" y="15"/>
                </a:cxn>
                <a:cxn ang="0">
                  <a:pos x="132" y="23"/>
                </a:cxn>
                <a:cxn ang="0">
                  <a:pos x="129" y="36"/>
                </a:cxn>
                <a:cxn ang="0">
                  <a:pos x="117" y="52"/>
                </a:cxn>
                <a:cxn ang="0">
                  <a:pos x="104" y="70"/>
                </a:cxn>
                <a:cxn ang="0">
                  <a:pos x="89" y="86"/>
                </a:cxn>
                <a:cxn ang="0">
                  <a:pos x="73" y="99"/>
                </a:cxn>
                <a:cxn ang="0">
                  <a:pos x="59" y="108"/>
                </a:cxn>
                <a:cxn ang="0">
                  <a:pos x="36" y="124"/>
                </a:cxn>
                <a:cxn ang="0">
                  <a:pos x="23" y="129"/>
                </a:cxn>
                <a:cxn ang="0">
                  <a:pos x="9" y="124"/>
                </a:cxn>
                <a:cxn ang="0">
                  <a:pos x="0" y="112"/>
                </a:cxn>
                <a:cxn ang="0">
                  <a:pos x="0" y="116"/>
                </a:cxn>
                <a:cxn ang="0">
                  <a:pos x="8" y="109"/>
                </a:cxn>
                <a:cxn ang="0">
                  <a:pos x="18" y="106"/>
                </a:cxn>
                <a:cxn ang="0">
                  <a:pos x="22" y="98"/>
                </a:cxn>
                <a:cxn ang="0">
                  <a:pos x="59" y="70"/>
                </a:cxn>
                <a:cxn ang="0">
                  <a:pos x="92" y="44"/>
                </a:cxn>
                <a:cxn ang="0">
                  <a:pos x="107" y="30"/>
                </a:cxn>
                <a:cxn ang="0">
                  <a:pos x="114" y="28"/>
                </a:cxn>
                <a:cxn ang="0">
                  <a:pos x="118" y="20"/>
                </a:cxn>
                <a:cxn ang="0">
                  <a:pos x="120" y="12"/>
                </a:cxn>
                <a:cxn ang="0">
                  <a:pos x="121" y="0"/>
                </a:cxn>
                <a:cxn ang="0">
                  <a:pos x="120" y="5"/>
                </a:cxn>
              </a:cxnLst>
              <a:rect l="0" t="0" r="r" b="b"/>
              <a:pathLst>
                <a:path w="132" h="129">
                  <a:moveTo>
                    <a:pt x="120" y="5"/>
                  </a:moveTo>
                  <a:lnTo>
                    <a:pt x="126" y="8"/>
                  </a:lnTo>
                  <a:lnTo>
                    <a:pt x="129" y="15"/>
                  </a:lnTo>
                  <a:lnTo>
                    <a:pt x="132" y="23"/>
                  </a:lnTo>
                  <a:lnTo>
                    <a:pt x="129" y="36"/>
                  </a:lnTo>
                  <a:lnTo>
                    <a:pt x="117" y="52"/>
                  </a:lnTo>
                  <a:lnTo>
                    <a:pt x="104" y="70"/>
                  </a:lnTo>
                  <a:lnTo>
                    <a:pt x="89" y="86"/>
                  </a:lnTo>
                  <a:lnTo>
                    <a:pt x="73" y="99"/>
                  </a:lnTo>
                  <a:lnTo>
                    <a:pt x="59" y="108"/>
                  </a:lnTo>
                  <a:lnTo>
                    <a:pt x="36" y="124"/>
                  </a:lnTo>
                  <a:lnTo>
                    <a:pt x="23" y="129"/>
                  </a:lnTo>
                  <a:lnTo>
                    <a:pt x="9" y="124"/>
                  </a:lnTo>
                  <a:lnTo>
                    <a:pt x="0" y="112"/>
                  </a:lnTo>
                  <a:lnTo>
                    <a:pt x="0" y="116"/>
                  </a:lnTo>
                  <a:lnTo>
                    <a:pt x="8" y="109"/>
                  </a:lnTo>
                  <a:lnTo>
                    <a:pt x="18" y="106"/>
                  </a:lnTo>
                  <a:lnTo>
                    <a:pt x="22" y="98"/>
                  </a:lnTo>
                  <a:lnTo>
                    <a:pt x="59" y="70"/>
                  </a:lnTo>
                  <a:lnTo>
                    <a:pt x="92" y="44"/>
                  </a:lnTo>
                  <a:lnTo>
                    <a:pt x="107" y="30"/>
                  </a:lnTo>
                  <a:lnTo>
                    <a:pt x="114" y="28"/>
                  </a:lnTo>
                  <a:lnTo>
                    <a:pt x="118" y="20"/>
                  </a:lnTo>
                  <a:lnTo>
                    <a:pt x="120" y="12"/>
                  </a:lnTo>
                  <a:lnTo>
                    <a:pt x="121" y="0"/>
                  </a:lnTo>
                  <a:lnTo>
                    <a:pt x="120" y="5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31" name="Freeform 230"/>
            <p:cNvSpPr>
              <a:spLocks/>
            </p:cNvSpPr>
            <p:nvPr/>
          </p:nvSpPr>
          <p:spPr bwMode="auto">
            <a:xfrm>
              <a:off x="1792" y="3219"/>
              <a:ext cx="30" cy="23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0" y="14"/>
                </a:cxn>
                <a:cxn ang="0">
                  <a:pos x="23" y="0"/>
                </a:cxn>
                <a:cxn ang="0">
                  <a:pos x="30" y="3"/>
                </a:cxn>
                <a:cxn ang="0">
                  <a:pos x="2" y="21"/>
                </a:cxn>
                <a:cxn ang="0">
                  <a:pos x="0" y="23"/>
                </a:cxn>
              </a:cxnLst>
              <a:rect l="0" t="0" r="r" b="b"/>
              <a:pathLst>
                <a:path w="30" h="23">
                  <a:moveTo>
                    <a:pt x="0" y="23"/>
                  </a:moveTo>
                  <a:lnTo>
                    <a:pt x="0" y="14"/>
                  </a:lnTo>
                  <a:lnTo>
                    <a:pt x="23" y="0"/>
                  </a:lnTo>
                  <a:lnTo>
                    <a:pt x="30" y="3"/>
                  </a:lnTo>
                  <a:lnTo>
                    <a:pt x="2" y="21"/>
                  </a:lnTo>
                  <a:lnTo>
                    <a:pt x="0" y="23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32" name="Freeform 231"/>
            <p:cNvSpPr>
              <a:spLocks/>
            </p:cNvSpPr>
            <p:nvPr/>
          </p:nvSpPr>
          <p:spPr bwMode="auto">
            <a:xfrm>
              <a:off x="2032" y="3412"/>
              <a:ext cx="131" cy="145"/>
            </a:xfrm>
            <a:custGeom>
              <a:avLst/>
              <a:gdLst/>
              <a:ahLst/>
              <a:cxnLst>
                <a:cxn ang="0">
                  <a:pos x="70" y="8"/>
                </a:cxn>
                <a:cxn ang="0">
                  <a:pos x="80" y="0"/>
                </a:cxn>
                <a:cxn ang="0">
                  <a:pos x="98" y="4"/>
                </a:cxn>
                <a:cxn ang="0">
                  <a:pos x="125" y="13"/>
                </a:cxn>
                <a:cxn ang="0">
                  <a:pos x="129" y="25"/>
                </a:cxn>
                <a:cxn ang="0">
                  <a:pos x="131" y="36"/>
                </a:cxn>
                <a:cxn ang="0">
                  <a:pos x="131" y="44"/>
                </a:cxn>
                <a:cxn ang="0">
                  <a:pos x="131" y="49"/>
                </a:cxn>
                <a:cxn ang="0">
                  <a:pos x="131" y="57"/>
                </a:cxn>
                <a:cxn ang="0">
                  <a:pos x="128" y="67"/>
                </a:cxn>
                <a:cxn ang="0">
                  <a:pos x="119" y="73"/>
                </a:cxn>
                <a:cxn ang="0">
                  <a:pos x="115" y="86"/>
                </a:cxn>
                <a:cxn ang="0">
                  <a:pos x="112" y="103"/>
                </a:cxn>
                <a:cxn ang="0">
                  <a:pos x="108" y="117"/>
                </a:cxn>
                <a:cxn ang="0">
                  <a:pos x="105" y="130"/>
                </a:cxn>
                <a:cxn ang="0">
                  <a:pos x="95" y="138"/>
                </a:cxn>
                <a:cxn ang="0">
                  <a:pos x="75" y="145"/>
                </a:cxn>
                <a:cxn ang="0">
                  <a:pos x="58" y="145"/>
                </a:cxn>
                <a:cxn ang="0">
                  <a:pos x="41" y="143"/>
                </a:cxn>
                <a:cxn ang="0">
                  <a:pos x="20" y="142"/>
                </a:cxn>
                <a:cxn ang="0">
                  <a:pos x="8" y="134"/>
                </a:cxn>
                <a:cxn ang="0">
                  <a:pos x="0" y="129"/>
                </a:cxn>
                <a:cxn ang="0">
                  <a:pos x="0" y="122"/>
                </a:cxn>
                <a:cxn ang="0">
                  <a:pos x="5" y="111"/>
                </a:cxn>
                <a:cxn ang="0">
                  <a:pos x="11" y="104"/>
                </a:cxn>
                <a:cxn ang="0">
                  <a:pos x="27" y="98"/>
                </a:cxn>
                <a:cxn ang="0">
                  <a:pos x="55" y="96"/>
                </a:cxn>
                <a:cxn ang="0">
                  <a:pos x="53" y="85"/>
                </a:cxn>
                <a:cxn ang="0">
                  <a:pos x="55" y="65"/>
                </a:cxn>
                <a:cxn ang="0">
                  <a:pos x="58" y="54"/>
                </a:cxn>
                <a:cxn ang="0">
                  <a:pos x="56" y="47"/>
                </a:cxn>
                <a:cxn ang="0">
                  <a:pos x="62" y="49"/>
                </a:cxn>
                <a:cxn ang="0">
                  <a:pos x="66" y="49"/>
                </a:cxn>
                <a:cxn ang="0">
                  <a:pos x="76" y="44"/>
                </a:cxn>
                <a:cxn ang="0">
                  <a:pos x="81" y="34"/>
                </a:cxn>
                <a:cxn ang="0">
                  <a:pos x="84" y="25"/>
                </a:cxn>
                <a:cxn ang="0">
                  <a:pos x="83" y="17"/>
                </a:cxn>
                <a:cxn ang="0">
                  <a:pos x="76" y="13"/>
                </a:cxn>
                <a:cxn ang="0">
                  <a:pos x="72" y="13"/>
                </a:cxn>
                <a:cxn ang="0">
                  <a:pos x="70" y="8"/>
                </a:cxn>
              </a:cxnLst>
              <a:rect l="0" t="0" r="r" b="b"/>
              <a:pathLst>
                <a:path w="131" h="145">
                  <a:moveTo>
                    <a:pt x="70" y="8"/>
                  </a:moveTo>
                  <a:lnTo>
                    <a:pt x="80" y="0"/>
                  </a:lnTo>
                  <a:lnTo>
                    <a:pt x="98" y="4"/>
                  </a:lnTo>
                  <a:lnTo>
                    <a:pt x="125" y="13"/>
                  </a:lnTo>
                  <a:lnTo>
                    <a:pt x="129" y="25"/>
                  </a:lnTo>
                  <a:lnTo>
                    <a:pt x="131" y="36"/>
                  </a:lnTo>
                  <a:lnTo>
                    <a:pt x="131" y="44"/>
                  </a:lnTo>
                  <a:lnTo>
                    <a:pt x="131" y="49"/>
                  </a:lnTo>
                  <a:lnTo>
                    <a:pt x="131" y="57"/>
                  </a:lnTo>
                  <a:lnTo>
                    <a:pt x="128" y="67"/>
                  </a:lnTo>
                  <a:lnTo>
                    <a:pt x="119" y="73"/>
                  </a:lnTo>
                  <a:lnTo>
                    <a:pt x="115" y="86"/>
                  </a:lnTo>
                  <a:lnTo>
                    <a:pt x="112" y="103"/>
                  </a:lnTo>
                  <a:lnTo>
                    <a:pt x="108" y="117"/>
                  </a:lnTo>
                  <a:lnTo>
                    <a:pt x="105" y="130"/>
                  </a:lnTo>
                  <a:lnTo>
                    <a:pt x="95" y="138"/>
                  </a:lnTo>
                  <a:lnTo>
                    <a:pt x="75" y="145"/>
                  </a:lnTo>
                  <a:lnTo>
                    <a:pt x="58" y="145"/>
                  </a:lnTo>
                  <a:lnTo>
                    <a:pt x="41" y="143"/>
                  </a:lnTo>
                  <a:lnTo>
                    <a:pt x="20" y="142"/>
                  </a:lnTo>
                  <a:lnTo>
                    <a:pt x="8" y="134"/>
                  </a:lnTo>
                  <a:lnTo>
                    <a:pt x="0" y="129"/>
                  </a:lnTo>
                  <a:lnTo>
                    <a:pt x="0" y="122"/>
                  </a:lnTo>
                  <a:lnTo>
                    <a:pt x="5" y="111"/>
                  </a:lnTo>
                  <a:lnTo>
                    <a:pt x="11" y="104"/>
                  </a:lnTo>
                  <a:lnTo>
                    <a:pt x="27" y="98"/>
                  </a:lnTo>
                  <a:lnTo>
                    <a:pt x="55" y="96"/>
                  </a:lnTo>
                  <a:lnTo>
                    <a:pt x="53" y="85"/>
                  </a:lnTo>
                  <a:lnTo>
                    <a:pt x="55" y="65"/>
                  </a:lnTo>
                  <a:lnTo>
                    <a:pt x="58" y="54"/>
                  </a:lnTo>
                  <a:lnTo>
                    <a:pt x="56" y="47"/>
                  </a:lnTo>
                  <a:lnTo>
                    <a:pt x="62" y="49"/>
                  </a:lnTo>
                  <a:lnTo>
                    <a:pt x="66" y="49"/>
                  </a:lnTo>
                  <a:lnTo>
                    <a:pt x="76" y="44"/>
                  </a:lnTo>
                  <a:lnTo>
                    <a:pt x="81" y="34"/>
                  </a:lnTo>
                  <a:lnTo>
                    <a:pt x="84" y="25"/>
                  </a:lnTo>
                  <a:lnTo>
                    <a:pt x="83" y="17"/>
                  </a:lnTo>
                  <a:lnTo>
                    <a:pt x="76" y="13"/>
                  </a:lnTo>
                  <a:lnTo>
                    <a:pt x="72" y="13"/>
                  </a:lnTo>
                  <a:lnTo>
                    <a:pt x="70" y="8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33" name="Freeform 232"/>
            <p:cNvSpPr>
              <a:spLocks/>
            </p:cNvSpPr>
            <p:nvPr/>
          </p:nvSpPr>
          <p:spPr bwMode="auto">
            <a:xfrm>
              <a:off x="1854" y="3437"/>
              <a:ext cx="120" cy="97"/>
            </a:xfrm>
            <a:custGeom>
              <a:avLst/>
              <a:gdLst/>
              <a:ahLst/>
              <a:cxnLst>
                <a:cxn ang="0">
                  <a:pos x="58" y="34"/>
                </a:cxn>
                <a:cxn ang="0">
                  <a:pos x="53" y="39"/>
                </a:cxn>
                <a:cxn ang="0">
                  <a:pos x="46" y="40"/>
                </a:cxn>
                <a:cxn ang="0">
                  <a:pos x="41" y="58"/>
                </a:cxn>
                <a:cxn ang="0">
                  <a:pos x="13" y="65"/>
                </a:cxn>
                <a:cxn ang="0">
                  <a:pos x="5" y="70"/>
                </a:cxn>
                <a:cxn ang="0">
                  <a:pos x="2" y="73"/>
                </a:cxn>
                <a:cxn ang="0">
                  <a:pos x="0" y="86"/>
                </a:cxn>
                <a:cxn ang="0">
                  <a:pos x="5" y="89"/>
                </a:cxn>
                <a:cxn ang="0">
                  <a:pos x="11" y="92"/>
                </a:cxn>
                <a:cxn ang="0">
                  <a:pos x="33" y="96"/>
                </a:cxn>
                <a:cxn ang="0">
                  <a:pos x="47" y="97"/>
                </a:cxn>
                <a:cxn ang="0">
                  <a:pos x="60" y="97"/>
                </a:cxn>
                <a:cxn ang="0">
                  <a:pos x="71" y="97"/>
                </a:cxn>
                <a:cxn ang="0">
                  <a:pos x="78" y="92"/>
                </a:cxn>
                <a:cxn ang="0">
                  <a:pos x="89" y="76"/>
                </a:cxn>
                <a:cxn ang="0">
                  <a:pos x="92" y="71"/>
                </a:cxn>
                <a:cxn ang="0">
                  <a:pos x="95" y="65"/>
                </a:cxn>
                <a:cxn ang="0">
                  <a:pos x="105" y="48"/>
                </a:cxn>
                <a:cxn ang="0">
                  <a:pos x="111" y="48"/>
                </a:cxn>
                <a:cxn ang="0">
                  <a:pos x="117" y="39"/>
                </a:cxn>
                <a:cxn ang="0">
                  <a:pos x="120" y="29"/>
                </a:cxn>
                <a:cxn ang="0">
                  <a:pos x="119" y="16"/>
                </a:cxn>
                <a:cxn ang="0">
                  <a:pos x="100" y="13"/>
                </a:cxn>
                <a:cxn ang="0">
                  <a:pos x="97" y="5"/>
                </a:cxn>
                <a:cxn ang="0">
                  <a:pos x="86" y="0"/>
                </a:cxn>
                <a:cxn ang="0">
                  <a:pos x="81" y="0"/>
                </a:cxn>
                <a:cxn ang="0">
                  <a:pos x="77" y="1"/>
                </a:cxn>
                <a:cxn ang="0">
                  <a:pos x="75" y="6"/>
                </a:cxn>
                <a:cxn ang="0">
                  <a:pos x="83" y="9"/>
                </a:cxn>
                <a:cxn ang="0">
                  <a:pos x="92" y="13"/>
                </a:cxn>
                <a:cxn ang="0">
                  <a:pos x="88" y="24"/>
                </a:cxn>
                <a:cxn ang="0">
                  <a:pos x="81" y="31"/>
                </a:cxn>
                <a:cxn ang="0">
                  <a:pos x="74" y="32"/>
                </a:cxn>
                <a:cxn ang="0">
                  <a:pos x="64" y="35"/>
                </a:cxn>
                <a:cxn ang="0">
                  <a:pos x="58" y="34"/>
                </a:cxn>
              </a:cxnLst>
              <a:rect l="0" t="0" r="r" b="b"/>
              <a:pathLst>
                <a:path w="120" h="97">
                  <a:moveTo>
                    <a:pt x="58" y="34"/>
                  </a:moveTo>
                  <a:lnTo>
                    <a:pt x="53" y="39"/>
                  </a:lnTo>
                  <a:lnTo>
                    <a:pt x="46" y="40"/>
                  </a:lnTo>
                  <a:lnTo>
                    <a:pt x="41" y="58"/>
                  </a:lnTo>
                  <a:lnTo>
                    <a:pt x="13" y="65"/>
                  </a:lnTo>
                  <a:lnTo>
                    <a:pt x="5" y="70"/>
                  </a:lnTo>
                  <a:lnTo>
                    <a:pt x="2" y="73"/>
                  </a:lnTo>
                  <a:lnTo>
                    <a:pt x="0" y="86"/>
                  </a:lnTo>
                  <a:lnTo>
                    <a:pt x="5" y="89"/>
                  </a:lnTo>
                  <a:lnTo>
                    <a:pt x="11" y="92"/>
                  </a:lnTo>
                  <a:lnTo>
                    <a:pt x="33" y="96"/>
                  </a:lnTo>
                  <a:lnTo>
                    <a:pt x="47" y="97"/>
                  </a:lnTo>
                  <a:lnTo>
                    <a:pt x="60" y="97"/>
                  </a:lnTo>
                  <a:lnTo>
                    <a:pt x="71" y="97"/>
                  </a:lnTo>
                  <a:lnTo>
                    <a:pt x="78" y="92"/>
                  </a:lnTo>
                  <a:lnTo>
                    <a:pt x="89" y="76"/>
                  </a:lnTo>
                  <a:lnTo>
                    <a:pt x="92" y="71"/>
                  </a:lnTo>
                  <a:lnTo>
                    <a:pt x="95" y="65"/>
                  </a:lnTo>
                  <a:lnTo>
                    <a:pt x="105" y="48"/>
                  </a:lnTo>
                  <a:lnTo>
                    <a:pt x="111" y="48"/>
                  </a:lnTo>
                  <a:lnTo>
                    <a:pt x="117" y="39"/>
                  </a:lnTo>
                  <a:lnTo>
                    <a:pt x="120" y="29"/>
                  </a:lnTo>
                  <a:lnTo>
                    <a:pt x="119" y="16"/>
                  </a:lnTo>
                  <a:lnTo>
                    <a:pt x="100" y="13"/>
                  </a:lnTo>
                  <a:lnTo>
                    <a:pt x="97" y="5"/>
                  </a:lnTo>
                  <a:lnTo>
                    <a:pt x="86" y="0"/>
                  </a:lnTo>
                  <a:lnTo>
                    <a:pt x="81" y="0"/>
                  </a:lnTo>
                  <a:lnTo>
                    <a:pt x="77" y="1"/>
                  </a:lnTo>
                  <a:lnTo>
                    <a:pt x="75" y="6"/>
                  </a:lnTo>
                  <a:lnTo>
                    <a:pt x="83" y="9"/>
                  </a:lnTo>
                  <a:lnTo>
                    <a:pt x="92" y="13"/>
                  </a:lnTo>
                  <a:lnTo>
                    <a:pt x="88" y="24"/>
                  </a:lnTo>
                  <a:lnTo>
                    <a:pt x="81" y="31"/>
                  </a:lnTo>
                  <a:lnTo>
                    <a:pt x="74" y="32"/>
                  </a:lnTo>
                  <a:lnTo>
                    <a:pt x="64" y="35"/>
                  </a:lnTo>
                  <a:lnTo>
                    <a:pt x="58" y="34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34" name="Freeform 233"/>
            <p:cNvSpPr>
              <a:spLocks/>
            </p:cNvSpPr>
            <p:nvPr/>
          </p:nvSpPr>
          <p:spPr bwMode="auto">
            <a:xfrm>
              <a:off x="1586" y="3500"/>
              <a:ext cx="16" cy="16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14" y="0"/>
                </a:cxn>
                <a:cxn ang="0">
                  <a:pos x="16" y="2"/>
                </a:cxn>
                <a:cxn ang="0">
                  <a:pos x="14" y="5"/>
                </a:cxn>
                <a:cxn ang="0">
                  <a:pos x="13" y="8"/>
                </a:cxn>
                <a:cxn ang="0">
                  <a:pos x="11" y="15"/>
                </a:cxn>
                <a:cxn ang="0">
                  <a:pos x="5" y="16"/>
                </a:cxn>
                <a:cxn ang="0">
                  <a:pos x="0" y="13"/>
                </a:cxn>
                <a:cxn ang="0">
                  <a:pos x="0" y="10"/>
                </a:cxn>
                <a:cxn ang="0">
                  <a:pos x="8" y="3"/>
                </a:cxn>
              </a:cxnLst>
              <a:rect l="0" t="0" r="r" b="b"/>
              <a:pathLst>
                <a:path w="16" h="16">
                  <a:moveTo>
                    <a:pt x="8" y="3"/>
                  </a:moveTo>
                  <a:lnTo>
                    <a:pt x="14" y="0"/>
                  </a:lnTo>
                  <a:lnTo>
                    <a:pt x="16" y="2"/>
                  </a:lnTo>
                  <a:lnTo>
                    <a:pt x="14" y="5"/>
                  </a:lnTo>
                  <a:lnTo>
                    <a:pt x="13" y="8"/>
                  </a:lnTo>
                  <a:lnTo>
                    <a:pt x="11" y="15"/>
                  </a:lnTo>
                  <a:lnTo>
                    <a:pt x="5" y="16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8" y="3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35" name="Freeform 234"/>
            <p:cNvSpPr>
              <a:spLocks/>
            </p:cNvSpPr>
            <p:nvPr/>
          </p:nvSpPr>
          <p:spPr bwMode="auto">
            <a:xfrm>
              <a:off x="1156" y="2749"/>
              <a:ext cx="385" cy="402"/>
            </a:xfrm>
            <a:custGeom>
              <a:avLst/>
              <a:gdLst/>
              <a:ahLst/>
              <a:cxnLst>
                <a:cxn ang="0">
                  <a:pos x="385" y="187"/>
                </a:cxn>
                <a:cxn ang="0">
                  <a:pos x="382" y="166"/>
                </a:cxn>
                <a:cxn ang="0">
                  <a:pos x="377" y="145"/>
                </a:cxn>
                <a:cxn ang="0">
                  <a:pos x="371" y="125"/>
                </a:cxn>
                <a:cxn ang="0">
                  <a:pos x="362" y="106"/>
                </a:cxn>
                <a:cxn ang="0">
                  <a:pos x="351" y="86"/>
                </a:cxn>
                <a:cxn ang="0">
                  <a:pos x="338" y="70"/>
                </a:cxn>
                <a:cxn ang="0">
                  <a:pos x="324" y="54"/>
                </a:cxn>
                <a:cxn ang="0">
                  <a:pos x="309" y="41"/>
                </a:cxn>
                <a:cxn ang="0">
                  <a:pos x="292" y="29"/>
                </a:cxn>
                <a:cxn ang="0">
                  <a:pos x="273" y="18"/>
                </a:cxn>
                <a:cxn ang="0">
                  <a:pos x="254" y="11"/>
                </a:cxn>
                <a:cxn ang="0">
                  <a:pos x="234" y="5"/>
                </a:cxn>
                <a:cxn ang="0">
                  <a:pos x="214" y="2"/>
                </a:cxn>
                <a:cxn ang="0">
                  <a:pos x="193" y="0"/>
                </a:cxn>
                <a:cxn ang="0">
                  <a:pos x="173" y="0"/>
                </a:cxn>
                <a:cxn ang="0">
                  <a:pos x="153" y="5"/>
                </a:cxn>
                <a:cxn ang="0">
                  <a:pos x="133" y="10"/>
                </a:cxn>
                <a:cxn ang="0">
                  <a:pos x="114" y="18"/>
                </a:cxn>
                <a:cxn ang="0">
                  <a:pos x="95" y="28"/>
                </a:cxn>
                <a:cxn ang="0">
                  <a:pos x="78" y="39"/>
                </a:cxn>
                <a:cxn ang="0">
                  <a:pos x="62" y="52"/>
                </a:cxn>
                <a:cxn ang="0">
                  <a:pos x="48" y="68"/>
                </a:cxn>
                <a:cxn ang="0">
                  <a:pos x="36" y="85"/>
                </a:cxn>
                <a:cxn ang="0">
                  <a:pos x="25" y="102"/>
                </a:cxn>
                <a:cxn ang="0">
                  <a:pos x="16" y="122"/>
                </a:cxn>
                <a:cxn ang="0">
                  <a:pos x="8" y="143"/>
                </a:cxn>
                <a:cxn ang="0">
                  <a:pos x="3" y="163"/>
                </a:cxn>
                <a:cxn ang="0">
                  <a:pos x="2" y="184"/>
                </a:cxn>
                <a:cxn ang="0">
                  <a:pos x="0" y="206"/>
                </a:cxn>
                <a:cxn ang="0">
                  <a:pos x="2" y="221"/>
                </a:cxn>
                <a:cxn ang="0">
                  <a:pos x="5" y="241"/>
                </a:cxn>
                <a:cxn ang="0">
                  <a:pos x="9" y="262"/>
                </a:cxn>
                <a:cxn ang="0">
                  <a:pos x="34" y="322"/>
                </a:cxn>
                <a:cxn ang="0">
                  <a:pos x="86" y="369"/>
                </a:cxn>
                <a:cxn ang="0">
                  <a:pos x="103" y="379"/>
                </a:cxn>
                <a:cxn ang="0">
                  <a:pos x="122" y="389"/>
                </a:cxn>
                <a:cxn ang="0">
                  <a:pos x="142" y="395"/>
                </a:cxn>
                <a:cxn ang="0">
                  <a:pos x="162" y="400"/>
                </a:cxn>
                <a:cxn ang="0">
                  <a:pos x="182" y="402"/>
                </a:cxn>
                <a:cxn ang="0">
                  <a:pos x="203" y="402"/>
                </a:cxn>
                <a:cxn ang="0">
                  <a:pos x="223" y="400"/>
                </a:cxn>
                <a:cxn ang="0">
                  <a:pos x="243" y="395"/>
                </a:cxn>
                <a:cxn ang="0">
                  <a:pos x="263" y="389"/>
                </a:cxn>
                <a:cxn ang="0">
                  <a:pos x="282" y="379"/>
                </a:cxn>
                <a:cxn ang="0">
                  <a:pos x="299" y="369"/>
                </a:cxn>
                <a:cxn ang="0">
                  <a:pos x="315" y="356"/>
                </a:cxn>
                <a:cxn ang="0">
                  <a:pos x="330" y="341"/>
                </a:cxn>
                <a:cxn ang="0">
                  <a:pos x="345" y="325"/>
                </a:cxn>
                <a:cxn ang="0">
                  <a:pos x="355" y="307"/>
                </a:cxn>
                <a:cxn ang="0">
                  <a:pos x="366" y="288"/>
                </a:cxn>
                <a:cxn ang="0">
                  <a:pos x="374" y="268"/>
                </a:cxn>
                <a:cxn ang="0">
                  <a:pos x="380" y="249"/>
                </a:cxn>
                <a:cxn ang="0">
                  <a:pos x="383" y="228"/>
                </a:cxn>
                <a:cxn ang="0">
                  <a:pos x="385" y="206"/>
                </a:cxn>
              </a:cxnLst>
              <a:rect l="0" t="0" r="r" b="b"/>
              <a:pathLst>
                <a:path w="385" h="402">
                  <a:moveTo>
                    <a:pt x="385" y="202"/>
                  </a:moveTo>
                  <a:lnTo>
                    <a:pt x="385" y="193"/>
                  </a:lnTo>
                  <a:lnTo>
                    <a:pt x="385" y="187"/>
                  </a:lnTo>
                  <a:lnTo>
                    <a:pt x="383" y="180"/>
                  </a:lnTo>
                  <a:lnTo>
                    <a:pt x="383" y="172"/>
                  </a:lnTo>
                  <a:lnTo>
                    <a:pt x="382" y="166"/>
                  </a:lnTo>
                  <a:lnTo>
                    <a:pt x="380" y="158"/>
                  </a:lnTo>
                  <a:lnTo>
                    <a:pt x="379" y="151"/>
                  </a:lnTo>
                  <a:lnTo>
                    <a:pt x="377" y="145"/>
                  </a:lnTo>
                  <a:lnTo>
                    <a:pt x="376" y="138"/>
                  </a:lnTo>
                  <a:lnTo>
                    <a:pt x="373" y="132"/>
                  </a:lnTo>
                  <a:lnTo>
                    <a:pt x="371" y="125"/>
                  </a:lnTo>
                  <a:lnTo>
                    <a:pt x="368" y="119"/>
                  </a:lnTo>
                  <a:lnTo>
                    <a:pt x="365" y="111"/>
                  </a:lnTo>
                  <a:lnTo>
                    <a:pt x="362" y="106"/>
                  </a:lnTo>
                  <a:lnTo>
                    <a:pt x="359" y="99"/>
                  </a:lnTo>
                  <a:lnTo>
                    <a:pt x="355" y="93"/>
                  </a:lnTo>
                  <a:lnTo>
                    <a:pt x="351" y="86"/>
                  </a:lnTo>
                  <a:lnTo>
                    <a:pt x="348" y="81"/>
                  </a:lnTo>
                  <a:lnTo>
                    <a:pt x="343" y="75"/>
                  </a:lnTo>
                  <a:lnTo>
                    <a:pt x="338" y="70"/>
                  </a:lnTo>
                  <a:lnTo>
                    <a:pt x="334" y="65"/>
                  </a:lnTo>
                  <a:lnTo>
                    <a:pt x="329" y="59"/>
                  </a:lnTo>
                  <a:lnTo>
                    <a:pt x="324" y="54"/>
                  </a:lnTo>
                  <a:lnTo>
                    <a:pt x="320" y="49"/>
                  </a:lnTo>
                  <a:lnTo>
                    <a:pt x="313" y="46"/>
                  </a:lnTo>
                  <a:lnTo>
                    <a:pt x="309" y="41"/>
                  </a:lnTo>
                  <a:lnTo>
                    <a:pt x="302" y="36"/>
                  </a:lnTo>
                  <a:lnTo>
                    <a:pt x="298" y="33"/>
                  </a:lnTo>
                  <a:lnTo>
                    <a:pt x="292" y="29"/>
                  </a:lnTo>
                  <a:lnTo>
                    <a:pt x="285" y="24"/>
                  </a:lnTo>
                  <a:lnTo>
                    <a:pt x="279" y="21"/>
                  </a:lnTo>
                  <a:lnTo>
                    <a:pt x="273" y="18"/>
                  </a:lnTo>
                  <a:lnTo>
                    <a:pt x="267" y="15"/>
                  </a:lnTo>
                  <a:lnTo>
                    <a:pt x="260" y="13"/>
                  </a:lnTo>
                  <a:lnTo>
                    <a:pt x="254" y="11"/>
                  </a:lnTo>
                  <a:lnTo>
                    <a:pt x="248" y="8"/>
                  </a:lnTo>
                  <a:lnTo>
                    <a:pt x="242" y="7"/>
                  </a:lnTo>
                  <a:lnTo>
                    <a:pt x="234" y="5"/>
                  </a:lnTo>
                  <a:lnTo>
                    <a:pt x="228" y="3"/>
                  </a:lnTo>
                  <a:lnTo>
                    <a:pt x="221" y="2"/>
                  </a:lnTo>
                  <a:lnTo>
                    <a:pt x="214" y="2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3" y="0"/>
                  </a:lnTo>
                  <a:lnTo>
                    <a:pt x="187" y="0"/>
                  </a:lnTo>
                  <a:lnTo>
                    <a:pt x="181" y="0"/>
                  </a:lnTo>
                  <a:lnTo>
                    <a:pt x="173" y="0"/>
                  </a:lnTo>
                  <a:lnTo>
                    <a:pt x="167" y="2"/>
                  </a:lnTo>
                  <a:lnTo>
                    <a:pt x="159" y="3"/>
                  </a:lnTo>
                  <a:lnTo>
                    <a:pt x="153" y="5"/>
                  </a:lnTo>
                  <a:lnTo>
                    <a:pt x="147" y="7"/>
                  </a:lnTo>
                  <a:lnTo>
                    <a:pt x="140" y="8"/>
                  </a:lnTo>
                  <a:lnTo>
                    <a:pt x="133" y="10"/>
                  </a:lnTo>
                  <a:lnTo>
                    <a:pt x="126" y="11"/>
                  </a:lnTo>
                  <a:lnTo>
                    <a:pt x="120" y="15"/>
                  </a:lnTo>
                  <a:lnTo>
                    <a:pt x="114" y="18"/>
                  </a:lnTo>
                  <a:lnTo>
                    <a:pt x="108" y="21"/>
                  </a:lnTo>
                  <a:lnTo>
                    <a:pt x="101" y="24"/>
                  </a:lnTo>
                  <a:lnTo>
                    <a:pt x="95" y="28"/>
                  </a:lnTo>
                  <a:lnTo>
                    <a:pt x="90" y="31"/>
                  </a:lnTo>
                  <a:lnTo>
                    <a:pt x="84" y="34"/>
                  </a:lnTo>
                  <a:lnTo>
                    <a:pt x="78" y="39"/>
                  </a:lnTo>
                  <a:lnTo>
                    <a:pt x="73" y="44"/>
                  </a:lnTo>
                  <a:lnTo>
                    <a:pt x="67" y="49"/>
                  </a:lnTo>
                  <a:lnTo>
                    <a:pt x="62" y="52"/>
                  </a:lnTo>
                  <a:lnTo>
                    <a:pt x="58" y="57"/>
                  </a:lnTo>
                  <a:lnTo>
                    <a:pt x="53" y="63"/>
                  </a:lnTo>
                  <a:lnTo>
                    <a:pt x="48" y="68"/>
                  </a:lnTo>
                  <a:lnTo>
                    <a:pt x="44" y="73"/>
                  </a:lnTo>
                  <a:lnTo>
                    <a:pt x="39" y="80"/>
                  </a:lnTo>
                  <a:lnTo>
                    <a:pt x="36" y="85"/>
                  </a:lnTo>
                  <a:lnTo>
                    <a:pt x="31" y="91"/>
                  </a:lnTo>
                  <a:lnTo>
                    <a:pt x="28" y="96"/>
                  </a:lnTo>
                  <a:lnTo>
                    <a:pt x="25" y="102"/>
                  </a:lnTo>
                  <a:lnTo>
                    <a:pt x="22" y="109"/>
                  </a:lnTo>
                  <a:lnTo>
                    <a:pt x="19" y="115"/>
                  </a:lnTo>
                  <a:lnTo>
                    <a:pt x="16" y="122"/>
                  </a:lnTo>
                  <a:lnTo>
                    <a:pt x="12" y="128"/>
                  </a:lnTo>
                  <a:lnTo>
                    <a:pt x="11" y="135"/>
                  </a:lnTo>
                  <a:lnTo>
                    <a:pt x="8" y="143"/>
                  </a:lnTo>
                  <a:lnTo>
                    <a:pt x="6" y="150"/>
                  </a:lnTo>
                  <a:lnTo>
                    <a:pt x="5" y="156"/>
                  </a:lnTo>
                  <a:lnTo>
                    <a:pt x="3" y="163"/>
                  </a:lnTo>
                  <a:lnTo>
                    <a:pt x="2" y="171"/>
                  </a:lnTo>
                  <a:lnTo>
                    <a:pt x="2" y="177"/>
                  </a:lnTo>
                  <a:lnTo>
                    <a:pt x="2" y="184"/>
                  </a:lnTo>
                  <a:lnTo>
                    <a:pt x="0" y="192"/>
                  </a:lnTo>
                  <a:lnTo>
                    <a:pt x="0" y="198"/>
                  </a:lnTo>
                  <a:lnTo>
                    <a:pt x="0" y="206"/>
                  </a:lnTo>
                  <a:lnTo>
                    <a:pt x="2" y="210"/>
                  </a:lnTo>
                  <a:lnTo>
                    <a:pt x="0" y="213"/>
                  </a:lnTo>
                  <a:lnTo>
                    <a:pt x="2" y="221"/>
                  </a:lnTo>
                  <a:lnTo>
                    <a:pt x="2" y="228"/>
                  </a:lnTo>
                  <a:lnTo>
                    <a:pt x="3" y="234"/>
                  </a:lnTo>
                  <a:lnTo>
                    <a:pt x="5" y="241"/>
                  </a:lnTo>
                  <a:lnTo>
                    <a:pt x="5" y="249"/>
                  </a:lnTo>
                  <a:lnTo>
                    <a:pt x="8" y="255"/>
                  </a:lnTo>
                  <a:lnTo>
                    <a:pt x="9" y="262"/>
                  </a:lnTo>
                  <a:lnTo>
                    <a:pt x="11" y="268"/>
                  </a:lnTo>
                  <a:lnTo>
                    <a:pt x="14" y="281"/>
                  </a:lnTo>
                  <a:lnTo>
                    <a:pt x="34" y="322"/>
                  </a:lnTo>
                  <a:lnTo>
                    <a:pt x="62" y="350"/>
                  </a:lnTo>
                  <a:lnTo>
                    <a:pt x="81" y="364"/>
                  </a:lnTo>
                  <a:lnTo>
                    <a:pt x="86" y="369"/>
                  </a:lnTo>
                  <a:lnTo>
                    <a:pt x="90" y="372"/>
                  </a:lnTo>
                  <a:lnTo>
                    <a:pt x="98" y="376"/>
                  </a:lnTo>
                  <a:lnTo>
                    <a:pt x="103" y="379"/>
                  </a:lnTo>
                  <a:lnTo>
                    <a:pt x="111" y="382"/>
                  </a:lnTo>
                  <a:lnTo>
                    <a:pt x="115" y="385"/>
                  </a:lnTo>
                  <a:lnTo>
                    <a:pt x="122" y="389"/>
                  </a:lnTo>
                  <a:lnTo>
                    <a:pt x="129" y="390"/>
                  </a:lnTo>
                  <a:lnTo>
                    <a:pt x="136" y="393"/>
                  </a:lnTo>
                  <a:lnTo>
                    <a:pt x="142" y="395"/>
                  </a:lnTo>
                  <a:lnTo>
                    <a:pt x="148" y="397"/>
                  </a:lnTo>
                  <a:lnTo>
                    <a:pt x="156" y="398"/>
                  </a:lnTo>
                  <a:lnTo>
                    <a:pt x="162" y="400"/>
                  </a:lnTo>
                  <a:lnTo>
                    <a:pt x="168" y="400"/>
                  </a:lnTo>
                  <a:lnTo>
                    <a:pt x="176" y="402"/>
                  </a:lnTo>
                  <a:lnTo>
                    <a:pt x="182" y="402"/>
                  </a:lnTo>
                  <a:lnTo>
                    <a:pt x="189" y="402"/>
                  </a:lnTo>
                  <a:lnTo>
                    <a:pt x="196" y="402"/>
                  </a:lnTo>
                  <a:lnTo>
                    <a:pt x="203" y="402"/>
                  </a:lnTo>
                  <a:lnTo>
                    <a:pt x="209" y="402"/>
                  </a:lnTo>
                  <a:lnTo>
                    <a:pt x="217" y="400"/>
                  </a:lnTo>
                  <a:lnTo>
                    <a:pt x="223" y="400"/>
                  </a:lnTo>
                  <a:lnTo>
                    <a:pt x="231" y="398"/>
                  </a:lnTo>
                  <a:lnTo>
                    <a:pt x="237" y="397"/>
                  </a:lnTo>
                  <a:lnTo>
                    <a:pt x="243" y="395"/>
                  </a:lnTo>
                  <a:lnTo>
                    <a:pt x="249" y="393"/>
                  </a:lnTo>
                  <a:lnTo>
                    <a:pt x="256" y="390"/>
                  </a:lnTo>
                  <a:lnTo>
                    <a:pt x="263" y="389"/>
                  </a:lnTo>
                  <a:lnTo>
                    <a:pt x="270" y="385"/>
                  </a:lnTo>
                  <a:lnTo>
                    <a:pt x="276" y="382"/>
                  </a:lnTo>
                  <a:lnTo>
                    <a:pt x="282" y="379"/>
                  </a:lnTo>
                  <a:lnTo>
                    <a:pt x="288" y="376"/>
                  </a:lnTo>
                  <a:lnTo>
                    <a:pt x="293" y="372"/>
                  </a:lnTo>
                  <a:lnTo>
                    <a:pt x="299" y="369"/>
                  </a:lnTo>
                  <a:lnTo>
                    <a:pt x="306" y="364"/>
                  </a:lnTo>
                  <a:lnTo>
                    <a:pt x="310" y="359"/>
                  </a:lnTo>
                  <a:lnTo>
                    <a:pt x="315" y="356"/>
                  </a:lnTo>
                  <a:lnTo>
                    <a:pt x="321" y="351"/>
                  </a:lnTo>
                  <a:lnTo>
                    <a:pt x="326" y="346"/>
                  </a:lnTo>
                  <a:lnTo>
                    <a:pt x="330" y="341"/>
                  </a:lnTo>
                  <a:lnTo>
                    <a:pt x="335" y="337"/>
                  </a:lnTo>
                  <a:lnTo>
                    <a:pt x="340" y="330"/>
                  </a:lnTo>
                  <a:lnTo>
                    <a:pt x="345" y="325"/>
                  </a:lnTo>
                  <a:lnTo>
                    <a:pt x="348" y="319"/>
                  </a:lnTo>
                  <a:lnTo>
                    <a:pt x="352" y="314"/>
                  </a:lnTo>
                  <a:lnTo>
                    <a:pt x="355" y="307"/>
                  </a:lnTo>
                  <a:lnTo>
                    <a:pt x="360" y="301"/>
                  </a:lnTo>
                  <a:lnTo>
                    <a:pt x="363" y="296"/>
                  </a:lnTo>
                  <a:lnTo>
                    <a:pt x="366" y="288"/>
                  </a:lnTo>
                  <a:lnTo>
                    <a:pt x="368" y="283"/>
                  </a:lnTo>
                  <a:lnTo>
                    <a:pt x="371" y="275"/>
                  </a:lnTo>
                  <a:lnTo>
                    <a:pt x="374" y="268"/>
                  </a:lnTo>
                  <a:lnTo>
                    <a:pt x="376" y="262"/>
                  </a:lnTo>
                  <a:lnTo>
                    <a:pt x="377" y="255"/>
                  </a:lnTo>
                  <a:lnTo>
                    <a:pt x="380" y="249"/>
                  </a:lnTo>
                  <a:lnTo>
                    <a:pt x="380" y="241"/>
                  </a:lnTo>
                  <a:lnTo>
                    <a:pt x="382" y="234"/>
                  </a:lnTo>
                  <a:lnTo>
                    <a:pt x="383" y="228"/>
                  </a:lnTo>
                  <a:lnTo>
                    <a:pt x="383" y="219"/>
                  </a:lnTo>
                  <a:lnTo>
                    <a:pt x="385" y="213"/>
                  </a:lnTo>
                  <a:lnTo>
                    <a:pt x="385" y="206"/>
                  </a:lnTo>
                  <a:lnTo>
                    <a:pt x="385" y="202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</p:grpSp>
      <p:sp>
        <p:nvSpPr>
          <p:cNvPr id="136" name="عنصر نائب لرقم الشريحة 1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26</a:t>
            </a:fld>
            <a:endParaRPr lang="en-US"/>
          </a:p>
        </p:txBody>
      </p:sp>
      <p:sp>
        <p:nvSpPr>
          <p:cNvPr id="137" name="عنصر نائب للتذييل 1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138" name="عنصر نائب للتاريخ 13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916238" y="333375"/>
            <a:ext cx="4584720" cy="79216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just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10000"/>
              <a:buFont typeface="Wingdings" pitchFamily="2" charset="2"/>
            </a:pPr>
            <a:r>
              <a:rPr lang="ar-SA" sz="6000" dirty="0">
                <a:cs typeface="PT Bold Heading" pitchFamily="2" charset="-78"/>
              </a:rPr>
              <a:t>موفرات  الوقت</a:t>
            </a:r>
          </a:p>
        </p:txBody>
      </p:sp>
      <p:sp>
        <p:nvSpPr>
          <p:cNvPr id="3481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2285984" y="1447800"/>
            <a:ext cx="6477016" cy="5053034"/>
          </a:xfr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استخدام كل الموارد المتاحة ( الكتاب المدرسي – المعلم – الزملاء ... الخ ) </a:t>
            </a:r>
            <a:endParaRPr lang="ar-EG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endParaRPr lang="ar-SA" sz="28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الالتحاق ببعض الدورات مثل ( الحاسب الآلي – إدارة الوقت – القراءة السريعة ...الخ </a:t>
            </a:r>
            <a:endParaRPr lang="ar-EG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endParaRPr lang="ar-SA" sz="28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أن يتدرب الشخص على أسلوب وطريقة البحث في المكتبة .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عدم الخوف من الفشل </a:t>
            </a: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  <a:endParaRPr lang="ar-EG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endParaRPr lang="ar-SA" sz="28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Blip>
                <a:blip r:embed="rId2"/>
              </a:buBlip>
            </a:pPr>
            <a:r>
              <a:rPr lang="ar-SA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عدم تشتيت الذهن في أكثر من اتجاه . </a:t>
            </a:r>
          </a:p>
        </p:txBody>
      </p:sp>
      <p:grpSp>
        <p:nvGrpSpPr>
          <p:cNvPr id="6" name="Group 105"/>
          <p:cNvGrpSpPr>
            <a:grpSpLocks/>
          </p:cNvGrpSpPr>
          <p:nvPr/>
        </p:nvGrpSpPr>
        <p:grpSpPr bwMode="auto">
          <a:xfrm>
            <a:off x="0" y="3571876"/>
            <a:ext cx="2357454" cy="2163760"/>
            <a:chOff x="1156" y="2749"/>
            <a:chExt cx="1007" cy="808"/>
          </a:xfrm>
        </p:grpSpPr>
        <p:sp>
          <p:nvSpPr>
            <p:cNvPr id="7" name="AutoShape 106"/>
            <p:cNvSpPr>
              <a:spLocks noChangeAspect="1" noChangeArrowheads="1" noTextEdit="1"/>
            </p:cNvSpPr>
            <p:nvPr/>
          </p:nvSpPr>
          <p:spPr bwMode="auto">
            <a:xfrm>
              <a:off x="1156" y="2749"/>
              <a:ext cx="1007" cy="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" name="Freeform 107"/>
            <p:cNvSpPr>
              <a:spLocks/>
            </p:cNvSpPr>
            <p:nvPr/>
          </p:nvSpPr>
          <p:spPr bwMode="auto">
            <a:xfrm>
              <a:off x="1591" y="3060"/>
              <a:ext cx="179" cy="152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37" y="0"/>
                </a:cxn>
                <a:cxn ang="0">
                  <a:pos x="31" y="1"/>
                </a:cxn>
                <a:cxn ang="0">
                  <a:pos x="23" y="11"/>
                </a:cxn>
                <a:cxn ang="0">
                  <a:pos x="20" y="16"/>
                </a:cxn>
                <a:cxn ang="0">
                  <a:pos x="20" y="22"/>
                </a:cxn>
                <a:cxn ang="0">
                  <a:pos x="20" y="24"/>
                </a:cxn>
                <a:cxn ang="0">
                  <a:pos x="19" y="29"/>
                </a:cxn>
                <a:cxn ang="0">
                  <a:pos x="8" y="34"/>
                </a:cxn>
                <a:cxn ang="0">
                  <a:pos x="3" y="37"/>
                </a:cxn>
                <a:cxn ang="0">
                  <a:pos x="0" y="43"/>
                </a:cxn>
                <a:cxn ang="0">
                  <a:pos x="0" y="53"/>
                </a:cxn>
                <a:cxn ang="0">
                  <a:pos x="6" y="61"/>
                </a:cxn>
                <a:cxn ang="0">
                  <a:pos x="11" y="65"/>
                </a:cxn>
                <a:cxn ang="0">
                  <a:pos x="14" y="79"/>
                </a:cxn>
                <a:cxn ang="0">
                  <a:pos x="17" y="92"/>
                </a:cxn>
                <a:cxn ang="0">
                  <a:pos x="20" y="104"/>
                </a:cxn>
                <a:cxn ang="0">
                  <a:pos x="25" y="110"/>
                </a:cxn>
                <a:cxn ang="0">
                  <a:pos x="31" y="121"/>
                </a:cxn>
                <a:cxn ang="0">
                  <a:pos x="42" y="131"/>
                </a:cxn>
                <a:cxn ang="0">
                  <a:pos x="54" y="138"/>
                </a:cxn>
                <a:cxn ang="0">
                  <a:pos x="73" y="143"/>
                </a:cxn>
                <a:cxn ang="0">
                  <a:pos x="95" y="143"/>
                </a:cxn>
                <a:cxn ang="0">
                  <a:pos x="114" y="143"/>
                </a:cxn>
                <a:cxn ang="0">
                  <a:pos x="131" y="139"/>
                </a:cxn>
                <a:cxn ang="0">
                  <a:pos x="145" y="136"/>
                </a:cxn>
                <a:cxn ang="0">
                  <a:pos x="153" y="149"/>
                </a:cxn>
                <a:cxn ang="0">
                  <a:pos x="159" y="152"/>
                </a:cxn>
                <a:cxn ang="0">
                  <a:pos x="162" y="147"/>
                </a:cxn>
                <a:cxn ang="0">
                  <a:pos x="168" y="139"/>
                </a:cxn>
                <a:cxn ang="0">
                  <a:pos x="167" y="144"/>
                </a:cxn>
                <a:cxn ang="0">
                  <a:pos x="176" y="125"/>
                </a:cxn>
                <a:cxn ang="0">
                  <a:pos x="179" y="112"/>
                </a:cxn>
                <a:cxn ang="0">
                  <a:pos x="173" y="105"/>
                </a:cxn>
                <a:cxn ang="0">
                  <a:pos x="157" y="104"/>
                </a:cxn>
                <a:cxn ang="0">
                  <a:pos x="150" y="100"/>
                </a:cxn>
                <a:cxn ang="0">
                  <a:pos x="143" y="91"/>
                </a:cxn>
                <a:cxn ang="0">
                  <a:pos x="137" y="91"/>
                </a:cxn>
                <a:cxn ang="0">
                  <a:pos x="131" y="91"/>
                </a:cxn>
                <a:cxn ang="0">
                  <a:pos x="142" y="89"/>
                </a:cxn>
                <a:cxn ang="0">
                  <a:pos x="145" y="79"/>
                </a:cxn>
                <a:cxn ang="0">
                  <a:pos x="140" y="68"/>
                </a:cxn>
                <a:cxn ang="0">
                  <a:pos x="134" y="63"/>
                </a:cxn>
                <a:cxn ang="0">
                  <a:pos x="128" y="61"/>
                </a:cxn>
                <a:cxn ang="0">
                  <a:pos x="126" y="52"/>
                </a:cxn>
                <a:cxn ang="0">
                  <a:pos x="128" y="48"/>
                </a:cxn>
                <a:cxn ang="0">
                  <a:pos x="128" y="45"/>
                </a:cxn>
                <a:cxn ang="0">
                  <a:pos x="129" y="40"/>
                </a:cxn>
                <a:cxn ang="0">
                  <a:pos x="131" y="37"/>
                </a:cxn>
                <a:cxn ang="0">
                  <a:pos x="120" y="32"/>
                </a:cxn>
                <a:cxn ang="0">
                  <a:pos x="103" y="21"/>
                </a:cxn>
                <a:cxn ang="0">
                  <a:pos x="89" y="14"/>
                </a:cxn>
                <a:cxn ang="0">
                  <a:pos x="78" y="9"/>
                </a:cxn>
                <a:cxn ang="0">
                  <a:pos x="59" y="3"/>
                </a:cxn>
                <a:cxn ang="0">
                  <a:pos x="50" y="1"/>
                </a:cxn>
                <a:cxn ang="0">
                  <a:pos x="42" y="0"/>
                </a:cxn>
                <a:cxn ang="0">
                  <a:pos x="37" y="0"/>
                </a:cxn>
              </a:cxnLst>
              <a:rect l="0" t="0" r="r" b="b"/>
              <a:pathLst>
                <a:path w="179" h="152">
                  <a:moveTo>
                    <a:pt x="37" y="0"/>
                  </a:moveTo>
                  <a:lnTo>
                    <a:pt x="37" y="0"/>
                  </a:lnTo>
                  <a:lnTo>
                    <a:pt x="31" y="1"/>
                  </a:lnTo>
                  <a:lnTo>
                    <a:pt x="23" y="11"/>
                  </a:lnTo>
                  <a:lnTo>
                    <a:pt x="20" y="16"/>
                  </a:lnTo>
                  <a:lnTo>
                    <a:pt x="20" y="22"/>
                  </a:lnTo>
                  <a:lnTo>
                    <a:pt x="20" y="24"/>
                  </a:lnTo>
                  <a:lnTo>
                    <a:pt x="19" y="29"/>
                  </a:lnTo>
                  <a:lnTo>
                    <a:pt x="8" y="34"/>
                  </a:lnTo>
                  <a:lnTo>
                    <a:pt x="3" y="37"/>
                  </a:lnTo>
                  <a:lnTo>
                    <a:pt x="0" y="43"/>
                  </a:lnTo>
                  <a:lnTo>
                    <a:pt x="0" y="53"/>
                  </a:lnTo>
                  <a:lnTo>
                    <a:pt x="6" y="61"/>
                  </a:lnTo>
                  <a:lnTo>
                    <a:pt x="11" y="65"/>
                  </a:lnTo>
                  <a:lnTo>
                    <a:pt x="14" y="79"/>
                  </a:lnTo>
                  <a:lnTo>
                    <a:pt x="17" y="92"/>
                  </a:lnTo>
                  <a:lnTo>
                    <a:pt x="20" y="104"/>
                  </a:lnTo>
                  <a:lnTo>
                    <a:pt x="25" y="110"/>
                  </a:lnTo>
                  <a:lnTo>
                    <a:pt x="31" y="121"/>
                  </a:lnTo>
                  <a:lnTo>
                    <a:pt x="42" y="131"/>
                  </a:lnTo>
                  <a:lnTo>
                    <a:pt x="54" y="138"/>
                  </a:lnTo>
                  <a:lnTo>
                    <a:pt x="73" y="143"/>
                  </a:lnTo>
                  <a:lnTo>
                    <a:pt x="95" y="143"/>
                  </a:lnTo>
                  <a:lnTo>
                    <a:pt x="114" y="143"/>
                  </a:lnTo>
                  <a:lnTo>
                    <a:pt x="131" y="139"/>
                  </a:lnTo>
                  <a:lnTo>
                    <a:pt x="145" y="136"/>
                  </a:lnTo>
                  <a:lnTo>
                    <a:pt x="153" y="149"/>
                  </a:lnTo>
                  <a:lnTo>
                    <a:pt x="159" y="152"/>
                  </a:lnTo>
                  <a:lnTo>
                    <a:pt x="162" y="147"/>
                  </a:lnTo>
                  <a:lnTo>
                    <a:pt x="168" y="139"/>
                  </a:lnTo>
                  <a:lnTo>
                    <a:pt x="167" y="144"/>
                  </a:lnTo>
                  <a:lnTo>
                    <a:pt x="176" y="125"/>
                  </a:lnTo>
                  <a:lnTo>
                    <a:pt x="179" y="112"/>
                  </a:lnTo>
                  <a:lnTo>
                    <a:pt x="173" y="105"/>
                  </a:lnTo>
                  <a:lnTo>
                    <a:pt x="157" y="104"/>
                  </a:lnTo>
                  <a:lnTo>
                    <a:pt x="150" y="100"/>
                  </a:lnTo>
                  <a:lnTo>
                    <a:pt x="143" y="91"/>
                  </a:lnTo>
                  <a:lnTo>
                    <a:pt x="137" y="91"/>
                  </a:lnTo>
                  <a:lnTo>
                    <a:pt x="131" y="91"/>
                  </a:lnTo>
                  <a:lnTo>
                    <a:pt x="142" y="89"/>
                  </a:lnTo>
                  <a:lnTo>
                    <a:pt x="145" y="79"/>
                  </a:lnTo>
                  <a:lnTo>
                    <a:pt x="140" y="68"/>
                  </a:lnTo>
                  <a:lnTo>
                    <a:pt x="134" y="63"/>
                  </a:lnTo>
                  <a:lnTo>
                    <a:pt x="128" y="61"/>
                  </a:lnTo>
                  <a:lnTo>
                    <a:pt x="126" y="52"/>
                  </a:lnTo>
                  <a:lnTo>
                    <a:pt x="128" y="48"/>
                  </a:lnTo>
                  <a:lnTo>
                    <a:pt x="128" y="45"/>
                  </a:lnTo>
                  <a:lnTo>
                    <a:pt x="129" y="40"/>
                  </a:lnTo>
                  <a:lnTo>
                    <a:pt x="131" y="37"/>
                  </a:lnTo>
                  <a:lnTo>
                    <a:pt x="120" y="32"/>
                  </a:lnTo>
                  <a:lnTo>
                    <a:pt x="103" y="21"/>
                  </a:lnTo>
                  <a:lnTo>
                    <a:pt x="89" y="14"/>
                  </a:lnTo>
                  <a:lnTo>
                    <a:pt x="78" y="9"/>
                  </a:lnTo>
                  <a:lnTo>
                    <a:pt x="59" y="3"/>
                  </a:lnTo>
                  <a:lnTo>
                    <a:pt x="50" y="1"/>
                  </a:lnTo>
                  <a:lnTo>
                    <a:pt x="42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FFBFA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9" name="Freeform 108"/>
            <p:cNvSpPr>
              <a:spLocks/>
            </p:cNvSpPr>
            <p:nvPr/>
          </p:nvSpPr>
          <p:spPr bwMode="auto">
            <a:xfrm>
              <a:off x="1591" y="3060"/>
              <a:ext cx="179" cy="152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37" y="0"/>
                </a:cxn>
                <a:cxn ang="0">
                  <a:pos x="31" y="1"/>
                </a:cxn>
                <a:cxn ang="0">
                  <a:pos x="23" y="11"/>
                </a:cxn>
                <a:cxn ang="0">
                  <a:pos x="20" y="16"/>
                </a:cxn>
                <a:cxn ang="0">
                  <a:pos x="20" y="22"/>
                </a:cxn>
                <a:cxn ang="0">
                  <a:pos x="20" y="24"/>
                </a:cxn>
                <a:cxn ang="0">
                  <a:pos x="19" y="29"/>
                </a:cxn>
                <a:cxn ang="0">
                  <a:pos x="8" y="34"/>
                </a:cxn>
                <a:cxn ang="0">
                  <a:pos x="3" y="37"/>
                </a:cxn>
                <a:cxn ang="0">
                  <a:pos x="0" y="43"/>
                </a:cxn>
                <a:cxn ang="0">
                  <a:pos x="0" y="53"/>
                </a:cxn>
                <a:cxn ang="0">
                  <a:pos x="6" y="61"/>
                </a:cxn>
                <a:cxn ang="0">
                  <a:pos x="11" y="65"/>
                </a:cxn>
                <a:cxn ang="0">
                  <a:pos x="14" y="79"/>
                </a:cxn>
                <a:cxn ang="0">
                  <a:pos x="17" y="92"/>
                </a:cxn>
                <a:cxn ang="0">
                  <a:pos x="20" y="104"/>
                </a:cxn>
                <a:cxn ang="0">
                  <a:pos x="25" y="110"/>
                </a:cxn>
                <a:cxn ang="0">
                  <a:pos x="31" y="121"/>
                </a:cxn>
                <a:cxn ang="0">
                  <a:pos x="42" y="131"/>
                </a:cxn>
                <a:cxn ang="0">
                  <a:pos x="54" y="138"/>
                </a:cxn>
                <a:cxn ang="0">
                  <a:pos x="73" y="143"/>
                </a:cxn>
                <a:cxn ang="0">
                  <a:pos x="95" y="143"/>
                </a:cxn>
                <a:cxn ang="0">
                  <a:pos x="114" y="143"/>
                </a:cxn>
                <a:cxn ang="0">
                  <a:pos x="131" y="139"/>
                </a:cxn>
                <a:cxn ang="0">
                  <a:pos x="145" y="136"/>
                </a:cxn>
                <a:cxn ang="0">
                  <a:pos x="153" y="149"/>
                </a:cxn>
                <a:cxn ang="0">
                  <a:pos x="159" y="152"/>
                </a:cxn>
                <a:cxn ang="0">
                  <a:pos x="162" y="147"/>
                </a:cxn>
                <a:cxn ang="0">
                  <a:pos x="168" y="139"/>
                </a:cxn>
                <a:cxn ang="0">
                  <a:pos x="167" y="144"/>
                </a:cxn>
                <a:cxn ang="0">
                  <a:pos x="176" y="125"/>
                </a:cxn>
                <a:cxn ang="0">
                  <a:pos x="179" y="112"/>
                </a:cxn>
                <a:cxn ang="0">
                  <a:pos x="173" y="105"/>
                </a:cxn>
                <a:cxn ang="0">
                  <a:pos x="157" y="104"/>
                </a:cxn>
                <a:cxn ang="0">
                  <a:pos x="150" y="100"/>
                </a:cxn>
                <a:cxn ang="0">
                  <a:pos x="143" y="91"/>
                </a:cxn>
                <a:cxn ang="0">
                  <a:pos x="137" y="91"/>
                </a:cxn>
                <a:cxn ang="0">
                  <a:pos x="131" y="91"/>
                </a:cxn>
                <a:cxn ang="0">
                  <a:pos x="142" y="89"/>
                </a:cxn>
                <a:cxn ang="0">
                  <a:pos x="145" y="79"/>
                </a:cxn>
                <a:cxn ang="0">
                  <a:pos x="140" y="68"/>
                </a:cxn>
                <a:cxn ang="0">
                  <a:pos x="134" y="63"/>
                </a:cxn>
                <a:cxn ang="0">
                  <a:pos x="128" y="61"/>
                </a:cxn>
                <a:cxn ang="0">
                  <a:pos x="126" y="52"/>
                </a:cxn>
                <a:cxn ang="0">
                  <a:pos x="128" y="48"/>
                </a:cxn>
                <a:cxn ang="0">
                  <a:pos x="128" y="45"/>
                </a:cxn>
                <a:cxn ang="0">
                  <a:pos x="129" y="40"/>
                </a:cxn>
                <a:cxn ang="0">
                  <a:pos x="131" y="37"/>
                </a:cxn>
                <a:cxn ang="0">
                  <a:pos x="120" y="32"/>
                </a:cxn>
                <a:cxn ang="0">
                  <a:pos x="103" y="21"/>
                </a:cxn>
                <a:cxn ang="0">
                  <a:pos x="89" y="14"/>
                </a:cxn>
                <a:cxn ang="0">
                  <a:pos x="78" y="9"/>
                </a:cxn>
                <a:cxn ang="0">
                  <a:pos x="59" y="3"/>
                </a:cxn>
                <a:cxn ang="0">
                  <a:pos x="50" y="1"/>
                </a:cxn>
                <a:cxn ang="0">
                  <a:pos x="42" y="0"/>
                </a:cxn>
                <a:cxn ang="0">
                  <a:pos x="37" y="0"/>
                </a:cxn>
              </a:cxnLst>
              <a:rect l="0" t="0" r="r" b="b"/>
              <a:pathLst>
                <a:path w="179" h="152">
                  <a:moveTo>
                    <a:pt x="37" y="0"/>
                  </a:moveTo>
                  <a:lnTo>
                    <a:pt x="37" y="0"/>
                  </a:lnTo>
                  <a:lnTo>
                    <a:pt x="31" y="1"/>
                  </a:lnTo>
                  <a:lnTo>
                    <a:pt x="23" y="11"/>
                  </a:lnTo>
                  <a:lnTo>
                    <a:pt x="20" y="16"/>
                  </a:lnTo>
                  <a:lnTo>
                    <a:pt x="20" y="22"/>
                  </a:lnTo>
                  <a:lnTo>
                    <a:pt x="20" y="24"/>
                  </a:lnTo>
                  <a:lnTo>
                    <a:pt x="19" y="29"/>
                  </a:lnTo>
                  <a:lnTo>
                    <a:pt x="8" y="34"/>
                  </a:lnTo>
                  <a:lnTo>
                    <a:pt x="3" y="37"/>
                  </a:lnTo>
                  <a:lnTo>
                    <a:pt x="0" y="43"/>
                  </a:lnTo>
                  <a:lnTo>
                    <a:pt x="0" y="53"/>
                  </a:lnTo>
                  <a:lnTo>
                    <a:pt x="6" y="61"/>
                  </a:lnTo>
                  <a:lnTo>
                    <a:pt x="11" y="65"/>
                  </a:lnTo>
                  <a:lnTo>
                    <a:pt x="14" y="79"/>
                  </a:lnTo>
                  <a:lnTo>
                    <a:pt x="17" y="92"/>
                  </a:lnTo>
                  <a:lnTo>
                    <a:pt x="20" y="104"/>
                  </a:lnTo>
                  <a:lnTo>
                    <a:pt x="25" y="110"/>
                  </a:lnTo>
                  <a:lnTo>
                    <a:pt x="31" y="121"/>
                  </a:lnTo>
                  <a:lnTo>
                    <a:pt x="42" y="131"/>
                  </a:lnTo>
                  <a:lnTo>
                    <a:pt x="54" y="138"/>
                  </a:lnTo>
                  <a:lnTo>
                    <a:pt x="73" y="143"/>
                  </a:lnTo>
                  <a:lnTo>
                    <a:pt x="95" y="143"/>
                  </a:lnTo>
                  <a:lnTo>
                    <a:pt x="114" y="143"/>
                  </a:lnTo>
                  <a:lnTo>
                    <a:pt x="131" y="139"/>
                  </a:lnTo>
                  <a:lnTo>
                    <a:pt x="145" y="136"/>
                  </a:lnTo>
                  <a:lnTo>
                    <a:pt x="153" y="149"/>
                  </a:lnTo>
                  <a:lnTo>
                    <a:pt x="159" y="152"/>
                  </a:lnTo>
                  <a:lnTo>
                    <a:pt x="162" y="147"/>
                  </a:lnTo>
                  <a:lnTo>
                    <a:pt x="168" y="139"/>
                  </a:lnTo>
                  <a:lnTo>
                    <a:pt x="167" y="144"/>
                  </a:lnTo>
                  <a:lnTo>
                    <a:pt x="176" y="125"/>
                  </a:lnTo>
                  <a:lnTo>
                    <a:pt x="179" y="112"/>
                  </a:lnTo>
                  <a:lnTo>
                    <a:pt x="173" y="105"/>
                  </a:lnTo>
                  <a:lnTo>
                    <a:pt x="157" y="104"/>
                  </a:lnTo>
                  <a:lnTo>
                    <a:pt x="150" y="100"/>
                  </a:lnTo>
                  <a:lnTo>
                    <a:pt x="143" y="91"/>
                  </a:lnTo>
                  <a:lnTo>
                    <a:pt x="137" y="91"/>
                  </a:lnTo>
                  <a:lnTo>
                    <a:pt x="131" y="91"/>
                  </a:lnTo>
                  <a:lnTo>
                    <a:pt x="142" y="89"/>
                  </a:lnTo>
                  <a:lnTo>
                    <a:pt x="145" y="79"/>
                  </a:lnTo>
                  <a:lnTo>
                    <a:pt x="140" y="68"/>
                  </a:lnTo>
                  <a:lnTo>
                    <a:pt x="134" y="63"/>
                  </a:lnTo>
                  <a:lnTo>
                    <a:pt x="128" y="61"/>
                  </a:lnTo>
                  <a:lnTo>
                    <a:pt x="126" y="52"/>
                  </a:lnTo>
                  <a:lnTo>
                    <a:pt x="128" y="48"/>
                  </a:lnTo>
                  <a:lnTo>
                    <a:pt x="128" y="45"/>
                  </a:lnTo>
                  <a:lnTo>
                    <a:pt x="129" y="40"/>
                  </a:lnTo>
                  <a:lnTo>
                    <a:pt x="131" y="37"/>
                  </a:lnTo>
                  <a:lnTo>
                    <a:pt x="120" y="32"/>
                  </a:lnTo>
                  <a:lnTo>
                    <a:pt x="103" y="21"/>
                  </a:lnTo>
                  <a:lnTo>
                    <a:pt x="89" y="14"/>
                  </a:lnTo>
                  <a:lnTo>
                    <a:pt x="78" y="9"/>
                  </a:lnTo>
                  <a:lnTo>
                    <a:pt x="59" y="3"/>
                  </a:lnTo>
                  <a:lnTo>
                    <a:pt x="50" y="1"/>
                  </a:lnTo>
                  <a:lnTo>
                    <a:pt x="42" y="0"/>
                  </a:lnTo>
                  <a:lnTo>
                    <a:pt x="37" y="0"/>
                  </a:lnTo>
                </a:path>
              </a:pathLst>
            </a:custGeom>
            <a:noFill/>
            <a:ln w="0">
              <a:solidFill>
                <a:srgbClr val="FFC29D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0" name="Freeform 109"/>
            <p:cNvSpPr>
              <a:spLocks/>
            </p:cNvSpPr>
            <p:nvPr/>
          </p:nvSpPr>
          <p:spPr bwMode="auto">
            <a:xfrm>
              <a:off x="1156" y="2749"/>
              <a:ext cx="385" cy="402"/>
            </a:xfrm>
            <a:custGeom>
              <a:avLst/>
              <a:gdLst/>
              <a:ahLst/>
              <a:cxnLst>
                <a:cxn ang="0">
                  <a:pos x="385" y="187"/>
                </a:cxn>
                <a:cxn ang="0">
                  <a:pos x="382" y="166"/>
                </a:cxn>
                <a:cxn ang="0">
                  <a:pos x="377" y="145"/>
                </a:cxn>
                <a:cxn ang="0">
                  <a:pos x="369" y="125"/>
                </a:cxn>
                <a:cxn ang="0">
                  <a:pos x="362" y="106"/>
                </a:cxn>
                <a:cxn ang="0">
                  <a:pos x="351" y="86"/>
                </a:cxn>
                <a:cxn ang="0">
                  <a:pos x="338" y="70"/>
                </a:cxn>
                <a:cxn ang="0">
                  <a:pos x="324" y="54"/>
                </a:cxn>
                <a:cxn ang="0">
                  <a:pos x="309" y="41"/>
                </a:cxn>
                <a:cxn ang="0">
                  <a:pos x="292" y="29"/>
                </a:cxn>
                <a:cxn ang="0">
                  <a:pos x="273" y="18"/>
                </a:cxn>
                <a:cxn ang="0">
                  <a:pos x="254" y="11"/>
                </a:cxn>
                <a:cxn ang="0">
                  <a:pos x="234" y="5"/>
                </a:cxn>
                <a:cxn ang="0">
                  <a:pos x="214" y="2"/>
                </a:cxn>
                <a:cxn ang="0">
                  <a:pos x="193" y="0"/>
                </a:cxn>
                <a:cxn ang="0">
                  <a:pos x="173" y="2"/>
                </a:cxn>
                <a:cxn ang="0">
                  <a:pos x="153" y="5"/>
                </a:cxn>
                <a:cxn ang="0">
                  <a:pos x="133" y="10"/>
                </a:cxn>
                <a:cxn ang="0">
                  <a:pos x="114" y="18"/>
                </a:cxn>
                <a:cxn ang="0">
                  <a:pos x="95" y="28"/>
                </a:cxn>
                <a:cxn ang="0">
                  <a:pos x="78" y="39"/>
                </a:cxn>
                <a:cxn ang="0">
                  <a:pos x="62" y="52"/>
                </a:cxn>
                <a:cxn ang="0">
                  <a:pos x="48" y="68"/>
                </a:cxn>
                <a:cxn ang="0">
                  <a:pos x="36" y="85"/>
                </a:cxn>
                <a:cxn ang="0">
                  <a:pos x="25" y="102"/>
                </a:cxn>
                <a:cxn ang="0">
                  <a:pos x="16" y="122"/>
                </a:cxn>
                <a:cxn ang="0">
                  <a:pos x="8" y="143"/>
                </a:cxn>
                <a:cxn ang="0">
                  <a:pos x="3" y="163"/>
                </a:cxn>
                <a:cxn ang="0">
                  <a:pos x="0" y="184"/>
                </a:cxn>
                <a:cxn ang="0">
                  <a:pos x="0" y="206"/>
                </a:cxn>
                <a:cxn ang="0">
                  <a:pos x="2" y="221"/>
                </a:cxn>
                <a:cxn ang="0">
                  <a:pos x="3" y="242"/>
                </a:cxn>
                <a:cxn ang="0">
                  <a:pos x="9" y="262"/>
                </a:cxn>
                <a:cxn ang="0">
                  <a:pos x="34" y="322"/>
                </a:cxn>
                <a:cxn ang="0">
                  <a:pos x="86" y="369"/>
                </a:cxn>
                <a:cxn ang="0">
                  <a:pos x="103" y="379"/>
                </a:cxn>
                <a:cxn ang="0">
                  <a:pos x="122" y="389"/>
                </a:cxn>
                <a:cxn ang="0">
                  <a:pos x="142" y="395"/>
                </a:cxn>
                <a:cxn ang="0">
                  <a:pos x="162" y="400"/>
                </a:cxn>
                <a:cxn ang="0">
                  <a:pos x="182" y="402"/>
                </a:cxn>
                <a:cxn ang="0">
                  <a:pos x="203" y="402"/>
                </a:cxn>
                <a:cxn ang="0">
                  <a:pos x="223" y="400"/>
                </a:cxn>
                <a:cxn ang="0">
                  <a:pos x="243" y="395"/>
                </a:cxn>
                <a:cxn ang="0">
                  <a:pos x="262" y="389"/>
                </a:cxn>
                <a:cxn ang="0">
                  <a:pos x="281" y="379"/>
                </a:cxn>
                <a:cxn ang="0">
                  <a:pos x="299" y="369"/>
                </a:cxn>
                <a:cxn ang="0">
                  <a:pos x="315" y="356"/>
                </a:cxn>
                <a:cxn ang="0">
                  <a:pos x="330" y="341"/>
                </a:cxn>
                <a:cxn ang="0">
                  <a:pos x="345" y="325"/>
                </a:cxn>
                <a:cxn ang="0">
                  <a:pos x="355" y="307"/>
                </a:cxn>
                <a:cxn ang="0">
                  <a:pos x="366" y="289"/>
                </a:cxn>
                <a:cxn ang="0">
                  <a:pos x="374" y="268"/>
                </a:cxn>
                <a:cxn ang="0">
                  <a:pos x="380" y="249"/>
                </a:cxn>
                <a:cxn ang="0">
                  <a:pos x="383" y="228"/>
                </a:cxn>
                <a:cxn ang="0">
                  <a:pos x="385" y="206"/>
                </a:cxn>
              </a:cxnLst>
              <a:rect l="0" t="0" r="r" b="b"/>
              <a:pathLst>
                <a:path w="385" h="402">
                  <a:moveTo>
                    <a:pt x="385" y="202"/>
                  </a:moveTo>
                  <a:lnTo>
                    <a:pt x="385" y="193"/>
                  </a:lnTo>
                  <a:lnTo>
                    <a:pt x="385" y="187"/>
                  </a:lnTo>
                  <a:lnTo>
                    <a:pt x="383" y="180"/>
                  </a:lnTo>
                  <a:lnTo>
                    <a:pt x="383" y="172"/>
                  </a:lnTo>
                  <a:lnTo>
                    <a:pt x="382" y="166"/>
                  </a:lnTo>
                  <a:lnTo>
                    <a:pt x="380" y="158"/>
                  </a:lnTo>
                  <a:lnTo>
                    <a:pt x="379" y="151"/>
                  </a:lnTo>
                  <a:lnTo>
                    <a:pt x="377" y="145"/>
                  </a:lnTo>
                  <a:lnTo>
                    <a:pt x="376" y="138"/>
                  </a:lnTo>
                  <a:lnTo>
                    <a:pt x="373" y="132"/>
                  </a:lnTo>
                  <a:lnTo>
                    <a:pt x="369" y="125"/>
                  </a:lnTo>
                  <a:lnTo>
                    <a:pt x="368" y="119"/>
                  </a:lnTo>
                  <a:lnTo>
                    <a:pt x="365" y="111"/>
                  </a:lnTo>
                  <a:lnTo>
                    <a:pt x="362" y="106"/>
                  </a:lnTo>
                  <a:lnTo>
                    <a:pt x="359" y="99"/>
                  </a:lnTo>
                  <a:lnTo>
                    <a:pt x="354" y="93"/>
                  </a:lnTo>
                  <a:lnTo>
                    <a:pt x="351" y="86"/>
                  </a:lnTo>
                  <a:lnTo>
                    <a:pt x="346" y="81"/>
                  </a:lnTo>
                  <a:lnTo>
                    <a:pt x="343" y="75"/>
                  </a:lnTo>
                  <a:lnTo>
                    <a:pt x="338" y="70"/>
                  </a:lnTo>
                  <a:lnTo>
                    <a:pt x="334" y="65"/>
                  </a:lnTo>
                  <a:lnTo>
                    <a:pt x="329" y="59"/>
                  </a:lnTo>
                  <a:lnTo>
                    <a:pt x="324" y="54"/>
                  </a:lnTo>
                  <a:lnTo>
                    <a:pt x="320" y="49"/>
                  </a:lnTo>
                  <a:lnTo>
                    <a:pt x="313" y="46"/>
                  </a:lnTo>
                  <a:lnTo>
                    <a:pt x="309" y="41"/>
                  </a:lnTo>
                  <a:lnTo>
                    <a:pt x="302" y="36"/>
                  </a:lnTo>
                  <a:lnTo>
                    <a:pt x="298" y="33"/>
                  </a:lnTo>
                  <a:lnTo>
                    <a:pt x="292" y="29"/>
                  </a:lnTo>
                  <a:lnTo>
                    <a:pt x="285" y="24"/>
                  </a:lnTo>
                  <a:lnTo>
                    <a:pt x="279" y="21"/>
                  </a:lnTo>
                  <a:lnTo>
                    <a:pt x="273" y="18"/>
                  </a:lnTo>
                  <a:lnTo>
                    <a:pt x="267" y="15"/>
                  </a:lnTo>
                  <a:lnTo>
                    <a:pt x="260" y="13"/>
                  </a:lnTo>
                  <a:lnTo>
                    <a:pt x="254" y="11"/>
                  </a:lnTo>
                  <a:lnTo>
                    <a:pt x="248" y="8"/>
                  </a:lnTo>
                  <a:lnTo>
                    <a:pt x="242" y="7"/>
                  </a:lnTo>
                  <a:lnTo>
                    <a:pt x="234" y="5"/>
                  </a:lnTo>
                  <a:lnTo>
                    <a:pt x="228" y="3"/>
                  </a:lnTo>
                  <a:lnTo>
                    <a:pt x="221" y="2"/>
                  </a:lnTo>
                  <a:lnTo>
                    <a:pt x="214" y="2"/>
                  </a:lnTo>
                  <a:lnTo>
                    <a:pt x="207" y="0"/>
                  </a:lnTo>
                  <a:lnTo>
                    <a:pt x="200" y="0"/>
                  </a:lnTo>
                  <a:lnTo>
                    <a:pt x="193" y="0"/>
                  </a:lnTo>
                  <a:lnTo>
                    <a:pt x="187" y="0"/>
                  </a:lnTo>
                  <a:lnTo>
                    <a:pt x="179" y="0"/>
                  </a:lnTo>
                  <a:lnTo>
                    <a:pt x="173" y="2"/>
                  </a:lnTo>
                  <a:lnTo>
                    <a:pt x="167" y="2"/>
                  </a:lnTo>
                  <a:lnTo>
                    <a:pt x="159" y="3"/>
                  </a:lnTo>
                  <a:lnTo>
                    <a:pt x="153" y="5"/>
                  </a:lnTo>
                  <a:lnTo>
                    <a:pt x="147" y="7"/>
                  </a:lnTo>
                  <a:lnTo>
                    <a:pt x="139" y="8"/>
                  </a:lnTo>
                  <a:lnTo>
                    <a:pt x="133" y="10"/>
                  </a:lnTo>
                  <a:lnTo>
                    <a:pt x="126" y="13"/>
                  </a:lnTo>
                  <a:lnTo>
                    <a:pt x="120" y="15"/>
                  </a:lnTo>
                  <a:lnTo>
                    <a:pt x="114" y="18"/>
                  </a:lnTo>
                  <a:lnTo>
                    <a:pt x="108" y="21"/>
                  </a:lnTo>
                  <a:lnTo>
                    <a:pt x="101" y="24"/>
                  </a:lnTo>
                  <a:lnTo>
                    <a:pt x="95" y="28"/>
                  </a:lnTo>
                  <a:lnTo>
                    <a:pt x="89" y="31"/>
                  </a:lnTo>
                  <a:lnTo>
                    <a:pt x="84" y="36"/>
                  </a:lnTo>
                  <a:lnTo>
                    <a:pt x="78" y="39"/>
                  </a:lnTo>
                  <a:lnTo>
                    <a:pt x="73" y="44"/>
                  </a:lnTo>
                  <a:lnTo>
                    <a:pt x="67" y="49"/>
                  </a:lnTo>
                  <a:lnTo>
                    <a:pt x="62" y="52"/>
                  </a:lnTo>
                  <a:lnTo>
                    <a:pt x="58" y="59"/>
                  </a:lnTo>
                  <a:lnTo>
                    <a:pt x="53" y="63"/>
                  </a:lnTo>
                  <a:lnTo>
                    <a:pt x="48" y="68"/>
                  </a:lnTo>
                  <a:lnTo>
                    <a:pt x="44" y="73"/>
                  </a:lnTo>
                  <a:lnTo>
                    <a:pt x="39" y="80"/>
                  </a:lnTo>
                  <a:lnTo>
                    <a:pt x="36" y="85"/>
                  </a:lnTo>
                  <a:lnTo>
                    <a:pt x="31" y="91"/>
                  </a:lnTo>
                  <a:lnTo>
                    <a:pt x="28" y="98"/>
                  </a:lnTo>
                  <a:lnTo>
                    <a:pt x="25" y="102"/>
                  </a:lnTo>
                  <a:lnTo>
                    <a:pt x="22" y="109"/>
                  </a:lnTo>
                  <a:lnTo>
                    <a:pt x="19" y="115"/>
                  </a:lnTo>
                  <a:lnTo>
                    <a:pt x="16" y="122"/>
                  </a:lnTo>
                  <a:lnTo>
                    <a:pt x="12" y="128"/>
                  </a:lnTo>
                  <a:lnTo>
                    <a:pt x="11" y="135"/>
                  </a:lnTo>
                  <a:lnTo>
                    <a:pt x="8" y="143"/>
                  </a:lnTo>
                  <a:lnTo>
                    <a:pt x="6" y="150"/>
                  </a:lnTo>
                  <a:lnTo>
                    <a:pt x="5" y="156"/>
                  </a:lnTo>
                  <a:lnTo>
                    <a:pt x="3" y="163"/>
                  </a:lnTo>
                  <a:lnTo>
                    <a:pt x="2" y="171"/>
                  </a:lnTo>
                  <a:lnTo>
                    <a:pt x="2" y="177"/>
                  </a:lnTo>
                  <a:lnTo>
                    <a:pt x="0" y="184"/>
                  </a:lnTo>
                  <a:lnTo>
                    <a:pt x="0" y="192"/>
                  </a:lnTo>
                  <a:lnTo>
                    <a:pt x="0" y="198"/>
                  </a:lnTo>
                  <a:lnTo>
                    <a:pt x="0" y="206"/>
                  </a:lnTo>
                  <a:lnTo>
                    <a:pt x="0" y="210"/>
                  </a:lnTo>
                  <a:lnTo>
                    <a:pt x="0" y="213"/>
                  </a:lnTo>
                  <a:lnTo>
                    <a:pt x="2" y="221"/>
                  </a:lnTo>
                  <a:lnTo>
                    <a:pt x="2" y="228"/>
                  </a:lnTo>
                  <a:lnTo>
                    <a:pt x="3" y="234"/>
                  </a:lnTo>
                  <a:lnTo>
                    <a:pt x="3" y="242"/>
                  </a:lnTo>
                  <a:lnTo>
                    <a:pt x="5" y="249"/>
                  </a:lnTo>
                  <a:lnTo>
                    <a:pt x="8" y="255"/>
                  </a:lnTo>
                  <a:lnTo>
                    <a:pt x="9" y="262"/>
                  </a:lnTo>
                  <a:lnTo>
                    <a:pt x="11" y="268"/>
                  </a:lnTo>
                  <a:lnTo>
                    <a:pt x="14" y="281"/>
                  </a:lnTo>
                  <a:lnTo>
                    <a:pt x="34" y="322"/>
                  </a:lnTo>
                  <a:lnTo>
                    <a:pt x="62" y="350"/>
                  </a:lnTo>
                  <a:lnTo>
                    <a:pt x="80" y="364"/>
                  </a:lnTo>
                  <a:lnTo>
                    <a:pt x="86" y="369"/>
                  </a:lnTo>
                  <a:lnTo>
                    <a:pt x="90" y="372"/>
                  </a:lnTo>
                  <a:lnTo>
                    <a:pt x="98" y="376"/>
                  </a:lnTo>
                  <a:lnTo>
                    <a:pt x="103" y="379"/>
                  </a:lnTo>
                  <a:lnTo>
                    <a:pt x="109" y="382"/>
                  </a:lnTo>
                  <a:lnTo>
                    <a:pt x="115" y="385"/>
                  </a:lnTo>
                  <a:lnTo>
                    <a:pt x="122" y="389"/>
                  </a:lnTo>
                  <a:lnTo>
                    <a:pt x="128" y="392"/>
                  </a:lnTo>
                  <a:lnTo>
                    <a:pt x="136" y="393"/>
                  </a:lnTo>
                  <a:lnTo>
                    <a:pt x="142" y="395"/>
                  </a:lnTo>
                  <a:lnTo>
                    <a:pt x="148" y="397"/>
                  </a:lnTo>
                  <a:lnTo>
                    <a:pt x="156" y="398"/>
                  </a:lnTo>
                  <a:lnTo>
                    <a:pt x="162" y="400"/>
                  </a:lnTo>
                  <a:lnTo>
                    <a:pt x="168" y="400"/>
                  </a:lnTo>
                  <a:lnTo>
                    <a:pt x="175" y="402"/>
                  </a:lnTo>
                  <a:lnTo>
                    <a:pt x="182" y="402"/>
                  </a:lnTo>
                  <a:lnTo>
                    <a:pt x="189" y="402"/>
                  </a:lnTo>
                  <a:lnTo>
                    <a:pt x="196" y="402"/>
                  </a:lnTo>
                  <a:lnTo>
                    <a:pt x="203" y="402"/>
                  </a:lnTo>
                  <a:lnTo>
                    <a:pt x="209" y="402"/>
                  </a:lnTo>
                  <a:lnTo>
                    <a:pt x="217" y="400"/>
                  </a:lnTo>
                  <a:lnTo>
                    <a:pt x="223" y="400"/>
                  </a:lnTo>
                  <a:lnTo>
                    <a:pt x="229" y="398"/>
                  </a:lnTo>
                  <a:lnTo>
                    <a:pt x="237" y="397"/>
                  </a:lnTo>
                  <a:lnTo>
                    <a:pt x="243" y="395"/>
                  </a:lnTo>
                  <a:lnTo>
                    <a:pt x="249" y="393"/>
                  </a:lnTo>
                  <a:lnTo>
                    <a:pt x="256" y="392"/>
                  </a:lnTo>
                  <a:lnTo>
                    <a:pt x="262" y="389"/>
                  </a:lnTo>
                  <a:lnTo>
                    <a:pt x="270" y="385"/>
                  </a:lnTo>
                  <a:lnTo>
                    <a:pt x="276" y="382"/>
                  </a:lnTo>
                  <a:lnTo>
                    <a:pt x="281" y="379"/>
                  </a:lnTo>
                  <a:lnTo>
                    <a:pt x="288" y="376"/>
                  </a:lnTo>
                  <a:lnTo>
                    <a:pt x="293" y="372"/>
                  </a:lnTo>
                  <a:lnTo>
                    <a:pt x="299" y="369"/>
                  </a:lnTo>
                  <a:lnTo>
                    <a:pt x="304" y="364"/>
                  </a:lnTo>
                  <a:lnTo>
                    <a:pt x="310" y="361"/>
                  </a:lnTo>
                  <a:lnTo>
                    <a:pt x="315" y="356"/>
                  </a:lnTo>
                  <a:lnTo>
                    <a:pt x="321" y="351"/>
                  </a:lnTo>
                  <a:lnTo>
                    <a:pt x="326" y="346"/>
                  </a:lnTo>
                  <a:lnTo>
                    <a:pt x="330" y="341"/>
                  </a:lnTo>
                  <a:lnTo>
                    <a:pt x="335" y="337"/>
                  </a:lnTo>
                  <a:lnTo>
                    <a:pt x="340" y="330"/>
                  </a:lnTo>
                  <a:lnTo>
                    <a:pt x="345" y="325"/>
                  </a:lnTo>
                  <a:lnTo>
                    <a:pt x="348" y="320"/>
                  </a:lnTo>
                  <a:lnTo>
                    <a:pt x="352" y="314"/>
                  </a:lnTo>
                  <a:lnTo>
                    <a:pt x="355" y="307"/>
                  </a:lnTo>
                  <a:lnTo>
                    <a:pt x="359" y="301"/>
                  </a:lnTo>
                  <a:lnTo>
                    <a:pt x="363" y="296"/>
                  </a:lnTo>
                  <a:lnTo>
                    <a:pt x="366" y="289"/>
                  </a:lnTo>
                  <a:lnTo>
                    <a:pt x="368" y="283"/>
                  </a:lnTo>
                  <a:lnTo>
                    <a:pt x="371" y="276"/>
                  </a:lnTo>
                  <a:lnTo>
                    <a:pt x="374" y="268"/>
                  </a:lnTo>
                  <a:lnTo>
                    <a:pt x="376" y="262"/>
                  </a:lnTo>
                  <a:lnTo>
                    <a:pt x="377" y="255"/>
                  </a:lnTo>
                  <a:lnTo>
                    <a:pt x="380" y="249"/>
                  </a:lnTo>
                  <a:lnTo>
                    <a:pt x="380" y="241"/>
                  </a:lnTo>
                  <a:lnTo>
                    <a:pt x="382" y="234"/>
                  </a:lnTo>
                  <a:lnTo>
                    <a:pt x="383" y="228"/>
                  </a:lnTo>
                  <a:lnTo>
                    <a:pt x="383" y="219"/>
                  </a:lnTo>
                  <a:lnTo>
                    <a:pt x="385" y="213"/>
                  </a:lnTo>
                  <a:lnTo>
                    <a:pt x="385" y="206"/>
                  </a:lnTo>
                  <a:lnTo>
                    <a:pt x="385" y="202"/>
                  </a:lnTo>
                  <a:close/>
                </a:path>
              </a:pathLst>
            </a:custGeom>
            <a:solidFill>
              <a:srgbClr val="B7B7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1" name="Freeform 110"/>
            <p:cNvSpPr>
              <a:spLocks/>
            </p:cNvSpPr>
            <p:nvPr/>
          </p:nvSpPr>
          <p:spPr bwMode="auto">
            <a:xfrm>
              <a:off x="1156" y="2749"/>
              <a:ext cx="385" cy="402"/>
            </a:xfrm>
            <a:custGeom>
              <a:avLst/>
              <a:gdLst/>
              <a:ahLst/>
              <a:cxnLst>
                <a:cxn ang="0">
                  <a:pos x="385" y="187"/>
                </a:cxn>
                <a:cxn ang="0">
                  <a:pos x="382" y="166"/>
                </a:cxn>
                <a:cxn ang="0">
                  <a:pos x="377" y="145"/>
                </a:cxn>
                <a:cxn ang="0">
                  <a:pos x="369" y="125"/>
                </a:cxn>
                <a:cxn ang="0">
                  <a:pos x="362" y="106"/>
                </a:cxn>
                <a:cxn ang="0">
                  <a:pos x="351" y="86"/>
                </a:cxn>
                <a:cxn ang="0">
                  <a:pos x="338" y="70"/>
                </a:cxn>
                <a:cxn ang="0">
                  <a:pos x="324" y="54"/>
                </a:cxn>
                <a:cxn ang="0">
                  <a:pos x="309" y="41"/>
                </a:cxn>
                <a:cxn ang="0">
                  <a:pos x="292" y="29"/>
                </a:cxn>
                <a:cxn ang="0">
                  <a:pos x="273" y="18"/>
                </a:cxn>
                <a:cxn ang="0">
                  <a:pos x="254" y="11"/>
                </a:cxn>
                <a:cxn ang="0">
                  <a:pos x="234" y="5"/>
                </a:cxn>
                <a:cxn ang="0">
                  <a:pos x="214" y="2"/>
                </a:cxn>
                <a:cxn ang="0">
                  <a:pos x="193" y="0"/>
                </a:cxn>
                <a:cxn ang="0">
                  <a:pos x="173" y="2"/>
                </a:cxn>
                <a:cxn ang="0">
                  <a:pos x="153" y="5"/>
                </a:cxn>
                <a:cxn ang="0">
                  <a:pos x="133" y="10"/>
                </a:cxn>
                <a:cxn ang="0">
                  <a:pos x="114" y="18"/>
                </a:cxn>
                <a:cxn ang="0">
                  <a:pos x="95" y="28"/>
                </a:cxn>
                <a:cxn ang="0">
                  <a:pos x="78" y="39"/>
                </a:cxn>
                <a:cxn ang="0">
                  <a:pos x="62" y="52"/>
                </a:cxn>
                <a:cxn ang="0">
                  <a:pos x="48" y="68"/>
                </a:cxn>
                <a:cxn ang="0">
                  <a:pos x="36" y="85"/>
                </a:cxn>
                <a:cxn ang="0">
                  <a:pos x="25" y="102"/>
                </a:cxn>
                <a:cxn ang="0">
                  <a:pos x="16" y="122"/>
                </a:cxn>
                <a:cxn ang="0">
                  <a:pos x="8" y="143"/>
                </a:cxn>
                <a:cxn ang="0">
                  <a:pos x="3" y="163"/>
                </a:cxn>
                <a:cxn ang="0">
                  <a:pos x="0" y="184"/>
                </a:cxn>
                <a:cxn ang="0">
                  <a:pos x="0" y="206"/>
                </a:cxn>
                <a:cxn ang="0">
                  <a:pos x="2" y="221"/>
                </a:cxn>
                <a:cxn ang="0">
                  <a:pos x="3" y="242"/>
                </a:cxn>
                <a:cxn ang="0">
                  <a:pos x="9" y="262"/>
                </a:cxn>
                <a:cxn ang="0">
                  <a:pos x="34" y="322"/>
                </a:cxn>
                <a:cxn ang="0">
                  <a:pos x="86" y="369"/>
                </a:cxn>
                <a:cxn ang="0">
                  <a:pos x="103" y="379"/>
                </a:cxn>
                <a:cxn ang="0">
                  <a:pos x="122" y="389"/>
                </a:cxn>
                <a:cxn ang="0">
                  <a:pos x="142" y="395"/>
                </a:cxn>
                <a:cxn ang="0">
                  <a:pos x="162" y="400"/>
                </a:cxn>
                <a:cxn ang="0">
                  <a:pos x="182" y="402"/>
                </a:cxn>
                <a:cxn ang="0">
                  <a:pos x="203" y="402"/>
                </a:cxn>
                <a:cxn ang="0">
                  <a:pos x="223" y="400"/>
                </a:cxn>
                <a:cxn ang="0">
                  <a:pos x="243" y="395"/>
                </a:cxn>
                <a:cxn ang="0">
                  <a:pos x="262" y="389"/>
                </a:cxn>
                <a:cxn ang="0">
                  <a:pos x="281" y="379"/>
                </a:cxn>
                <a:cxn ang="0">
                  <a:pos x="299" y="369"/>
                </a:cxn>
                <a:cxn ang="0">
                  <a:pos x="315" y="356"/>
                </a:cxn>
                <a:cxn ang="0">
                  <a:pos x="330" y="341"/>
                </a:cxn>
                <a:cxn ang="0">
                  <a:pos x="345" y="325"/>
                </a:cxn>
                <a:cxn ang="0">
                  <a:pos x="355" y="307"/>
                </a:cxn>
                <a:cxn ang="0">
                  <a:pos x="366" y="289"/>
                </a:cxn>
                <a:cxn ang="0">
                  <a:pos x="374" y="268"/>
                </a:cxn>
                <a:cxn ang="0">
                  <a:pos x="380" y="249"/>
                </a:cxn>
                <a:cxn ang="0">
                  <a:pos x="383" y="228"/>
                </a:cxn>
                <a:cxn ang="0">
                  <a:pos x="385" y="206"/>
                </a:cxn>
              </a:cxnLst>
              <a:rect l="0" t="0" r="r" b="b"/>
              <a:pathLst>
                <a:path w="385" h="402">
                  <a:moveTo>
                    <a:pt x="385" y="202"/>
                  </a:moveTo>
                  <a:lnTo>
                    <a:pt x="385" y="193"/>
                  </a:lnTo>
                  <a:lnTo>
                    <a:pt x="385" y="187"/>
                  </a:lnTo>
                  <a:lnTo>
                    <a:pt x="383" y="180"/>
                  </a:lnTo>
                  <a:lnTo>
                    <a:pt x="383" y="172"/>
                  </a:lnTo>
                  <a:lnTo>
                    <a:pt x="382" y="166"/>
                  </a:lnTo>
                  <a:lnTo>
                    <a:pt x="380" y="158"/>
                  </a:lnTo>
                  <a:lnTo>
                    <a:pt x="379" y="151"/>
                  </a:lnTo>
                  <a:lnTo>
                    <a:pt x="377" y="145"/>
                  </a:lnTo>
                  <a:lnTo>
                    <a:pt x="376" y="138"/>
                  </a:lnTo>
                  <a:lnTo>
                    <a:pt x="373" y="132"/>
                  </a:lnTo>
                  <a:lnTo>
                    <a:pt x="369" y="125"/>
                  </a:lnTo>
                  <a:lnTo>
                    <a:pt x="368" y="119"/>
                  </a:lnTo>
                  <a:lnTo>
                    <a:pt x="365" y="111"/>
                  </a:lnTo>
                  <a:lnTo>
                    <a:pt x="362" y="106"/>
                  </a:lnTo>
                  <a:lnTo>
                    <a:pt x="359" y="99"/>
                  </a:lnTo>
                  <a:lnTo>
                    <a:pt x="354" y="93"/>
                  </a:lnTo>
                  <a:lnTo>
                    <a:pt x="351" y="86"/>
                  </a:lnTo>
                  <a:lnTo>
                    <a:pt x="346" y="81"/>
                  </a:lnTo>
                  <a:lnTo>
                    <a:pt x="343" y="75"/>
                  </a:lnTo>
                  <a:lnTo>
                    <a:pt x="338" y="70"/>
                  </a:lnTo>
                  <a:lnTo>
                    <a:pt x="334" y="65"/>
                  </a:lnTo>
                  <a:lnTo>
                    <a:pt x="329" y="59"/>
                  </a:lnTo>
                  <a:lnTo>
                    <a:pt x="324" y="54"/>
                  </a:lnTo>
                  <a:lnTo>
                    <a:pt x="320" y="49"/>
                  </a:lnTo>
                  <a:lnTo>
                    <a:pt x="313" y="46"/>
                  </a:lnTo>
                  <a:lnTo>
                    <a:pt x="309" y="41"/>
                  </a:lnTo>
                  <a:lnTo>
                    <a:pt x="302" y="36"/>
                  </a:lnTo>
                  <a:lnTo>
                    <a:pt x="298" y="33"/>
                  </a:lnTo>
                  <a:lnTo>
                    <a:pt x="292" y="29"/>
                  </a:lnTo>
                  <a:lnTo>
                    <a:pt x="285" y="24"/>
                  </a:lnTo>
                  <a:lnTo>
                    <a:pt x="279" y="21"/>
                  </a:lnTo>
                  <a:lnTo>
                    <a:pt x="273" y="18"/>
                  </a:lnTo>
                  <a:lnTo>
                    <a:pt x="267" y="15"/>
                  </a:lnTo>
                  <a:lnTo>
                    <a:pt x="260" y="13"/>
                  </a:lnTo>
                  <a:lnTo>
                    <a:pt x="254" y="11"/>
                  </a:lnTo>
                  <a:lnTo>
                    <a:pt x="248" y="8"/>
                  </a:lnTo>
                  <a:lnTo>
                    <a:pt x="242" y="7"/>
                  </a:lnTo>
                  <a:lnTo>
                    <a:pt x="234" y="5"/>
                  </a:lnTo>
                  <a:lnTo>
                    <a:pt x="228" y="3"/>
                  </a:lnTo>
                  <a:lnTo>
                    <a:pt x="221" y="2"/>
                  </a:lnTo>
                  <a:lnTo>
                    <a:pt x="214" y="2"/>
                  </a:lnTo>
                  <a:lnTo>
                    <a:pt x="207" y="0"/>
                  </a:lnTo>
                  <a:lnTo>
                    <a:pt x="200" y="0"/>
                  </a:lnTo>
                  <a:lnTo>
                    <a:pt x="193" y="0"/>
                  </a:lnTo>
                  <a:lnTo>
                    <a:pt x="187" y="0"/>
                  </a:lnTo>
                  <a:lnTo>
                    <a:pt x="179" y="0"/>
                  </a:lnTo>
                  <a:lnTo>
                    <a:pt x="173" y="2"/>
                  </a:lnTo>
                  <a:lnTo>
                    <a:pt x="167" y="2"/>
                  </a:lnTo>
                  <a:lnTo>
                    <a:pt x="159" y="3"/>
                  </a:lnTo>
                  <a:lnTo>
                    <a:pt x="153" y="5"/>
                  </a:lnTo>
                  <a:lnTo>
                    <a:pt x="147" y="7"/>
                  </a:lnTo>
                  <a:lnTo>
                    <a:pt x="139" y="8"/>
                  </a:lnTo>
                  <a:lnTo>
                    <a:pt x="133" y="10"/>
                  </a:lnTo>
                  <a:lnTo>
                    <a:pt x="126" y="13"/>
                  </a:lnTo>
                  <a:lnTo>
                    <a:pt x="120" y="15"/>
                  </a:lnTo>
                  <a:lnTo>
                    <a:pt x="114" y="18"/>
                  </a:lnTo>
                  <a:lnTo>
                    <a:pt x="108" y="21"/>
                  </a:lnTo>
                  <a:lnTo>
                    <a:pt x="101" y="24"/>
                  </a:lnTo>
                  <a:lnTo>
                    <a:pt x="95" y="28"/>
                  </a:lnTo>
                  <a:lnTo>
                    <a:pt x="89" y="31"/>
                  </a:lnTo>
                  <a:lnTo>
                    <a:pt x="84" y="36"/>
                  </a:lnTo>
                  <a:lnTo>
                    <a:pt x="78" y="39"/>
                  </a:lnTo>
                  <a:lnTo>
                    <a:pt x="73" y="44"/>
                  </a:lnTo>
                  <a:lnTo>
                    <a:pt x="67" y="49"/>
                  </a:lnTo>
                  <a:lnTo>
                    <a:pt x="62" y="52"/>
                  </a:lnTo>
                  <a:lnTo>
                    <a:pt x="58" y="59"/>
                  </a:lnTo>
                  <a:lnTo>
                    <a:pt x="53" y="63"/>
                  </a:lnTo>
                  <a:lnTo>
                    <a:pt x="48" y="68"/>
                  </a:lnTo>
                  <a:lnTo>
                    <a:pt x="44" y="73"/>
                  </a:lnTo>
                  <a:lnTo>
                    <a:pt x="39" y="80"/>
                  </a:lnTo>
                  <a:lnTo>
                    <a:pt x="36" y="85"/>
                  </a:lnTo>
                  <a:lnTo>
                    <a:pt x="31" y="91"/>
                  </a:lnTo>
                  <a:lnTo>
                    <a:pt x="28" y="98"/>
                  </a:lnTo>
                  <a:lnTo>
                    <a:pt x="25" y="102"/>
                  </a:lnTo>
                  <a:lnTo>
                    <a:pt x="22" y="109"/>
                  </a:lnTo>
                  <a:lnTo>
                    <a:pt x="19" y="115"/>
                  </a:lnTo>
                  <a:lnTo>
                    <a:pt x="16" y="122"/>
                  </a:lnTo>
                  <a:lnTo>
                    <a:pt x="12" y="128"/>
                  </a:lnTo>
                  <a:lnTo>
                    <a:pt x="11" y="135"/>
                  </a:lnTo>
                  <a:lnTo>
                    <a:pt x="8" y="143"/>
                  </a:lnTo>
                  <a:lnTo>
                    <a:pt x="6" y="150"/>
                  </a:lnTo>
                  <a:lnTo>
                    <a:pt x="5" y="156"/>
                  </a:lnTo>
                  <a:lnTo>
                    <a:pt x="3" y="163"/>
                  </a:lnTo>
                  <a:lnTo>
                    <a:pt x="2" y="171"/>
                  </a:lnTo>
                  <a:lnTo>
                    <a:pt x="2" y="177"/>
                  </a:lnTo>
                  <a:lnTo>
                    <a:pt x="0" y="184"/>
                  </a:lnTo>
                  <a:lnTo>
                    <a:pt x="0" y="192"/>
                  </a:lnTo>
                  <a:lnTo>
                    <a:pt x="0" y="198"/>
                  </a:lnTo>
                  <a:lnTo>
                    <a:pt x="0" y="206"/>
                  </a:lnTo>
                  <a:lnTo>
                    <a:pt x="0" y="210"/>
                  </a:lnTo>
                  <a:lnTo>
                    <a:pt x="0" y="213"/>
                  </a:lnTo>
                  <a:lnTo>
                    <a:pt x="2" y="221"/>
                  </a:lnTo>
                  <a:lnTo>
                    <a:pt x="2" y="228"/>
                  </a:lnTo>
                  <a:lnTo>
                    <a:pt x="3" y="234"/>
                  </a:lnTo>
                  <a:lnTo>
                    <a:pt x="3" y="242"/>
                  </a:lnTo>
                  <a:lnTo>
                    <a:pt x="5" y="249"/>
                  </a:lnTo>
                  <a:lnTo>
                    <a:pt x="8" y="255"/>
                  </a:lnTo>
                  <a:lnTo>
                    <a:pt x="9" y="262"/>
                  </a:lnTo>
                  <a:lnTo>
                    <a:pt x="11" y="268"/>
                  </a:lnTo>
                  <a:lnTo>
                    <a:pt x="14" y="281"/>
                  </a:lnTo>
                  <a:lnTo>
                    <a:pt x="34" y="322"/>
                  </a:lnTo>
                  <a:lnTo>
                    <a:pt x="62" y="350"/>
                  </a:lnTo>
                  <a:lnTo>
                    <a:pt x="80" y="364"/>
                  </a:lnTo>
                  <a:lnTo>
                    <a:pt x="86" y="369"/>
                  </a:lnTo>
                  <a:lnTo>
                    <a:pt x="90" y="372"/>
                  </a:lnTo>
                  <a:lnTo>
                    <a:pt x="98" y="376"/>
                  </a:lnTo>
                  <a:lnTo>
                    <a:pt x="103" y="379"/>
                  </a:lnTo>
                  <a:lnTo>
                    <a:pt x="109" y="382"/>
                  </a:lnTo>
                  <a:lnTo>
                    <a:pt x="115" y="385"/>
                  </a:lnTo>
                  <a:lnTo>
                    <a:pt x="122" y="389"/>
                  </a:lnTo>
                  <a:lnTo>
                    <a:pt x="128" y="392"/>
                  </a:lnTo>
                  <a:lnTo>
                    <a:pt x="136" y="393"/>
                  </a:lnTo>
                  <a:lnTo>
                    <a:pt x="142" y="395"/>
                  </a:lnTo>
                  <a:lnTo>
                    <a:pt x="148" y="397"/>
                  </a:lnTo>
                  <a:lnTo>
                    <a:pt x="156" y="398"/>
                  </a:lnTo>
                  <a:lnTo>
                    <a:pt x="162" y="400"/>
                  </a:lnTo>
                  <a:lnTo>
                    <a:pt x="168" y="400"/>
                  </a:lnTo>
                  <a:lnTo>
                    <a:pt x="175" y="402"/>
                  </a:lnTo>
                  <a:lnTo>
                    <a:pt x="182" y="402"/>
                  </a:lnTo>
                  <a:lnTo>
                    <a:pt x="189" y="402"/>
                  </a:lnTo>
                  <a:lnTo>
                    <a:pt x="196" y="402"/>
                  </a:lnTo>
                  <a:lnTo>
                    <a:pt x="203" y="402"/>
                  </a:lnTo>
                  <a:lnTo>
                    <a:pt x="209" y="402"/>
                  </a:lnTo>
                  <a:lnTo>
                    <a:pt x="217" y="400"/>
                  </a:lnTo>
                  <a:lnTo>
                    <a:pt x="223" y="400"/>
                  </a:lnTo>
                  <a:lnTo>
                    <a:pt x="229" y="398"/>
                  </a:lnTo>
                  <a:lnTo>
                    <a:pt x="237" y="397"/>
                  </a:lnTo>
                  <a:lnTo>
                    <a:pt x="243" y="395"/>
                  </a:lnTo>
                  <a:lnTo>
                    <a:pt x="249" y="393"/>
                  </a:lnTo>
                  <a:lnTo>
                    <a:pt x="256" y="392"/>
                  </a:lnTo>
                  <a:lnTo>
                    <a:pt x="262" y="389"/>
                  </a:lnTo>
                  <a:lnTo>
                    <a:pt x="270" y="385"/>
                  </a:lnTo>
                  <a:lnTo>
                    <a:pt x="276" y="382"/>
                  </a:lnTo>
                  <a:lnTo>
                    <a:pt x="281" y="379"/>
                  </a:lnTo>
                  <a:lnTo>
                    <a:pt x="288" y="376"/>
                  </a:lnTo>
                  <a:lnTo>
                    <a:pt x="293" y="372"/>
                  </a:lnTo>
                  <a:lnTo>
                    <a:pt x="299" y="369"/>
                  </a:lnTo>
                  <a:lnTo>
                    <a:pt x="304" y="364"/>
                  </a:lnTo>
                  <a:lnTo>
                    <a:pt x="310" y="361"/>
                  </a:lnTo>
                  <a:lnTo>
                    <a:pt x="315" y="356"/>
                  </a:lnTo>
                  <a:lnTo>
                    <a:pt x="321" y="351"/>
                  </a:lnTo>
                  <a:lnTo>
                    <a:pt x="326" y="346"/>
                  </a:lnTo>
                  <a:lnTo>
                    <a:pt x="330" y="341"/>
                  </a:lnTo>
                  <a:lnTo>
                    <a:pt x="335" y="337"/>
                  </a:lnTo>
                  <a:lnTo>
                    <a:pt x="340" y="330"/>
                  </a:lnTo>
                  <a:lnTo>
                    <a:pt x="345" y="325"/>
                  </a:lnTo>
                  <a:lnTo>
                    <a:pt x="348" y="320"/>
                  </a:lnTo>
                  <a:lnTo>
                    <a:pt x="352" y="314"/>
                  </a:lnTo>
                  <a:lnTo>
                    <a:pt x="355" y="307"/>
                  </a:lnTo>
                  <a:lnTo>
                    <a:pt x="359" y="301"/>
                  </a:lnTo>
                  <a:lnTo>
                    <a:pt x="363" y="296"/>
                  </a:lnTo>
                  <a:lnTo>
                    <a:pt x="366" y="289"/>
                  </a:lnTo>
                  <a:lnTo>
                    <a:pt x="368" y="283"/>
                  </a:lnTo>
                  <a:lnTo>
                    <a:pt x="371" y="276"/>
                  </a:lnTo>
                  <a:lnTo>
                    <a:pt x="374" y="268"/>
                  </a:lnTo>
                  <a:lnTo>
                    <a:pt x="376" y="262"/>
                  </a:lnTo>
                  <a:lnTo>
                    <a:pt x="377" y="255"/>
                  </a:lnTo>
                  <a:lnTo>
                    <a:pt x="380" y="249"/>
                  </a:lnTo>
                  <a:lnTo>
                    <a:pt x="380" y="241"/>
                  </a:lnTo>
                  <a:lnTo>
                    <a:pt x="382" y="234"/>
                  </a:lnTo>
                  <a:lnTo>
                    <a:pt x="383" y="228"/>
                  </a:lnTo>
                  <a:lnTo>
                    <a:pt x="383" y="219"/>
                  </a:lnTo>
                  <a:lnTo>
                    <a:pt x="385" y="213"/>
                  </a:lnTo>
                  <a:lnTo>
                    <a:pt x="385" y="206"/>
                  </a:lnTo>
                  <a:lnTo>
                    <a:pt x="385" y="202"/>
                  </a:lnTo>
                </a:path>
              </a:pathLst>
            </a:custGeom>
            <a:noFill/>
            <a:ln w="0">
              <a:solidFill>
                <a:srgbClr val="B7B7B9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2" name="Freeform 111"/>
            <p:cNvSpPr>
              <a:spLocks/>
            </p:cNvSpPr>
            <p:nvPr/>
          </p:nvSpPr>
          <p:spPr bwMode="auto">
            <a:xfrm>
              <a:off x="1189" y="2785"/>
              <a:ext cx="318" cy="331"/>
            </a:xfrm>
            <a:custGeom>
              <a:avLst/>
              <a:gdLst/>
              <a:ahLst/>
              <a:cxnLst>
                <a:cxn ang="0">
                  <a:pos x="318" y="153"/>
                </a:cxn>
                <a:cxn ang="0">
                  <a:pos x="315" y="133"/>
                </a:cxn>
                <a:cxn ang="0">
                  <a:pos x="310" y="114"/>
                </a:cxn>
                <a:cxn ang="0">
                  <a:pos x="304" y="96"/>
                </a:cxn>
                <a:cxn ang="0">
                  <a:pos x="294" y="78"/>
                </a:cxn>
                <a:cxn ang="0">
                  <a:pos x="285" y="63"/>
                </a:cxn>
                <a:cxn ang="0">
                  <a:pos x="273" y="49"/>
                </a:cxn>
                <a:cxn ang="0">
                  <a:pos x="259" y="36"/>
                </a:cxn>
                <a:cxn ang="0">
                  <a:pos x="243" y="24"/>
                </a:cxn>
                <a:cxn ang="0">
                  <a:pos x="227" y="14"/>
                </a:cxn>
                <a:cxn ang="0">
                  <a:pos x="209" y="8"/>
                </a:cxn>
                <a:cxn ang="0">
                  <a:pos x="191" y="3"/>
                </a:cxn>
                <a:cxn ang="0">
                  <a:pos x="173" y="0"/>
                </a:cxn>
                <a:cxn ang="0">
                  <a:pos x="154" y="0"/>
                </a:cxn>
                <a:cxn ang="0">
                  <a:pos x="135" y="1"/>
                </a:cxn>
                <a:cxn ang="0">
                  <a:pos x="117" y="5"/>
                </a:cxn>
                <a:cxn ang="0">
                  <a:pos x="100" y="11"/>
                </a:cxn>
                <a:cxn ang="0">
                  <a:pos x="82" y="19"/>
                </a:cxn>
                <a:cxn ang="0">
                  <a:pos x="67" y="29"/>
                </a:cxn>
                <a:cxn ang="0">
                  <a:pos x="53" y="42"/>
                </a:cxn>
                <a:cxn ang="0">
                  <a:pos x="39" y="57"/>
                </a:cxn>
                <a:cxn ang="0">
                  <a:pos x="28" y="71"/>
                </a:cxn>
                <a:cxn ang="0">
                  <a:pos x="18" y="88"/>
                </a:cxn>
                <a:cxn ang="0">
                  <a:pos x="11" y="105"/>
                </a:cxn>
                <a:cxn ang="0">
                  <a:pos x="6" y="118"/>
                </a:cxn>
                <a:cxn ang="0">
                  <a:pos x="3" y="138"/>
                </a:cxn>
                <a:cxn ang="0">
                  <a:pos x="1" y="156"/>
                </a:cxn>
                <a:cxn ang="0">
                  <a:pos x="1" y="175"/>
                </a:cxn>
                <a:cxn ang="0">
                  <a:pos x="3" y="195"/>
                </a:cxn>
                <a:cxn ang="0">
                  <a:pos x="8" y="214"/>
                </a:cxn>
                <a:cxn ang="0">
                  <a:pos x="14" y="232"/>
                </a:cxn>
                <a:cxn ang="0">
                  <a:pos x="25" y="253"/>
                </a:cxn>
                <a:cxn ang="0">
                  <a:pos x="37" y="271"/>
                </a:cxn>
                <a:cxn ang="0">
                  <a:pos x="50" y="286"/>
                </a:cxn>
                <a:cxn ang="0">
                  <a:pos x="64" y="299"/>
                </a:cxn>
                <a:cxn ang="0">
                  <a:pos x="79" y="309"/>
                </a:cxn>
                <a:cxn ang="0">
                  <a:pos x="96" y="318"/>
                </a:cxn>
                <a:cxn ang="0">
                  <a:pos x="114" y="325"/>
                </a:cxn>
                <a:cxn ang="0">
                  <a:pos x="132" y="328"/>
                </a:cxn>
                <a:cxn ang="0">
                  <a:pos x="151" y="331"/>
                </a:cxn>
                <a:cxn ang="0">
                  <a:pos x="170" y="331"/>
                </a:cxn>
                <a:cxn ang="0">
                  <a:pos x="188" y="328"/>
                </a:cxn>
                <a:cxn ang="0">
                  <a:pos x="206" y="325"/>
                </a:cxn>
                <a:cxn ang="0">
                  <a:pos x="223" y="317"/>
                </a:cxn>
                <a:cxn ang="0">
                  <a:pos x="240" y="309"/>
                </a:cxn>
                <a:cxn ang="0">
                  <a:pos x="255" y="297"/>
                </a:cxn>
                <a:cxn ang="0">
                  <a:pos x="269" y="286"/>
                </a:cxn>
                <a:cxn ang="0">
                  <a:pos x="282" y="271"/>
                </a:cxn>
                <a:cxn ang="0">
                  <a:pos x="293" y="255"/>
                </a:cxn>
                <a:cxn ang="0">
                  <a:pos x="302" y="239"/>
                </a:cxn>
                <a:cxn ang="0">
                  <a:pos x="310" y="221"/>
                </a:cxn>
                <a:cxn ang="0">
                  <a:pos x="315" y="201"/>
                </a:cxn>
                <a:cxn ang="0">
                  <a:pos x="318" y="182"/>
                </a:cxn>
                <a:cxn ang="0">
                  <a:pos x="318" y="166"/>
                </a:cxn>
              </a:cxnLst>
              <a:rect l="0" t="0" r="r" b="b"/>
              <a:pathLst>
                <a:path w="318" h="331">
                  <a:moveTo>
                    <a:pt x="318" y="166"/>
                  </a:moveTo>
                  <a:lnTo>
                    <a:pt x="318" y="159"/>
                  </a:lnTo>
                  <a:lnTo>
                    <a:pt x="318" y="153"/>
                  </a:lnTo>
                  <a:lnTo>
                    <a:pt x="318" y="146"/>
                  </a:lnTo>
                  <a:lnTo>
                    <a:pt x="316" y="140"/>
                  </a:lnTo>
                  <a:lnTo>
                    <a:pt x="315" y="133"/>
                  </a:lnTo>
                  <a:lnTo>
                    <a:pt x="315" y="127"/>
                  </a:lnTo>
                  <a:lnTo>
                    <a:pt x="313" y="120"/>
                  </a:lnTo>
                  <a:lnTo>
                    <a:pt x="310" y="114"/>
                  </a:lnTo>
                  <a:lnTo>
                    <a:pt x="308" y="109"/>
                  </a:lnTo>
                  <a:lnTo>
                    <a:pt x="307" y="102"/>
                  </a:lnTo>
                  <a:lnTo>
                    <a:pt x="304" y="96"/>
                  </a:lnTo>
                  <a:lnTo>
                    <a:pt x="301" y="91"/>
                  </a:lnTo>
                  <a:lnTo>
                    <a:pt x="299" y="84"/>
                  </a:lnTo>
                  <a:lnTo>
                    <a:pt x="294" y="78"/>
                  </a:lnTo>
                  <a:lnTo>
                    <a:pt x="291" y="73"/>
                  </a:lnTo>
                  <a:lnTo>
                    <a:pt x="288" y="68"/>
                  </a:lnTo>
                  <a:lnTo>
                    <a:pt x="285" y="63"/>
                  </a:lnTo>
                  <a:lnTo>
                    <a:pt x="280" y="58"/>
                  </a:lnTo>
                  <a:lnTo>
                    <a:pt x="277" y="53"/>
                  </a:lnTo>
                  <a:lnTo>
                    <a:pt x="273" y="49"/>
                  </a:lnTo>
                  <a:lnTo>
                    <a:pt x="268" y="44"/>
                  </a:lnTo>
                  <a:lnTo>
                    <a:pt x="263" y="39"/>
                  </a:lnTo>
                  <a:lnTo>
                    <a:pt x="259" y="36"/>
                  </a:lnTo>
                  <a:lnTo>
                    <a:pt x="254" y="31"/>
                  </a:lnTo>
                  <a:lnTo>
                    <a:pt x="248" y="27"/>
                  </a:lnTo>
                  <a:lnTo>
                    <a:pt x="243" y="24"/>
                  </a:lnTo>
                  <a:lnTo>
                    <a:pt x="238" y="21"/>
                  </a:lnTo>
                  <a:lnTo>
                    <a:pt x="232" y="18"/>
                  </a:lnTo>
                  <a:lnTo>
                    <a:pt x="227" y="14"/>
                  </a:lnTo>
                  <a:lnTo>
                    <a:pt x="221" y="11"/>
                  </a:lnTo>
                  <a:lnTo>
                    <a:pt x="215" y="10"/>
                  </a:lnTo>
                  <a:lnTo>
                    <a:pt x="209" y="8"/>
                  </a:lnTo>
                  <a:lnTo>
                    <a:pt x="204" y="6"/>
                  </a:lnTo>
                  <a:lnTo>
                    <a:pt x="198" y="3"/>
                  </a:lnTo>
                  <a:lnTo>
                    <a:pt x="191" y="3"/>
                  </a:lnTo>
                  <a:lnTo>
                    <a:pt x="185" y="1"/>
                  </a:lnTo>
                  <a:lnTo>
                    <a:pt x="179" y="0"/>
                  </a:lnTo>
                  <a:lnTo>
                    <a:pt x="173" y="0"/>
                  </a:lnTo>
                  <a:lnTo>
                    <a:pt x="167" y="0"/>
                  </a:lnTo>
                  <a:lnTo>
                    <a:pt x="160" y="0"/>
                  </a:lnTo>
                  <a:lnTo>
                    <a:pt x="154" y="0"/>
                  </a:lnTo>
                  <a:lnTo>
                    <a:pt x="148" y="0"/>
                  </a:lnTo>
                  <a:lnTo>
                    <a:pt x="142" y="0"/>
                  </a:lnTo>
                  <a:lnTo>
                    <a:pt x="135" y="1"/>
                  </a:lnTo>
                  <a:lnTo>
                    <a:pt x="129" y="1"/>
                  </a:lnTo>
                  <a:lnTo>
                    <a:pt x="123" y="3"/>
                  </a:lnTo>
                  <a:lnTo>
                    <a:pt x="117" y="5"/>
                  </a:lnTo>
                  <a:lnTo>
                    <a:pt x="110" y="6"/>
                  </a:lnTo>
                  <a:lnTo>
                    <a:pt x="106" y="8"/>
                  </a:lnTo>
                  <a:lnTo>
                    <a:pt x="100" y="11"/>
                  </a:lnTo>
                  <a:lnTo>
                    <a:pt x="93" y="14"/>
                  </a:lnTo>
                  <a:lnTo>
                    <a:pt x="89" y="16"/>
                  </a:lnTo>
                  <a:lnTo>
                    <a:pt x="82" y="19"/>
                  </a:lnTo>
                  <a:lnTo>
                    <a:pt x="78" y="23"/>
                  </a:lnTo>
                  <a:lnTo>
                    <a:pt x="73" y="26"/>
                  </a:lnTo>
                  <a:lnTo>
                    <a:pt x="67" y="29"/>
                  </a:lnTo>
                  <a:lnTo>
                    <a:pt x="62" y="34"/>
                  </a:lnTo>
                  <a:lnTo>
                    <a:pt x="57" y="37"/>
                  </a:lnTo>
                  <a:lnTo>
                    <a:pt x="53" y="42"/>
                  </a:lnTo>
                  <a:lnTo>
                    <a:pt x="48" y="47"/>
                  </a:lnTo>
                  <a:lnTo>
                    <a:pt x="43" y="52"/>
                  </a:lnTo>
                  <a:lnTo>
                    <a:pt x="39" y="57"/>
                  </a:lnTo>
                  <a:lnTo>
                    <a:pt x="36" y="62"/>
                  </a:lnTo>
                  <a:lnTo>
                    <a:pt x="31" y="66"/>
                  </a:lnTo>
                  <a:lnTo>
                    <a:pt x="28" y="71"/>
                  </a:lnTo>
                  <a:lnTo>
                    <a:pt x="25" y="76"/>
                  </a:lnTo>
                  <a:lnTo>
                    <a:pt x="22" y="83"/>
                  </a:lnTo>
                  <a:lnTo>
                    <a:pt x="18" y="88"/>
                  </a:lnTo>
                  <a:lnTo>
                    <a:pt x="15" y="94"/>
                  </a:lnTo>
                  <a:lnTo>
                    <a:pt x="12" y="101"/>
                  </a:lnTo>
                  <a:lnTo>
                    <a:pt x="11" y="105"/>
                  </a:lnTo>
                  <a:lnTo>
                    <a:pt x="9" y="109"/>
                  </a:lnTo>
                  <a:lnTo>
                    <a:pt x="9" y="112"/>
                  </a:lnTo>
                  <a:lnTo>
                    <a:pt x="6" y="118"/>
                  </a:lnTo>
                  <a:lnTo>
                    <a:pt x="4" y="125"/>
                  </a:lnTo>
                  <a:lnTo>
                    <a:pt x="4" y="131"/>
                  </a:lnTo>
                  <a:lnTo>
                    <a:pt x="3" y="138"/>
                  </a:lnTo>
                  <a:lnTo>
                    <a:pt x="1" y="144"/>
                  </a:lnTo>
                  <a:lnTo>
                    <a:pt x="1" y="151"/>
                  </a:lnTo>
                  <a:lnTo>
                    <a:pt x="1" y="156"/>
                  </a:lnTo>
                  <a:lnTo>
                    <a:pt x="0" y="164"/>
                  </a:lnTo>
                  <a:lnTo>
                    <a:pt x="0" y="170"/>
                  </a:lnTo>
                  <a:lnTo>
                    <a:pt x="1" y="175"/>
                  </a:lnTo>
                  <a:lnTo>
                    <a:pt x="1" y="182"/>
                  </a:lnTo>
                  <a:lnTo>
                    <a:pt x="1" y="190"/>
                  </a:lnTo>
                  <a:lnTo>
                    <a:pt x="3" y="195"/>
                  </a:lnTo>
                  <a:lnTo>
                    <a:pt x="4" y="201"/>
                  </a:lnTo>
                  <a:lnTo>
                    <a:pt x="6" y="208"/>
                  </a:lnTo>
                  <a:lnTo>
                    <a:pt x="8" y="214"/>
                  </a:lnTo>
                  <a:lnTo>
                    <a:pt x="9" y="221"/>
                  </a:lnTo>
                  <a:lnTo>
                    <a:pt x="12" y="227"/>
                  </a:lnTo>
                  <a:lnTo>
                    <a:pt x="14" y="232"/>
                  </a:lnTo>
                  <a:lnTo>
                    <a:pt x="17" y="239"/>
                  </a:lnTo>
                  <a:lnTo>
                    <a:pt x="20" y="244"/>
                  </a:lnTo>
                  <a:lnTo>
                    <a:pt x="25" y="253"/>
                  </a:lnTo>
                  <a:lnTo>
                    <a:pt x="29" y="262"/>
                  </a:lnTo>
                  <a:lnTo>
                    <a:pt x="32" y="266"/>
                  </a:lnTo>
                  <a:lnTo>
                    <a:pt x="37" y="271"/>
                  </a:lnTo>
                  <a:lnTo>
                    <a:pt x="42" y="276"/>
                  </a:lnTo>
                  <a:lnTo>
                    <a:pt x="45" y="281"/>
                  </a:lnTo>
                  <a:lnTo>
                    <a:pt x="50" y="286"/>
                  </a:lnTo>
                  <a:lnTo>
                    <a:pt x="54" y="289"/>
                  </a:lnTo>
                  <a:lnTo>
                    <a:pt x="59" y="294"/>
                  </a:lnTo>
                  <a:lnTo>
                    <a:pt x="64" y="299"/>
                  </a:lnTo>
                  <a:lnTo>
                    <a:pt x="68" y="302"/>
                  </a:lnTo>
                  <a:lnTo>
                    <a:pt x="75" y="305"/>
                  </a:lnTo>
                  <a:lnTo>
                    <a:pt x="79" y="309"/>
                  </a:lnTo>
                  <a:lnTo>
                    <a:pt x="85" y="312"/>
                  </a:lnTo>
                  <a:lnTo>
                    <a:pt x="90" y="315"/>
                  </a:lnTo>
                  <a:lnTo>
                    <a:pt x="96" y="318"/>
                  </a:lnTo>
                  <a:lnTo>
                    <a:pt x="103" y="320"/>
                  </a:lnTo>
                  <a:lnTo>
                    <a:pt x="107" y="323"/>
                  </a:lnTo>
                  <a:lnTo>
                    <a:pt x="114" y="325"/>
                  </a:lnTo>
                  <a:lnTo>
                    <a:pt x="120" y="327"/>
                  </a:lnTo>
                  <a:lnTo>
                    <a:pt x="126" y="328"/>
                  </a:lnTo>
                  <a:lnTo>
                    <a:pt x="132" y="328"/>
                  </a:lnTo>
                  <a:lnTo>
                    <a:pt x="138" y="330"/>
                  </a:lnTo>
                  <a:lnTo>
                    <a:pt x="145" y="331"/>
                  </a:lnTo>
                  <a:lnTo>
                    <a:pt x="151" y="331"/>
                  </a:lnTo>
                  <a:lnTo>
                    <a:pt x="157" y="331"/>
                  </a:lnTo>
                  <a:lnTo>
                    <a:pt x="163" y="331"/>
                  </a:lnTo>
                  <a:lnTo>
                    <a:pt x="170" y="331"/>
                  </a:lnTo>
                  <a:lnTo>
                    <a:pt x="176" y="330"/>
                  </a:lnTo>
                  <a:lnTo>
                    <a:pt x="181" y="330"/>
                  </a:lnTo>
                  <a:lnTo>
                    <a:pt x="188" y="328"/>
                  </a:lnTo>
                  <a:lnTo>
                    <a:pt x="193" y="328"/>
                  </a:lnTo>
                  <a:lnTo>
                    <a:pt x="199" y="327"/>
                  </a:lnTo>
                  <a:lnTo>
                    <a:pt x="206" y="325"/>
                  </a:lnTo>
                  <a:lnTo>
                    <a:pt x="212" y="322"/>
                  </a:lnTo>
                  <a:lnTo>
                    <a:pt x="218" y="320"/>
                  </a:lnTo>
                  <a:lnTo>
                    <a:pt x="223" y="317"/>
                  </a:lnTo>
                  <a:lnTo>
                    <a:pt x="229" y="315"/>
                  </a:lnTo>
                  <a:lnTo>
                    <a:pt x="234" y="312"/>
                  </a:lnTo>
                  <a:lnTo>
                    <a:pt x="240" y="309"/>
                  </a:lnTo>
                  <a:lnTo>
                    <a:pt x="244" y="305"/>
                  </a:lnTo>
                  <a:lnTo>
                    <a:pt x="251" y="302"/>
                  </a:lnTo>
                  <a:lnTo>
                    <a:pt x="255" y="297"/>
                  </a:lnTo>
                  <a:lnTo>
                    <a:pt x="260" y="294"/>
                  </a:lnTo>
                  <a:lnTo>
                    <a:pt x="265" y="289"/>
                  </a:lnTo>
                  <a:lnTo>
                    <a:pt x="269" y="286"/>
                  </a:lnTo>
                  <a:lnTo>
                    <a:pt x="274" y="281"/>
                  </a:lnTo>
                  <a:lnTo>
                    <a:pt x="279" y="276"/>
                  </a:lnTo>
                  <a:lnTo>
                    <a:pt x="282" y="271"/>
                  </a:lnTo>
                  <a:lnTo>
                    <a:pt x="287" y="266"/>
                  </a:lnTo>
                  <a:lnTo>
                    <a:pt x="290" y="260"/>
                  </a:lnTo>
                  <a:lnTo>
                    <a:pt x="293" y="255"/>
                  </a:lnTo>
                  <a:lnTo>
                    <a:pt x="296" y="250"/>
                  </a:lnTo>
                  <a:lnTo>
                    <a:pt x="299" y="244"/>
                  </a:lnTo>
                  <a:lnTo>
                    <a:pt x="302" y="239"/>
                  </a:lnTo>
                  <a:lnTo>
                    <a:pt x="305" y="232"/>
                  </a:lnTo>
                  <a:lnTo>
                    <a:pt x="307" y="226"/>
                  </a:lnTo>
                  <a:lnTo>
                    <a:pt x="310" y="221"/>
                  </a:lnTo>
                  <a:lnTo>
                    <a:pt x="312" y="214"/>
                  </a:lnTo>
                  <a:lnTo>
                    <a:pt x="313" y="208"/>
                  </a:lnTo>
                  <a:lnTo>
                    <a:pt x="315" y="201"/>
                  </a:lnTo>
                  <a:lnTo>
                    <a:pt x="316" y="195"/>
                  </a:lnTo>
                  <a:lnTo>
                    <a:pt x="318" y="188"/>
                  </a:lnTo>
                  <a:lnTo>
                    <a:pt x="318" y="182"/>
                  </a:lnTo>
                  <a:lnTo>
                    <a:pt x="318" y="175"/>
                  </a:lnTo>
                  <a:lnTo>
                    <a:pt x="318" y="169"/>
                  </a:lnTo>
                  <a:lnTo>
                    <a:pt x="318" y="16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3" name="Freeform 112"/>
            <p:cNvSpPr>
              <a:spLocks/>
            </p:cNvSpPr>
            <p:nvPr/>
          </p:nvSpPr>
          <p:spPr bwMode="auto">
            <a:xfrm>
              <a:off x="1189" y="2785"/>
              <a:ext cx="318" cy="331"/>
            </a:xfrm>
            <a:custGeom>
              <a:avLst/>
              <a:gdLst/>
              <a:ahLst/>
              <a:cxnLst>
                <a:cxn ang="0">
                  <a:pos x="318" y="153"/>
                </a:cxn>
                <a:cxn ang="0">
                  <a:pos x="315" y="133"/>
                </a:cxn>
                <a:cxn ang="0">
                  <a:pos x="310" y="114"/>
                </a:cxn>
                <a:cxn ang="0">
                  <a:pos x="304" y="96"/>
                </a:cxn>
                <a:cxn ang="0">
                  <a:pos x="294" y="78"/>
                </a:cxn>
                <a:cxn ang="0">
                  <a:pos x="285" y="63"/>
                </a:cxn>
                <a:cxn ang="0">
                  <a:pos x="273" y="49"/>
                </a:cxn>
                <a:cxn ang="0">
                  <a:pos x="259" y="36"/>
                </a:cxn>
                <a:cxn ang="0">
                  <a:pos x="243" y="24"/>
                </a:cxn>
                <a:cxn ang="0">
                  <a:pos x="227" y="14"/>
                </a:cxn>
                <a:cxn ang="0">
                  <a:pos x="209" y="8"/>
                </a:cxn>
                <a:cxn ang="0">
                  <a:pos x="191" y="3"/>
                </a:cxn>
                <a:cxn ang="0">
                  <a:pos x="173" y="0"/>
                </a:cxn>
                <a:cxn ang="0">
                  <a:pos x="154" y="0"/>
                </a:cxn>
                <a:cxn ang="0">
                  <a:pos x="135" y="1"/>
                </a:cxn>
                <a:cxn ang="0">
                  <a:pos x="117" y="5"/>
                </a:cxn>
                <a:cxn ang="0">
                  <a:pos x="100" y="11"/>
                </a:cxn>
                <a:cxn ang="0">
                  <a:pos x="82" y="19"/>
                </a:cxn>
                <a:cxn ang="0">
                  <a:pos x="67" y="29"/>
                </a:cxn>
                <a:cxn ang="0">
                  <a:pos x="53" y="42"/>
                </a:cxn>
                <a:cxn ang="0">
                  <a:pos x="39" y="57"/>
                </a:cxn>
                <a:cxn ang="0">
                  <a:pos x="28" y="71"/>
                </a:cxn>
                <a:cxn ang="0">
                  <a:pos x="18" y="88"/>
                </a:cxn>
                <a:cxn ang="0">
                  <a:pos x="11" y="105"/>
                </a:cxn>
                <a:cxn ang="0">
                  <a:pos x="6" y="118"/>
                </a:cxn>
                <a:cxn ang="0">
                  <a:pos x="3" y="138"/>
                </a:cxn>
                <a:cxn ang="0">
                  <a:pos x="1" y="156"/>
                </a:cxn>
                <a:cxn ang="0">
                  <a:pos x="1" y="175"/>
                </a:cxn>
                <a:cxn ang="0">
                  <a:pos x="3" y="195"/>
                </a:cxn>
                <a:cxn ang="0">
                  <a:pos x="8" y="214"/>
                </a:cxn>
                <a:cxn ang="0">
                  <a:pos x="14" y="232"/>
                </a:cxn>
                <a:cxn ang="0">
                  <a:pos x="25" y="253"/>
                </a:cxn>
                <a:cxn ang="0">
                  <a:pos x="37" y="271"/>
                </a:cxn>
                <a:cxn ang="0">
                  <a:pos x="50" y="286"/>
                </a:cxn>
                <a:cxn ang="0">
                  <a:pos x="64" y="299"/>
                </a:cxn>
                <a:cxn ang="0">
                  <a:pos x="79" y="309"/>
                </a:cxn>
                <a:cxn ang="0">
                  <a:pos x="96" y="318"/>
                </a:cxn>
                <a:cxn ang="0">
                  <a:pos x="114" y="325"/>
                </a:cxn>
                <a:cxn ang="0">
                  <a:pos x="132" y="328"/>
                </a:cxn>
                <a:cxn ang="0">
                  <a:pos x="151" y="331"/>
                </a:cxn>
                <a:cxn ang="0">
                  <a:pos x="170" y="331"/>
                </a:cxn>
                <a:cxn ang="0">
                  <a:pos x="188" y="328"/>
                </a:cxn>
                <a:cxn ang="0">
                  <a:pos x="206" y="325"/>
                </a:cxn>
                <a:cxn ang="0">
                  <a:pos x="223" y="317"/>
                </a:cxn>
                <a:cxn ang="0">
                  <a:pos x="240" y="309"/>
                </a:cxn>
                <a:cxn ang="0">
                  <a:pos x="255" y="297"/>
                </a:cxn>
                <a:cxn ang="0">
                  <a:pos x="269" y="286"/>
                </a:cxn>
                <a:cxn ang="0">
                  <a:pos x="282" y="271"/>
                </a:cxn>
                <a:cxn ang="0">
                  <a:pos x="293" y="255"/>
                </a:cxn>
                <a:cxn ang="0">
                  <a:pos x="302" y="239"/>
                </a:cxn>
                <a:cxn ang="0">
                  <a:pos x="310" y="221"/>
                </a:cxn>
                <a:cxn ang="0">
                  <a:pos x="315" y="201"/>
                </a:cxn>
                <a:cxn ang="0">
                  <a:pos x="318" y="182"/>
                </a:cxn>
                <a:cxn ang="0">
                  <a:pos x="318" y="166"/>
                </a:cxn>
              </a:cxnLst>
              <a:rect l="0" t="0" r="r" b="b"/>
              <a:pathLst>
                <a:path w="318" h="331">
                  <a:moveTo>
                    <a:pt x="318" y="166"/>
                  </a:moveTo>
                  <a:lnTo>
                    <a:pt x="318" y="159"/>
                  </a:lnTo>
                  <a:lnTo>
                    <a:pt x="318" y="153"/>
                  </a:lnTo>
                  <a:lnTo>
                    <a:pt x="318" y="146"/>
                  </a:lnTo>
                  <a:lnTo>
                    <a:pt x="316" y="140"/>
                  </a:lnTo>
                  <a:lnTo>
                    <a:pt x="315" y="133"/>
                  </a:lnTo>
                  <a:lnTo>
                    <a:pt x="315" y="127"/>
                  </a:lnTo>
                  <a:lnTo>
                    <a:pt x="313" y="120"/>
                  </a:lnTo>
                  <a:lnTo>
                    <a:pt x="310" y="114"/>
                  </a:lnTo>
                  <a:lnTo>
                    <a:pt x="308" y="109"/>
                  </a:lnTo>
                  <a:lnTo>
                    <a:pt x="307" y="102"/>
                  </a:lnTo>
                  <a:lnTo>
                    <a:pt x="304" y="96"/>
                  </a:lnTo>
                  <a:lnTo>
                    <a:pt x="301" y="91"/>
                  </a:lnTo>
                  <a:lnTo>
                    <a:pt x="299" y="84"/>
                  </a:lnTo>
                  <a:lnTo>
                    <a:pt x="294" y="78"/>
                  </a:lnTo>
                  <a:lnTo>
                    <a:pt x="291" y="73"/>
                  </a:lnTo>
                  <a:lnTo>
                    <a:pt x="288" y="68"/>
                  </a:lnTo>
                  <a:lnTo>
                    <a:pt x="285" y="63"/>
                  </a:lnTo>
                  <a:lnTo>
                    <a:pt x="280" y="58"/>
                  </a:lnTo>
                  <a:lnTo>
                    <a:pt x="277" y="53"/>
                  </a:lnTo>
                  <a:lnTo>
                    <a:pt x="273" y="49"/>
                  </a:lnTo>
                  <a:lnTo>
                    <a:pt x="268" y="44"/>
                  </a:lnTo>
                  <a:lnTo>
                    <a:pt x="263" y="39"/>
                  </a:lnTo>
                  <a:lnTo>
                    <a:pt x="259" y="36"/>
                  </a:lnTo>
                  <a:lnTo>
                    <a:pt x="254" y="31"/>
                  </a:lnTo>
                  <a:lnTo>
                    <a:pt x="248" y="27"/>
                  </a:lnTo>
                  <a:lnTo>
                    <a:pt x="243" y="24"/>
                  </a:lnTo>
                  <a:lnTo>
                    <a:pt x="238" y="21"/>
                  </a:lnTo>
                  <a:lnTo>
                    <a:pt x="232" y="18"/>
                  </a:lnTo>
                  <a:lnTo>
                    <a:pt x="227" y="14"/>
                  </a:lnTo>
                  <a:lnTo>
                    <a:pt x="221" y="11"/>
                  </a:lnTo>
                  <a:lnTo>
                    <a:pt x="215" y="10"/>
                  </a:lnTo>
                  <a:lnTo>
                    <a:pt x="209" y="8"/>
                  </a:lnTo>
                  <a:lnTo>
                    <a:pt x="204" y="6"/>
                  </a:lnTo>
                  <a:lnTo>
                    <a:pt x="198" y="3"/>
                  </a:lnTo>
                  <a:lnTo>
                    <a:pt x="191" y="3"/>
                  </a:lnTo>
                  <a:lnTo>
                    <a:pt x="185" y="1"/>
                  </a:lnTo>
                  <a:lnTo>
                    <a:pt x="179" y="0"/>
                  </a:lnTo>
                  <a:lnTo>
                    <a:pt x="173" y="0"/>
                  </a:lnTo>
                  <a:lnTo>
                    <a:pt x="167" y="0"/>
                  </a:lnTo>
                  <a:lnTo>
                    <a:pt x="160" y="0"/>
                  </a:lnTo>
                  <a:lnTo>
                    <a:pt x="154" y="0"/>
                  </a:lnTo>
                  <a:lnTo>
                    <a:pt x="148" y="0"/>
                  </a:lnTo>
                  <a:lnTo>
                    <a:pt x="142" y="0"/>
                  </a:lnTo>
                  <a:lnTo>
                    <a:pt x="135" y="1"/>
                  </a:lnTo>
                  <a:lnTo>
                    <a:pt x="129" y="1"/>
                  </a:lnTo>
                  <a:lnTo>
                    <a:pt x="123" y="3"/>
                  </a:lnTo>
                  <a:lnTo>
                    <a:pt x="117" y="5"/>
                  </a:lnTo>
                  <a:lnTo>
                    <a:pt x="110" y="6"/>
                  </a:lnTo>
                  <a:lnTo>
                    <a:pt x="106" y="8"/>
                  </a:lnTo>
                  <a:lnTo>
                    <a:pt x="100" y="11"/>
                  </a:lnTo>
                  <a:lnTo>
                    <a:pt x="93" y="14"/>
                  </a:lnTo>
                  <a:lnTo>
                    <a:pt x="89" y="16"/>
                  </a:lnTo>
                  <a:lnTo>
                    <a:pt x="82" y="19"/>
                  </a:lnTo>
                  <a:lnTo>
                    <a:pt x="78" y="23"/>
                  </a:lnTo>
                  <a:lnTo>
                    <a:pt x="73" y="26"/>
                  </a:lnTo>
                  <a:lnTo>
                    <a:pt x="67" y="29"/>
                  </a:lnTo>
                  <a:lnTo>
                    <a:pt x="62" y="34"/>
                  </a:lnTo>
                  <a:lnTo>
                    <a:pt x="57" y="37"/>
                  </a:lnTo>
                  <a:lnTo>
                    <a:pt x="53" y="42"/>
                  </a:lnTo>
                  <a:lnTo>
                    <a:pt x="48" y="47"/>
                  </a:lnTo>
                  <a:lnTo>
                    <a:pt x="43" y="52"/>
                  </a:lnTo>
                  <a:lnTo>
                    <a:pt x="39" y="57"/>
                  </a:lnTo>
                  <a:lnTo>
                    <a:pt x="36" y="62"/>
                  </a:lnTo>
                  <a:lnTo>
                    <a:pt x="31" y="66"/>
                  </a:lnTo>
                  <a:lnTo>
                    <a:pt x="28" y="71"/>
                  </a:lnTo>
                  <a:lnTo>
                    <a:pt x="25" y="76"/>
                  </a:lnTo>
                  <a:lnTo>
                    <a:pt x="22" y="83"/>
                  </a:lnTo>
                  <a:lnTo>
                    <a:pt x="18" y="88"/>
                  </a:lnTo>
                  <a:lnTo>
                    <a:pt x="15" y="94"/>
                  </a:lnTo>
                  <a:lnTo>
                    <a:pt x="12" y="101"/>
                  </a:lnTo>
                  <a:lnTo>
                    <a:pt x="11" y="105"/>
                  </a:lnTo>
                  <a:lnTo>
                    <a:pt x="9" y="109"/>
                  </a:lnTo>
                  <a:lnTo>
                    <a:pt x="9" y="112"/>
                  </a:lnTo>
                  <a:lnTo>
                    <a:pt x="6" y="118"/>
                  </a:lnTo>
                  <a:lnTo>
                    <a:pt x="4" y="125"/>
                  </a:lnTo>
                  <a:lnTo>
                    <a:pt x="4" y="131"/>
                  </a:lnTo>
                  <a:lnTo>
                    <a:pt x="3" y="138"/>
                  </a:lnTo>
                  <a:lnTo>
                    <a:pt x="1" y="144"/>
                  </a:lnTo>
                  <a:lnTo>
                    <a:pt x="1" y="151"/>
                  </a:lnTo>
                  <a:lnTo>
                    <a:pt x="1" y="156"/>
                  </a:lnTo>
                  <a:lnTo>
                    <a:pt x="0" y="164"/>
                  </a:lnTo>
                  <a:lnTo>
                    <a:pt x="0" y="170"/>
                  </a:lnTo>
                  <a:lnTo>
                    <a:pt x="1" y="175"/>
                  </a:lnTo>
                  <a:lnTo>
                    <a:pt x="1" y="182"/>
                  </a:lnTo>
                  <a:lnTo>
                    <a:pt x="1" y="190"/>
                  </a:lnTo>
                  <a:lnTo>
                    <a:pt x="3" y="195"/>
                  </a:lnTo>
                  <a:lnTo>
                    <a:pt x="4" y="201"/>
                  </a:lnTo>
                  <a:lnTo>
                    <a:pt x="6" y="208"/>
                  </a:lnTo>
                  <a:lnTo>
                    <a:pt x="8" y="214"/>
                  </a:lnTo>
                  <a:lnTo>
                    <a:pt x="9" y="221"/>
                  </a:lnTo>
                  <a:lnTo>
                    <a:pt x="12" y="227"/>
                  </a:lnTo>
                  <a:lnTo>
                    <a:pt x="14" y="232"/>
                  </a:lnTo>
                  <a:lnTo>
                    <a:pt x="17" y="239"/>
                  </a:lnTo>
                  <a:lnTo>
                    <a:pt x="20" y="244"/>
                  </a:lnTo>
                  <a:lnTo>
                    <a:pt x="25" y="253"/>
                  </a:lnTo>
                  <a:lnTo>
                    <a:pt x="29" y="262"/>
                  </a:lnTo>
                  <a:lnTo>
                    <a:pt x="32" y="266"/>
                  </a:lnTo>
                  <a:lnTo>
                    <a:pt x="37" y="271"/>
                  </a:lnTo>
                  <a:lnTo>
                    <a:pt x="42" y="276"/>
                  </a:lnTo>
                  <a:lnTo>
                    <a:pt x="45" y="281"/>
                  </a:lnTo>
                  <a:lnTo>
                    <a:pt x="50" y="286"/>
                  </a:lnTo>
                  <a:lnTo>
                    <a:pt x="54" y="289"/>
                  </a:lnTo>
                  <a:lnTo>
                    <a:pt x="59" y="294"/>
                  </a:lnTo>
                  <a:lnTo>
                    <a:pt x="64" y="299"/>
                  </a:lnTo>
                  <a:lnTo>
                    <a:pt x="68" y="302"/>
                  </a:lnTo>
                  <a:lnTo>
                    <a:pt x="75" y="305"/>
                  </a:lnTo>
                  <a:lnTo>
                    <a:pt x="79" y="309"/>
                  </a:lnTo>
                  <a:lnTo>
                    <a:pt x="85" y="312"/>
                  </a:lnTo>
                  <a:lnTo>
                    <a:pt x="90" y="315"/>
                  </a:lnTo>
                  <a:lnTo>
                    <a:pt x="96" y="318"/>
                  </a:lnTo>
                  <a:lnTo>
                    <a:pt x="103" y="320"/>
                  </a:lnTo>
                  <a:lnTo>
                    <a:pt x="107" y="323"/>
                  </a:lnTo>
                  <a:lnTo>
                    <a:pt x="114" y="325"/>
                  </a:lnTo>
                  <a:lnTo>
                    <a:pt x="120" y="327"/>
                  </a:lnTo>
                  <a:lnTo>
                    <a:pt x="126" y="328"/>
                  </a:lnTo>
                  <a:lnTo>
                    <a:pt x="132" y="328"/>
                  </a:lnTo>
                  <a:lnTo>
                    <a:pt x="138" y="330"/>
                  </a:lnTo>
                  <a:lnTo>
                    <a:pt x="145" y="331"/>
                  </a:lnTo>
                  <a:lnTo>
                    <a:pt x="151" y="331"/>
                  </a:lnTo>
                  <a:lnTo>
                    <a:pt x="157" y="331"/>
                  </a:lnTo>
                  <a:lnTo>
                    <a:pt x="163" y="331"/>
                  </a:lnTo>
                  <a:lnTo>
                    <a:pt x="170" y="331"/>
                  </a:lnTo>
                  <a:lnTo>
                    <a:pt x="176" y="330"/>
                  </a:lnTo>
                  <a:lnTo>
                    <a:pt x="181" y="330"/>
                  </a:lnTo>
                  <a:lnTo>
                    <a:pt x="188" y="328"/>
                  </a:lnTo>
                  <a:lnTo>
                    <a:pt x="193" y="328"/>
                  </a:lnTo>
                  <a:lnTo>
                    <a:pt x="199" y="327"/>
                  </a:lnTo>
                  <a:lnTo>
                    <a:pt x="206" y="325"/>
                  </a:lnTo>
                  <a:lnTo>
                    <a:pt x="212" y="322"/>
                  </a:lnTo>
                  <a:lnTo>
                    <a:pt x="218" y="320"/>
                  </a:lnTo>
                  <a:lnTo>
                    <a:pt x="223" y="317"/>
                  </a:lnTo>
                  <a:lnTo>
                    <a:pt x="229" y="315"/>
                  </a:lnTo>
                  <a:lnTo>
                    <a:pt x="234" y="312"/>
                  </a:lnTo>
                  <a:lnTo>
                    <a:pt x="240" y="309"/>
                  </a:lnTo>
                  <a:lnTo>
                    <a:pt x="244" y="305"/>
                  </a:lnTo>
                  <a:lnTo>
                    <a:pt x="251" y="302"/>
                  </a:lnTo>
                  <a:lnTo>
                    <a:pt x="255" y="297"/>
                  </a:lnTo>
                  <a:lnTo>
                    <a:pt x="260" y="294"/>
                  </a:lnTo>
                  <a:lnTo>
                    <a:pt x="265" y="289"/>
                  </a:lnTo>
                  <a:lnTo>
                    <a:pt x="269" y="286"/>
                  </a:lnTo>
                  <a:lnTo>
                    <a:pt x="274" y="281"/>
                  </a:lnTo>
                  <a:lnTo>
                    <a:pt x="279" y="276"/>
                  </a:lnTo>
                  <a:lnTo>
                    <a:pt x="282" y="271"/>
                  </a:lnTo>
                  <a:lnTo>
                    <a:pt x="287" y="266"/>
                  </a:lnTo>
                  <a:lnTo>
                    <a:pt x="290" y="260"/>
                  </a:lnTo>
                  <a:lnTo>
                    <a:pt x="293" y="255"/>
                  </a:lnTo>
                  <a:lnTo>
                    <a:pt x="296" y="250"/>
                  </a:lnTo>
                  <a:lnTo>
                    <a:pt x="299" y="244"/>
                  </a:lnTo>
                  <a:lnTo>
                    <a:pt x="302" y="239"/>
                  </a:lnTo>
                  <a:lnTo>
                    <a:pt x="305" y="232"/>
                  </a:lnTo>
                  <a:lnTo>
                    <a:pt x="307" y="226"/>
                  </a:lnTo>
                  <a:lnTo>
                    <a:pt x="310" y="221"/>
                  </a:lnTo>
                  <a:lnTo>
                    <a:pt x="312" y="214"/>
                  </a:lnTo>
                  <a:lnTo>
                    <a:pt x="313" y="208"/>
                  </a:lnTo>
                  <a:lnTo>
                    <a:pt x="315" y="201"/>
                  </a:lnTo>
                  <a:lnTo>
                    <a:pt x="316" y="195"/>
                  </a:lnTo>
                  <a:lnTo>
                    <a:pt x="318" y="188"/>
                  </a:lnTo>
                  <a:lnTo>
                    <a:pt x="318" y="182"/>
                  </a:lnTo>
                  <a:lnTo>
                    <a:pt x="318" y="175"/>
                  </a:lnTo>
                  <a:lnTo>
                    <a:pt x="318" y="169"/>
                  </a:lnTo>
                  <a:lnTo>
                    <a:pt x="318" y="166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4" name="Freeform 113"/>
            <p:cNvSpPr>
              <a:spLocks/>
            </p:cNvSpPr>
            <p:nvPr/>
          </p:nvSpPr>
          <p:spPr bwMode="auto">
            <a:xfrm>
              <a:off x="1751" y="3172"/>
              <a:ext cx="255" cy="229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8" y="92"/>
                </a:cxn>
                <a:cxn ang="0">
                  <a:pos x="150" y="0"/>
                </a:cxn>
                <a:cxn ang="0">
                  <a:pos x="255" y="66"/>
                </a:cxn>
                <a:cxn ang="0">
                  <a:pos x="244" y="120"/>
                </a:cxn>
                <a:cxn ang="0">
                  <a:pos x="106" y="229"/>
                </a:cxn>
                <a:cxn ang="0">
                  <a:pos x="0" y="138"/>
                </a:cxn>
                <a:cxn ang="0">
                  <a:pos x="0" y="138"/>
                </a:cxn>
              </a:cxnLst>
              <a:rect l="0" t="0" r="r" b="b"/>
              <a:pathLst>
                <a:path w="255" h="229">
                  <a:moveTo>
                    <a:pt x="0" y="138"/>
                  </a:moveTo>
                  <a:lnTo>
                    <a:pt x="8" y="92"/>
                  </a:lnTo>
                  <a:lnTo>
                    <a:pt x="150" y="0"/>
                  </a:lnTo>
                  <a:lnTo>
                    <a:pt x="255" y="66"/>
                  </a:lnTo>
                  <a:lnTo>
                    <a:pt x="244" y="120"/>
                  </a:lnTo>
                  <a:lnTo>
                    <a:pt x="106" y="229"/>
                  </a:lnTo>
                  <a:lnTo>
                    <a:pt x="0" y="138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rgbClr val="9371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5" name="Freeform 114"/>
            <p:cNvSpPr>
              <a:spLocks/>
            </p:cNvSpPr>
            <p:nvPr/>
          </p:nvSpPr>
          <p:spPr bwMode="auto">
            <a:xfrm>
              <a:off x="1751" y="3172"/>
              <a:ext cx="255" cy="229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8" y="92"/>
                </a:cxn>
                <a:cxn ang="0">
                  <a:pos x="150" y="0"/>
                </a:cxn>
                <a:cxn ang="0">
                  <a:pos x="255" y="66"/>
                </a:cxn>
                <a:cxn ang="0">
                  <a:pos x="244" y="120"/>
                </a:cxn>
                <a:cxn ang="0">
                  <a:pos x="106" y="229"/>
                </a:cxn>
                <a:cxn ang="0">
                  <a:pos x="0" y="138"/>
                </a:cxn>
                <a:cxn ang="0">
                  <a:pos x="0" y="138"/>
                </a:cxn>
              </a:cxnLst>
              <a:rect l="0" t="0" r="r" b="b"/>
              <a:pathLst>
                <a:path w="255" h="229">
                  <a:moveTo>
                    <a:pt x="0" y="138"/>
                  </a:moveTo>
                  <a:lnTo>
                    <a:pt x="8" y="92"/>
                  </a:lnTo>
                  <a:lnTo>
                    <a:pt x="150" y="0"/>
                  </a:lnTo>
                  <a:lnTo>
                    <a:pt x="255" y="66"/>
                  </a:lnTo>
                  <a:lnTo>
                    <a:pt x="244" y="120"/>
                  </a:lnTo>
                  <a:lnTo>
                    <a:pt x="106" y="229"/>
                  </a:lnTo>
                  <a:lnTo>
                    <a:pt x="0" y="138"/>
                  </a:lnTo>
                  <a:lnTo>
                    <a:pt x="0" y="138"/>
                  </a:lnTo>
                </a:path>
              </a:pathLst>
            </a:custGeom>
            <a:noFill/>
            <a:ln w="0">
              <a:solidFill>
                <a:srgbClr val="99733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6" name="Freeform 115"/>
            <p:cNvSpPr>
              <a:spLocks/>
            </p:cNvSpPr>
            <p:nvPr/>
          </p:nvSpPr>
          <p:spPr bwMode="auto">
            <a:xfrm>
              <a:off x="1762" y="3240"/>
              <a:ext cx="239" cy="107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08" y="107"/>
                </a:cxn>
                <a:cxn ang="0">
                  <a:pos x="239" y="0"/>
                </a:cxn>
              </a:cxnLst>
              <a:rect l="0" t="0" r="r" b="b"/>
              <a:pathLst>
                <a:path w="239" h="107">
                  <a:moveTo>
                    <a:pt x="0" y="28"/>
                  </a:moveTo>
                  <a:lnTo>
                    <a:pt x="108" y="107"/>
                  </a:lnTo>
                  <a:lnTo>
                    <a:pt x="239" y="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7" name="Line 116"/>
            <p:cNvSpPr>
              <a:spLocks noChangeShapeType="1"/>
            </p:cNvSpPr>
            <p:nvPr/>
          </p:nvSpPr>
          <p:spPr bwMode="auto">
            <a:xfrm flipH="1">
              <a:off x="1859" y="3355"/>
              <a:ext cx="9" cy="39"/>
            </a:xfrm>
            <a:prstGeom prst="line">
              <a:avLst/>
            </a:prstGeom>
            <a:noFill/>
            <a:ln w="0">
              <a:solidFill>
                <a:srgbClr val="0E0D0C"/>
              </a:solidFill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8" name="Freeform 117"/>
            <p:cNvSpPr>
              <a:spLocks/>
            </p:cNvSpPr>
            <p:nvPr/>
          </p:nvSpPr>
          <p:spPr bwMode="auto">
            <a:xfrm>
              <a:off x="1753" y="3173"/>
              <a:ext cx="254" cy="204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111" y="204"/>
                </a:cxn>
                <a:cxn ang="0">
                  <a:pos x="246" y="96"/>
                </a:cxn>
                <a:cxn ang="0">
                  <a:pos x="249" y="96"/>
                </a:cxn>
                <a:cxn ang="0">
                  <a:pos x="254" y="65"/>
                </a:cxn>
                <a:cxn ang="0">
                  <a:pos x="254" y="64"/>
                </a:cxn>
                <a:cxn ang="0">
                  <a:pos x="150" y="0"/>
                </a:cxn>
                <a:cxn ang="0">
                  <a:pos x="147" y="0"/>
                </a:cxn>
                <a:cxn ang="0">
                  <a:pos x="134" y="5"/>
                </a:cxn>
              </a:cxnLst>
              <a:rect l="0" t="0" r="r" b="b"/>
              <a:pathLst>
                <a:path w="254" h="204">
                  <a:moveTo>
                    <a:pt x="0" y="116"/>
                  </a:moveTo>
                  <a:lnTo>
                    <a:pt x="111" y="204"/>
                  </a:lnTo>
                  <a:lnTo>
                    <a:pt x="246" y="96"/>
                  </a:lnTo>
                  <a:lnTo>
                    <a:pt x="249" y="96"/>
                  </a:lnTo>
                  <a:lnTo>
                    <a:pt x="254" y="65"/>
                  </a:lnTo>
                  <a:lnTo>
                    <a:pt x="254" y="64"/>
                  </a:lnTo>
                  <a:lnTo>
                    <a:pt x="150" y="0"/>
                  </a:lnTo>
                  <a:lnTo>
                    <a:pt x="147" y="0"/>
                  </a:lnTo>
                  <a:lnTo>
                    <a:pt x="134" y="5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9" name="Freeform 118"/>
            <p:cNvSpPr>
              <a:spLocks/>
            </p:cNvSpPr>
            <p:nvPr/>
          </p:nvSpPr>
          <p:spPr bwMode="auto">
            <a:xfrm>
              <a:off x="1976" y="3268"/>
              <a:ext cx="16" cy="8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" y="6"/>
                </a:cxn>
                <a:cxn ang="0">
                  <a:pos x="5" y="8"/>
                </a:cxn>
                <a:cxn ang="0">
                  <a:pos x="6" y="8"/>
                </a:cxn>
                <a:cxn ang="0">
                  <a:pos x="9" y="8"/>
                </a:cxn>
                <a:cxn ang="0">
                  <a:pos x="11" y="6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6" y="3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0" y="6"/>
                </a:cxn>
              </a:cxnLst>
              <a:rect l="0" t="0" r="r" b="b"/>
              <a:pathLst>
                <a:path w="16" h="8">
                  <a:moveTo>
                    <a:pt x="0" y="6"/>
                  </a:moveTo>
                  <a:lnTo>
                    <a:pt x="2" y="6"/>
                  </a:lnTo>
                  <a:lnTo>
                    <a:pt x="5" y="8"/>
                  </a:lnTo>
                  <a:lnTo>
                    <a:pt x="6" y="8"/>
                  </a:lnTo>
                  <a:lnTo>
                    <a:pt x="9" y="8"/>
                  </a:lnTo>
                  <a:lnTo>
                    <a:pt x="11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1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20" name="Freeform 119"/>
            <p:cNvSpPr>
              <a:spLocks/>
            </p:cNvSpPr>
            <p:nvPr/>
          </p:nvSpPr>
          <p:spPr bwMode="auto">
            <a:xfrm>
              <a:off x="1976" y="3268"/>
              <a:ext cx="16" cy="8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" y="6"/>
                </a:cxn>
                <a:cxn ang="0">
                  <a:pos x="5" y="8"/>
                </a:cxn>
                <a:cxn ang="0">
                  <a:pos x="6" y="8"/>
                </a:cxn>
                <a:cxn ang="0">
                  <a:pos x="9" y="8"/>
                </a:cxn>
                <a:cxn ang="0">
                  <a:pos x="11" y="6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6" y="3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0" y="6"/>
                </a:cxn>
              </a:cxnLst>
              <a:rect l="0" t="0" r="r" b="b"/>
              <a:pathLst>
                <a:path w="16" h="8">
                  <a:moveTo>
                    <a:pt x="0" y="6"/>
                  </a:moveTo>
                  <a:lnTo>
                    <a:pt x="2" y="6"/>
                  </a:lnTo>
                  <a:lnTo>
                    <a:pt x="5" y="8"/>
                  </a:lnTo>
                  <a:lnTo>
                    <a:pt x="6" y="8"/>
                  </a:lnTo>
                  <a:lnTo>
                    <a:pt x="9" y="8"/>
                  </a:lnTo>
                  <a:lnTo>
                    <a:pt x="11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0" y="6"/>
                  </a:lnTo>
                </a:path>
              </a:pathLst>
            </a:custGeom>
            <a:noFill/>
            <a:ln w="0">
              <a:solidFill>
                <a:srgbClr val="FFFF1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21" name="Freeform 120"/>
            <p:cNvSpPr>
              <a:spLocks/>
            </p:cNvSpPr>
            <p:nvPr/>
          </p:nvSpPr>
          <p:spPr bwMode="auto">
            <a:xfrm>
              <a:off x="1882" y="3344"/>
              <a:ext cx="16" cy="8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" y="8"/>
                </a:cxn>
                <a:cxn ang="0">
                  <a:pos x="5" y="8"/>
                </a:cxn>
                <a:cxn ang="0">
                  <a:pos x="7" y="8"/>
                </a:cxn>
                <a:cxn ang="0">
                  <a:pos x="10" y="8"/>
                </a:cxn>
                <a:cxn ang="0">
                  <a:pos x="11" y="8"/>
                </a:cxn>
                <a:cxn ang="0">
                  <a:pos x="13" y="7"/>
                </a:cxn>
                <a:cxn ang="0">
                  <a:pos x="14" y="5"/>
                </a:cxn>
                <a:cxn ang="0">
                  <a:pos x="16" y="3"/>
                </a:cxn>
                <a:cxn ang="0">
                  <a:pos x="16" y="2"/>
                </a:cxn>
                <a:cxn ang="0">
                  <a:pos x="14" y="0"/>
                </a:cxn>
                <a:cxn ang="0">
                  <a:pos x="0" y="7"/>
                </a:cxn>
              </a:cxnLst>
              <a:rect l="0" t="0" r="r" b="b"/>
              <a:pathLst>
                <a:path w="16" h="8">
                  <a:moveTo>
                    <a:pt x="0" y="7"/>
                  </a:moveTo>
                  <a:lnTo>
                    <a:pt x="2" y="8"/>
                  </a:lnTo>
                  <a:lnTo>
                    <a:pt x="5" y="8"/>
                  </a:lnTo>
                  <a:lnTo>
                    <a:pt x="7" y="8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3" y="7"/>
                  </a:lnTo>
                  <a:lnTo>
                    <a:pt x="14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4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1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22" name="Freeform 121"/>
            <p:cNvSpPr>
              <a:spLocks/>
            </p:cNvSpPr>
            <p:nvPr/>
          </p:nvSpPr>
          <p:spPr bwMode="auto">
            <a:xfrm>
              <a:off x="1882" y="3344"/>
              <a:ext cx="16" cy="8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" y="8"/>
                </a:cxn>
                <a:cxn ang="0">
                  <a:pos x="5" y="8"/>
                </a:cxn>
                <a:cxn ang="0">
                  <a:pos x="7" y="8"/>
                </a:cxn>
                <a:cxn ang="0">
                  <a:pos x="10" y="8"/>
                </a:cxn>
                <a:cxn ang="0">
                  <a:pos x="11" y="8"/>
                </a:cxn>
                <a:cxn ang="0">
                  <a:pos x="13" y="7"/>
                </a:cxn>
                <a:cxn ang="0">
                  <a:pos x="14" y="5"/>
                </a:cxn>
                <a:cxn ang="0">
                  <a:pos x="16" y="3"/>
                </a:cxn>
                <a:cxn ang="0">
                  <a:pos x="16" y="2"/>
                </a:cxn>
                <a:cxn ang="0">
                  <a:pos x="14" y="0"/>
                </a:cxn>
                <a:cxn ang="0">
                  <a:pos x="0" y="7"/>
                </a:cxn>
              </a:cxnLst>
              <a:rect l="0" t="0" r="r" b="b"/>
              <a:pathLst>
                <a:path w="16" h="8">
                  <a:moveTo>
                    <a:pt x="0" y="7"/>
                  </a:moveTo>
                  <a:lnTo>
                    <a:pt x="2" y="8"/>
                  </a:lnTo>
                  <a:lnTo>
                    <a:pt x="5" y="8"/>
                  </a:lnTo>
                  <a:lnTo>
                    <a:pt x="7" y="8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3" y="7"/>
                  </a:lnTo>
                  <a:lnTo>
                    <a:pt x="14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4" y="0"/>
                  </a:lnTo>
                  <a:lnTo>
                    <a:pt x="0" y="7"/>
                  </a:lnTo>
                </a:path>
              </a:pathLst>
            </a:custGeom>
            <a:noFill/>
            <a:ln w="0">
              <a:solidFill>
                <a:srgbClr val="FFFF1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23" name="Freeform 122"/>
            <p:cNvSpPr>
              <a:spLocks/>
            </p:cNvSpPr>
            <p:nvPr/>
          </p:nvSpPr>
          <p:spPr bwMode="auto">
            <a:xfrm>
              <a:off x="1882" y="3364"/>
              <a:ext cx="16" cy="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" y="8"/>
                </a:cxn>
                <a:cxn ang="0">
                  <a:pos x="5" y="8"/>
                </a:cxn>
                <a:cxn ang="0">
                  <a:pos x="7" y="9"/>
                </a:cxn>
                <a:cxn ang="0">
                  <a:pos x="10" y="8"/>
                </a:cxn>
                <a:cxn ang="0">
                  <a:pos x="11" y="8"/>
                </a:cxn>
                <a:cxn ang="0">
                  <a:pos x="13" y="6"/>
                </a:cxn>
                <a:cxn ang="0">
                  <a:pos x="14" y="4"/>
                </a:cxn>
                <a:cxn ang="0">
                  <a:pos x="16" y="3"/>
                </a:cxn>
                <a:cxn ang="0">
                  <a:pos x="16" y="1"/>
                </a:cxn>
                <a:cxn ang="0">
                  <a:pos x="14" y="0"/>
                </a:cxn>
                <a:cxn ang="0">
                  <a:pos x="0" y="6"/>
                </a:cxn>
              </a:cxnLst>
              <a:rect l="0" t="0" r="r" b="b"/>
              <a:pathLst>
                <a:path w="16" h="9">
                  <a:moveTo>
                    <a:pt x="0" y="6"/>
                  </a:moveTo>
                  <a:lnTo>
                    <a:pt x="2" y="8"/>
                  </a:lnTo>
                  <a:lnTo>
                    <a:pt x="5" y="8"/>
                  </a:lnTo>
                  <a:lnTo>
                    <a:pt x="7" y="9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3" y="6"/>
                  </a:lnTo>
                  <a:lnTo>
                    <a:pt x="14" y="4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4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1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24" name="Freeform 123"/>
            <p:cNvSpPr>
              <a:spLocks/>
            </p:cNvSpPr>
            <p:nvPr/>
          </p:nvSpPr>
          <p:spPr bwMode="auto">
            <a:xfrm>
              <a:off x="1882" y="3364"/>
              <a:ext cx="16" cy="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" y="8"/>
                </a:cxn>
                <a:cxn ang="0">
                  <a:pos x="5" y="8"/>
                </a:cxn>
                <a:cxn ang="0">
                  <a:pos x="7" y="9"/>
                </a:cxn>
                <a:cxn ang="0">
                  <a:pos x="10" y="8"/>
                </a:cxn>
                <a:cxn ang="0">
                  <a:pos x="11" y="8"/>
                </a:cxn>
                <a:cxn ang="0">
                  <a:pos x="13" y="6"/>
                </a:cxn>
                <a:cxn ang="0">
                  <a:pos x="14" y="4"/>
                </a:cxn>
                <a:cxn ang="0">
                  <a:pos x="16" y="3"/>
                </a:cxn>
                <a:cxn ang="0">
                  <a:pos x="16" y="1"/>
                </a:cxn>
                <a:cxn ang="0">
                  <a:pos x="14" y="0"/>
                </a:cxn>
                <a:cxn ang="0">
                  <a:pos x="0" y="6"/>
                </a:cxn>
              </a:cxnLst>
              <a:rect l="0" t="0" r="r" b="b"/>
              <a:pathLst>
                <a:path w="16" h="9">
                  <a:moveTo>
                    <a:pt x="0" y="6"/>
                  </a:moveTo>
                  <a:lnTo>
                    <a:pt x="2" y="8"/>
                  </a:lnTo>
                  <a:lnTo>
                    <a:pt x="5" y="8"/>
                  </a:lnTo>
                  <a:lnTo>
                    <a:pt x="7" y="9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3" y="6"/>
                  </a:lnTo>
                  <a:lnTo>
                    <a:pt x="14" y="4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4" y="0"/>
                  </a:lnTo>
                  <a:lnTo>
                    <a:pt x="0" y="6"/>
                  </a:lnTo>
                </a:path>
              </a:pathLst>
            </a:custGeom>
            <a:noFill/>
            <a:ln w="0">
              <a:solidFill>
                <a:srgbClr val="FFFF1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25" name="Freeform 124"/>
            <p:cNvSpPr>
              <a:spLocks/>
            </p:cNvSpPr>
            <p:nvPr/>
          </p:nvSpPr>
          <p:spPr bwMode="auto">
            <a:xfrm>
              <a:off x="1978" y="3289"/>
              <a:ext cx="14" cy="8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" y="8"/>
                </a:cxn>
                <a:cxn ang="0">
                  <a:pos x="3" y="8"/>
                </a:cxn>
                <a:cxn ang="0">
                  <a:pos x="6" y="8"/>
                </a:cxn>
                <a:cxn ang="0">
                  <a:pos x="9" y="8"/>
                </a:cxn>
                <a:cxn ang="0">
                  <a:pos x="10" y="8"/>
                </a:cxn>
                <a:cxn ang="0">
                  <a:pos x="12" y="6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4" y="1"/>
                </a:cxn>
                <a:cxn ang="0">
                  <a:pos x="14" y="0"/>
                </a:cxn>
                <a:cxn ang="0">
                  <a:pos x="0" y="6"/>
                </a:cxn>
              </a:cxnLst>
              <a:rect l="0" t="0" r="r" b="b"/>
              <a:pathLst>
                <a:path w="14" h="8">
                  <a:moveTo>
                    <a:pt x="0" y="6"/>
                  </a:moveTo>
                  <a:lnTo>
                    <a:pt x="1" y="8"/>
                  </a:lnTo>
                  <a:lnTo>
                    <a:pt x="3" y="8"/>
                  </a:lnTo>
                  <a:lnTo>
                    <a:pt x="6" y="8"/>
                  </a:lnTo>
                  <a:lnTo>
                    <a:pt x="9" y="8"/>
                  </a:lnTo>
                  <a:lnTo>
                    <a:pt x="10" y="8"/>
                  </a:lnTo>
                  <a:lnTo>
                    <a:pt x="12" y="6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4" y="1"/>
                  </a:lnTo>
                  <a:lnTo>
                    <a:pt x="14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1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26" name="Freeform 125"/>
            <p:cNvSpPr>
              <a:spLocks/>
            </p:cNvSpPr>
            <p:nvPr/>
          </p:nvSpPr>
          <p:spPr bwMode="auto">
            <a:xfrm>
              <a:off x="1978" y="3289"/>
              <a:ext cx="14" cy="8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" y="8"/>
                </a:cxn>
                <a:cxn ang="0">
                  <a:pos x="3" y="8"/>
                </a:cxn>
                <a:cxn ang="0">
                  <a:pos x="6" y="8"/>
                </a:cxn>
                <a:cxn ang="0">
                  <a:pos x="9" y="8"/>
                </a:cxn>
                <a:cxn ang="0">
                  <a:pos x="10" y="8"/>
                </a:cxn>
                <a:cxn ang="0">
                  <a:pos x="12" y="6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4" y="1"/>
                </a:cxn>
                <a:cxn ang="0">
                  <a:pos x="14" y="0"/>
                </a:cxn>
                <a:cxn ang="0">
                  <a:pos x="0" y="6"/>
                </a:cxn>
              </a:cxnLst>
              <a:rect l="0" t="0" r="r" b="b"/>
              <a:pathLst>
                <a:path w="14" h="8">
                  <a:moveTo>
                    <a:pt x="0" y="6"/>
                  </a:moveTo>
                  <a:lnTo>
                    <a:pt x="1" y="8"/>
                  </a:lnTo>
                  <a:lnTo>
                    <a:pt x="3" y="8"/>
                  </a:lnTo>
                  <a:lnTo>
                    <a:pt x="6" y="8"/>
                  </a:lnTo>
                  <a:lnTo>
                    <a:pt x="9" y="8"/>
                  </a:lnTo>
                  <a:lnTo>
                    <a:pt x="10" y="8"/>
                  </a:lnTo>
                  <a:lnTo>
                    <a:pt x="12" y="6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4" y="1"/>
                  </a:lnTo>
                  <a:lnTo>
                    <a:pt x="14" y="0"/>
                  </a:lnTo>
                  <a:lnTo>
                    <a:pt x="0" y="6"/>
                  </a:lnTo>
                </a:path>
              </a:pathLst>
            </a:custGeom>
            <a:noFill/>
            <a:ln w="0">
              <a:solidFill>
                <a:srgbClr val="FFFF1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27" name="Freeform 126"/>
            <p:cNvSpPr>
              <a:spLocks/>
            </p:cNvSpPr>
            <p:nvPr/>
          </p:nvSpPr>
          <p:spPr bwMode="auto">
            <a:xfrm>
              <a:off x="1758" y="3160"/>
              <a:ext cx="177" cy="130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22" y="4"/>
                </a:cxn>
                <a:cxn ang="0">
                  <a:pos x="31" y="4"/>
                </a:cxn>
                <a:cxn ang="0">
                  <a:pos x="54" y="0"/>
                </a:cxn>
                <a:cxn ang="0">
                  <a:pos x="71" y="0"/>
                </a:cxn>
                <a:cxn ang="0">
                  <a:pos x="85" y="2"/>
                </a:cxn>
                <a:cxn ang="0">
                  <a:pos x="98" y="8"/>
                </a:cxn>
                <a:cxn ang="0">
                  <a:pos x="117" y="13"/>
                </a:cxn>
                <a:cxn ang="0">
                  <a:pos x="134" y="23"/>
                </a:cxn>
                <a:cxn ang="0">
                  <a:pos x="148" y="31"/>
                </a:cxn>
                <a:cxn ang="0">
                  <a:pos x="165" y="44"/>
                </a:cxn>
                <a:cxn ang="0">
                  <a:pos x="170" y="56"/>
                </a:cxn>
                <a:cxn ang="0">
                  <a:pos x="177" y="72"/>
                </a:cxn>
                <a:cxn ang="0">
                  <a:pos x="174" y="88"/>
                </a:cxn>
                <a:cxn ang="0">
                  <a:pos x="167" y="109"/>
                </a:cxn>
                <a:cxn ang="0">
                  <a:pos x="152" y="130"/>
                </a:cxn>
                <a:cxn ang="0">
                  <a:pos x="138" y="117"/>
                </a:cxn>
                <a:cxn ang="0">
                  <a:pos x="129" y="112"/>
                </a:cxn>
                <a:cxn ang="0">
                  <a:pos x="98" y="109"/>
                </a:cxn>
                <a:cxn ang="0">
                  <a:pos x="92" y="104"/>
                </a:cxn>
                <a:cxn ang="0">
                  <a:pos x="103" y="85"/>
                </a:cxn>
                <a:cxn ang="0">
                  <a:pos x="103" y="77"/>
                </a:cxn>
                <a:cxn ang="0">
                  <a:pos x="85" y="65"/>
                </a:cxn>
                <a:cxn ang="0">
                  <a:pos x="67" y="60"/>
                </a:cxn>
                <a:cxn ang="0">
                  <a:pos x="54" y="52"/>
                </a:cxn>
                <a:cxn ang="0">
                  <a:pos x="45" y="56"/>
                </a:cxn>
                <a:cxn ang="0">
                  <a:pos x="36" y="60"/>
                </a:cxn>
                <a:cxn ang="0">
                  <a:pos x="25" y="65"/>
                </a:cxn>
                <a:cxn ang="0">
                  <a:pos x="15" y="47"/>
                </a:cxn>
                <a:cxn ang="0">
                  <a:pos x="11" y="31"/>
                </a:cxn>
                <a:cxn ang="0">
                  <a:pos x="9" y="33"/>
                </a:cxn>
                <a:cxn ang="0">
                  <a:pos x="0" y="43"/>
                </a:cxn>
                <a:cxn ang="0">
                  <a:pos x="9" y="28"/>
                </a:cxn>
                <a:cxn ang="0">
                  <a:pos x="11" y="13"/>
                </a:cxn>
                <a:cxn ang="0">
                  <a:pos x="9" y="8"/>
                </a:cxn>
              </a:cxnLst>
              <a:rect l="0" t="0" r="r" b="b"/>
              <a:pathLst>
                <a:path w="177" h="130">
                  <a:moveTo>
                    <a:pt x="9" y="8"/>
                  </a:moveTo>
                  <a:lnTo>
                    <a:pt x="22" y="4"/>
                  </a:lnTo>
                  <a:lnTo>
                    <a:pt x="31" y="4"/>
                  </a:lnTo>
                  <a:lnTo>
                    <a:pt x="54" y="0"/>
                  </a:lnTo>
                  <a:lnTo>
                    <a:pt x="71" y="0"/>
                  </a:lnTo>
                  <a:lnTo>
                    <a:pt x="85" y="2"/>
                  </a:lnTo>
                  <a:lnTo>
                    <a:pt x="98" y="8"/>
                  </a:lnTo>
                  <a:lnTo>
                    <a:pt x="117" y="13"/>
                  </a:lnTo>
                  <a:lnTo>
                    <a:pt x="134" y="23"/>
                  </a:lnTo>
                  <a:lnTo>
                    <a:pt x="148" y="31"/>
                  </a:lnTo>
                  <a:lnTo>
                    <a:pt x="165" y="44"/>
                  </a:lnTo>
                  <a:lnTo>
                    <a:pt x="170" y="56"/>
                  </a:lnTo>
                  <a:lnTo>
                    <a:pt x="177" y="72"/>
                  </a:lnTo>
                  <a:lnTo>
                    <a:pt x="174" y="88"/>
                  </a:lnTo>
                  <a:lnTo>
                    <a:pt x="167" y="109"/>
                  </a:lnTo>
                  <a:lnTo>
                    <a:pt x="152" y="130"/>
                  </a:lnTo>
                  <a:lnTo>
                    <a:pt x="138" y="117"/>
                  </a:lnTo>
                  <a:lnTo>
                    <a:pt x="129" y="112"/>
                  </a:lnTo>
                  <a:lnTo>
                    <a:pt x="98" y="109"/>
                  </a:lnTo>
                  <a:lnTo>
                    <a:pt x="92" y="104"/>
                  </a:lnTo>
                  <a:lnTo>
                    <a:pt x="103" y="85"/>
                  </a:lnTo>
                  <a:lnTo>
                    <a:pt x="103" y="77"/>
                  </a:lnTo>
                  <a:lnTo>
                    <a:pt x="85" y="65"/>
                  </a:lnTo>
                  <a:lnTo>
                    <a:pt x="67" y="60"/>
                  </a:lnTo>
                  <a:lnTo>
                    <a:pt x="54" y="52"/>
                  </a:lnTo>
                  <a:lnTo>
                    <a:pt x="45" y="56"/>
                  </a:lnTo>
                  <a:lnTo>
                    <a:pt x="36" y="60"/>
                  </a:lnTo>
                  <a:lnTo>
                    <a:pt x="25" y="65"/>
                  </a:lnTo>
                  <a:lnTo>
                    <a:pt x="15" y="47"/>
                  </a:lnTo>
                  <a:lnTo>
                    <a:pt x="11" y="31"/>
                  </a:lnTo>
                  <a:lnTo>
                    <a:pt x="9" y="33"/>
                  </a:lnTo>
                  <a:lnTo>
                    <a:pt x="0" y="43"/>
                  </a:lnTo>
                  <a:lnTo>
                    <a:pt x="9" y="28"/>
                  </a:lnTo>
                  <a:lnTo>
                    <a:pt x="11" y="13"/>
                  </a:lnTo>
                  <a:lnTo>
                    <a:pt x="9" y="8"/>
                  </a:lnTo>
                  <a:close/>
                </a:path>
              </a:pathLst>
            </a:custGeom>
            <a:solidFill>
              <a:srgbClr val="044C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28" name="Freeform 127"/>
            <p:cNvSpPr>
              <a:spLocks/>
            </p:cNvSpPr>
            <p:nvPr/>
          </p:nvSpPr>
          <p:spPr bwMode="auto">
            <a:xfrm>
              <a:off x="1758" y="3160"/>
              <a:ext cx="177" cy="130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22" y="4"/>
                </a:cxn>
                <a:cxn ang="0">
                  <a:pos x="31" y="4"/>
                </a:cxn>
                <a:cxn ang="0">
                  <a:pos x="54" y="0"/>
                </a:cxn>
                <a:cxn ang="0">
                  <a:pos x="71" y="0"/>
                </a:cxn>
                <a:cxn ang="0">
                  <a:pos x="85" y="2"/>
                </a:cxn>
                <a:cxn ang="0">
                  <a:pos x="98" y="8"/>
                </a:cxn>
                <a:cxn ang="0">
                  <a:pos x="117" y="13"/>
                </a:cxn>
                <a:cxn ang="0">
                  <a:pos x="134" y="23"/>
                </a:cxn>
                <a:cxn ang="0">
                  <a:pos x="148" y="31"/>
                </a:cxn>
                <a:cxn ang="0">
                  <a:pos x="165" y="44"/>
                </a:cxn>
                <a:cxn ang="0">
                  <a:pos x="170" y="56"/>
                </a:cxn>
                <a:cxn ang="0">
                  <a:pos x="177" y="72"/>
                </a:cxn>
                <a:cxn ang="0">
                  <a:pos x="174" y="88"/>
                </a:cxn>
                <a:cxn ang="0">
                  <a:pos x="167" y="109"/>
                </a:cxn>
                <a:cxn ang="0">
                  <a:pos x="152" y="130"/>
                </a:cxn>
                <a:cxn ang="0">
                  <a:pos x="138" y="117"/>
                </a:cxn>
                <a:cxn ang="0">
                  <a:pos x="129" y="112"/>
                </a:cxn>
                <a:cxn ang="0">
                  <a:pos x="98" y="109"/>
                </a:cxn>
                <a:cxn ang="0">
                  <a:pos x="92" y="104"/>
                </a:cxn>
                <a:cxn ang="0">
                  <a:pos x="103" y="85"/>
                </a:cxn>
                <a:cxn ang="0">
                  <a:pos x="103" y="77"/>
                </a:cxn>
                <a:cxn ang="0">
                  <a:pos x="85" y="65"/>
                </a:cxn>
                <a:cxn ang="0">
                  <a:pos x="67" y="60"/>
                </a:cxn>
                <a:cxn ang="0">
                  <a:pos x="54" y="52"/>
                </a:cxn>
                <a:cxn ang="0">
                  <a:pos x="45" y="56"/>
                </a:cxn>
                <a:cxn ang="0">
                  <a:pos x="36" y="60"/>
                </a:cxn>
                <a:cxn ang="0">
                  <a:pos x="25" y="65"/>
                </a:cxn>
                <a:cxn ang="0">
                  <a:pos x="15" y="47"/>
                </a:cxn>
                <a:cxn ang="0">
                  <a:pos x="11" y="31"/>
                </a:cxn>
                <a:cxn ang="0">
                  <a:pos x="9" y="33"/>
                </a:cxn>
                <a:cxn ang="0">
                  <a:pos x="0" y="43"/>
                </a:cxn>
                <a:cxn ang="0">
                  <a:pos x="9" y="28"/>
                </a:cxn>
                <a:cxn ang="0">
                  <a:pos x="11" y="13"/>
                </a:cxn>
                <a:cxn ang="0">
                  <a:pos x="9" y="8"/>
                </a:cxn>
              </a:cxnLst>
              <a:rect l="0" t="0" r="r" b="b"/>
              <a:pathLst>
                <a:path w="177" h="130">
                  <a:moveTo>
                    <a:pt x="9" y="8"/>
                  </a:moveTo>
                  <a:lnTo>
                    <a:pt x="22" y="4"/>
                  </a:lnTo>
                  <a:lnTo>
                    <a:pt x="31" y="4"/>
                  </a:lnTo>
                  <a:lnTo>
                    <a:pt x="54" y="0"/>
                  </a:lnTo>
                  <a:lnTo>
                    <a:pt x="71" y="0"/>
                  </a:lnTo>
                  <a:lnTo>
                    <a:pt x="85" y="2"/>
                  </a:lnTo>
                  <a:lnTo>
                    <a:pt x="98" y="8"/>
                  </a:lnTo>
                  <a:lnTo>
                    <a:pt x="117" y="13"/>
                  </a:lnTo>
                  <a:lnTo>
                    <a:pt x="134" y="23"/>
                  </a:lnTo>
                  <a:lnTo>
                    <a:pt x="148" y="31"/>
                  </a:lnTo>
                  <a:lnTo>
                    <a:pt x="165" y="44"/>
                  </a:lnTo>
                  <a:lnTo>
                    <a:pt x="170" y="56"/>
                  </a:lnTo>
                  <a:lnTo>
                    <a:pt x="177" y="72"/>
                  </a:lnTo>
                  <a:lnTo>
                    <a:pt x="174" y="88"/>
                  </a:lnTo>
                  <a:lnTo>
                    <a:pt x="167" y="109"/>
                  </a:lnTo>
                  <a:lnTo>
                    <a:pt x="152" y="130"/>
                  </a:lnTo>
                  <a:lnTo>
                    <a:pt x="138" y="117"/>
                  </a:lnTo>
                  <a:lnTo>
                    <a:pt x="129" y="112"/>
                  </a:lnTo>
                  <a:lnTo>
                    <a:pt x="98" y="109"/>
                  </a:lnTo>
                  <a:lnTo>
                    <a:pt x="92" y="104"/>
                  </a:lnTo>
                  <a:lnTo>
                    <a:pt x="103" y="85"/>
                  </a:lnTo>
                  <a:lnTo>
                    <a:pt x="103" y="77"/>
                  </a:lnTo>
                  <a:lnTo>
                    <a:pt x="85" y="65"/>
                  </a:lnTo>
                  <a:lnTo>
                    <a:pt x="67" y="60"/>
                  </a:lnTo>
                  <a:lnTo>
                    <a:pt x="54" y="52"/>
                  </a:lnTo>
                  <a:lnTo>
                    <a:pt x="45" y="56"/>
                  </a:lnTo>
                  <a:lnTo>
                    <a:pt x="36" y="60"/>
                  </a:lnTo>
                  <a:lnTo>
                    <a:pt x="25" y="65"/>
                  </a:lnTo>
                  <a:lnTo>
                    <a:pt x="15" y="47"/>
                  </a:lnTo>
                  <a:lnTo>
                    <a:pt x="11" y="31"/>
                  </a:lnTo>
                  <a:lnTo>
                    <a:pt x="9" y="33"/>
                  </a:lnTo>
                  <a:lnTo>
                    <a:pt x="0" y="43"/>
                  </a:lnTo>
                  <a:lnTo>
                    <a:pt x="9" y="28"/>
                  </a:lnTo>
                  <a:lnTo>
                    <a:pt x="11" y="13"/>
                  </a:lnTo>
                  <a:lnTo>
                    <a:pt x="9" y="8"/>
                  </a:lnTo>
                </a:path>
              </a:pathLst>
            </a:custGeom>
            <a:noFill/>
            <a:ln w="0">
              <a:solidFill>
                <a:srgbClr val="0044E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29" name="Freeform 128"/>
            <p:cNvSpPr>
              <a:spLocks/>
            </p:cNvSpPr>
            <p:nvPr/>
          </p:nvSpPr>
          <p:spPr bwMode="auto">
            <a:xfrm>
              <a:off x="1854" y="3437"/>
              <a:ext cx="120" cy="97"/>
            </a:xfrm>
            <a:custGeom>
              <a:avLst/>
              <a:gdLst/>
              <a:ahLst/>
              <a:cxnLst>
                <a:cxn ang="0">
                  <a:pos x="58" y="34"/>
                </a:cxn>
                <a:cxn ang="0">
                  <a:pos x="53" y="39"/>
                </a:cxn>
                <a:cxn ang="0">
                  <a:pos x="46" y="40"/>
                </a:cxn>
                <a:cxn ang="0">
                  <a:pos x="41" y="58"/>
                </a:cxn>
                <a:cxn ang="0">
                  <a:pos x="11" y="65"/>
                </a:cxn>
                <a:cxn ang="0">
                  <a:pos x="5" y="70"/>
                </a:cxn>
                <a:cxn ang="0">
                  <a:pos x="2" y="73"/>
                </a:cxn>
                <a:cxn ang="0">
                  <a:pos x="0" y="86"/>
                </a:cxn>
                <a:cxn ang="0">
                  <a:pos x="3" y="89"/>
                </a:cxn>
                <a:cxn ang="0">
                  <a:pos x="11" y="92"/>
                </a:cxn>
                <a:cxn ang="0">
                  <a:pos x="33" y="96"/>
                </a:cxn>
                <a:cxn ang="0">
                  <a:pos x="47" y="97"/>
                </a:cxn>
                <a:cxn ang="0">
                  <a:pos x="60" y="97"/>
                </a:cxn>
                <a:cxn ang="0">
                  <a:pos x="69" y="97"/>
                </a:cxn>
                <a:cxn ang="0">
                  <a:pos x="78" y="92"/>
                </a:cxn>
                <a:cxn ang="0">
                  <a:pos x="89" y="76"/>
                </a:cxn>
                <a:cxn ang="0">
                  <a:pos x="92" y="71"/>
                </a:cxn>
                <a:cxn ang="0">
                  <a:pos x="95" y="65"/>
                </a:cxn>
                <a:cxn ang="0">
                  <a:pos x="105" y="48"/>
                </a:cxn>
                <a:cxn ang="0">
                  <a:pos x="111" y="48"/>
                </a:cxn>
                <a:cxn ang="0">
                  <a:pos x="117" y="39"/>
                </a:cxn>
                <a:cxn ang="0">
                  <a:pos x="120" y="29"/>
                </a:cxn>
                <a:cxn ang="0">
                  <a:pos x="119" y="16"/>
                </a:cxn>
                <a:cxn ang="0">
                  <a:pos x="100" y="13"/>
                </a:cxn>
                <a:cxn ang="0">
                  <a:pos x="97" y="5"/>
                </a:cxn>
                <a:cxn ang="0">
                  <a:pos x="86" y="0"/>
                </a:cxn>
                <a:cxn ang="0">
                  <a:pos x="81" y="0"/>
                </a:cxn>
                <a:cxn ang="0">
                  <a:pos x="77" y="1"/>
                </a:cxn>
                <a:cxn ang="0">
                  <a:pos x="75" y="6"/>
                </a:cxn>
                <a:cxn ang="0">
                  <a:pos x="83" y="9"/>
                </a:cxn>
                <a:cxn ang="0">
                  <a:pos x="92" y="13"/>
                </a:cxn>
                <a:cxn ang="0">
                  <a:pos x="88" y="24"/>
                </a:cxn>
                <a:cxn ang="0">
                  <a:pos x="81" y="31"/>
                </a:cxn>
                <a:cxn ang="0">
                  <a:pos x="74" y="32"/>
                </a:cxn>
                <a:cxn ang="0">
                  <a:pos x="64" y="35"/>
                </a:cxn>
                <a:cxn ang="0">
                  <a:pos x="58" y="34"/>
                </a:cxn>
              </a:cxnLst>
              <a:rect l="0" t="0" r="r" b="b"/>
              <a:pathLst>
                <a:path w="120" h="97">
                  <a:moveTo>
                    <a:pt x="58" y="34"/>
                  </a:moveTo>
                  <a:lnTo>
                    <a:pt x="53" y="39"/>
                  </a:lnTo>
                  <a:lnTo>
                    <a:pt x="46" y="40"/>
                  </a:lnTo>
                  <a:lnTo>
                    <a:pt x="41" y="58"/>
                  </a:lnTo>
                  <a:lnTo>
                    <a:pt x="11" y="65"/>
                  </a:lnTo>
                  <a:lnTo>
                    <a:pt x="5" y="70"/>
                  </a:lnTo>
                  <a:lnTo>
                    <a:pt x="2" y="73"/>
                  </a:lnTo>
                  <a:lnTo>
                    <a:pt x="0" y="86"/>
                  </a:lnTo>
                  <a:lnTo>
                    <a:pt x="3" y="89"/>
                  </a:lnTo>
                  <a:lnTo>
                    <a:pt x="11" y="92"/>
                  </a:lnTo>
                  <a:lnTo>
                    <a:pt x="33" y="96"/>
                  </a:lnTo>
                  <a:lnTo>
                    <a:pt x="47" y="97"/>
                  </a:lnTo>
                  <a:lnTo>
                    <a:pt x="60" y="97"/>
                  </a:lnTo>
                  <a:lnTo>
                    <a:pt x="69" y="97"/>
                  </a:lnTo>
                  <a:lnTo>
                    <a:pt x="78" y="92"/>
                  </a:lnTo>
                  <a:lnTo>
                    <a:pt x="89" y="76"/>
                  </a:lnTo>
                  <a:lnTo>
                    <a:pt x="92" y="71"/>
                  </a:lnTo>
                  <a:lnTo>
                    <a:pt x="95" y="65"/>
                  </a:lnTo>
                  <a:lnTo>
                    <a:pt x="105" y="48"/>
                  </a:lnTo>
                  <a:lnTo>
                    <a:pt x="111" y="48"/>
                  </a:lnTo>
                  <a:lnTo>
                    <a:pt x="117" y="39"/>
                  </a:lnTo>
                  <a:lnTo>
                    <a:pt x="120" y="29"/>
                  </a:lnTo>
                  <a:lnTo>
                    <a:pt x="119" y="16"/>
                  </a:lnTo>
                  <a:lnTo>
                    <a:pt x="100" y="13"/>
                  </a:lnTo>
                  <a:lnTo>
                    <a:pt x="97" y="5"/>
                  </a:lnTo>
                  <a:lnTo>
                    <a:pt x="86" y="0"/>
                  </a:lnTo>
                  <a:lnTo>
                    <a:pt x="81" y="0"/>
                  </a:lnTo>
                  <a:lnTo>
                    <a:pt x="77" y="1"/>
                  </a:lnTo>
                  <a:lnTo>
                    <a:pt x="75" y="6"/>
                  </a:lnTo>
                  <a:lnTo>
                    <a:pt x="83" y="9"/>
                  </a:lnTo>
                  <a:lnTo>
                    <a:pt x="92" y="13"/>
                  </a:lnTo>
                  <a:lnTo>
                    <a:pt x="88" y="24"/>
                  </a:lnTo>
                  <a:lnTo>
                    <a:pt x="81" y="31"/>
                  </a:lnTo>
                  <a:lnTo>
                    <a:pt x="74" y="32"/>
                  </a:lnTo>
                  <a:lnTo>
                    <a:pt x="64" y="35"/>
                  </a:lnTo>
                  <a:lnTo>
                    <a:pt x="58" y="34"/>
                  </a:lnTo>
                  <a:close/>
                </a:path>
              </a:pathLst>
            </a:custGeom>
            <a:solidFill>
              <a:srgbClr val="9371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30" name="Freeform 129"/>
            <p:cNvSpPr>
              <a:spLocks/>
            </p:cNvSpPr>
            <p:nvPr/>
          </p:nvSpPr>
          <p:spPr bwMode="auto">
            <a:xfrm>
              <a:off x="1854" y="3437"/>
              <a:ext cx="120" cy="97"/>
            </a:xfrm>
            <a:custGeom>
              <a:avLst/>
              <a:gdLst/>
              <a:ahLst/>
              <a:cxnLst>
                <a:cxn ang="0">
                  <a:pos x="58" y="34"/>
                </a:cxn>
                <a:cxn ang="0">
                  <a:pos x="53" y="39"/>
                </a:cxn>
                <a:cxn ang="0">
                  <a:pos x="46" y="40"/>
                </a:cxn>
                <a:cxn ang="0">
                  <a:pos x="41" y="58"/>
                </a:cxn>
                <a:cxn ang="0">
                  <a:pos x="11" y="65"/>
                </a:cxn>
                <a:cxn ang="0">
                  <a:pos x="5" y="70"/>
                </a:cxn>
                <a:cxn ang="0">
                  <a:pos x="2" y="73"/>
                </a:cxn>
                <a:cxn ang="0">
                  <a:pos x="0" y="86"/>
                </a:cxn>
                <a:cxn ang="0">
                  <a:pos x="3" y="89"/>
                </a:cxn>
                <a:cxn ang="0">
                  <a:pos x="11" y="92"/>
                </a:cxn>
                <a:cxn ang="0">
                  <a:pos x="33" y="96"/>
                </a:cxn>
                <a:cxn ang="0">
                  <a:pos x="47" y="97"/>
                </a:cxn>
                <a:cxn ang="0">
                  <a:pos x="60" y="97"/>
                </a:cxn>
                <a:cxn ang="0">
                  <a:pos x="69" y="97"/>
                </a:cxn>
                <a:cxn ang="0">
                  <a:pos x="78" y="92"/>
                </a:cxn>
                <a:cxn ang="0">
                  <a:pos x="89" y="76"/>
                </a:cxn>
                <a:cxn ang="0">
                  <a:pos x="92" y="71"/>
                </a:cxn>
                <a:cxn ang="0">
                  <a:pos x="95" y="65"/>
                </a:cxn>
                <a:cxn ang="0">
                  <a:pos x="105" y="48"/>
                </a:cxn>
                <a:cxn ang="0">
                  <a:pos x="111" y="48"/>
                </a:cxn>
                <a:cxn ang="0">
                  <a:pos x="117" y="39"/>
                </a:cxn>
                <a:cxn ang="0">
                  <a:pos x="120" y="29"/>
                </a:cxn>
                <a:cxn ang="0">
                  <a:pos x="119" y="16"/>
                </a:cxn>
                <a:cxn ang="0">
                  <a:pos x="100" y="13"/>
                </a:cxn>
                <a:cxn ang="0">
                  <a:pos x="97" y="5"/>
                </a:cxn>
                <a:cxn ang="0">
                  <a:pos x="86" y="0"/>
                </a:cxn>
                <a:cxn ang="0">
                  <a:pos x="81" y="0"/>
                </a:cxn>
                <a:cxn ang="0">
                  <a:pos x="77" y="1"/>
                </a:cxn>
                <a:cxn ang="0">
                  <a:pos x="75" y="6"/>
                </a:cxn>
                <a:cxn ang="0">
                  <a:pos x="83" y="9"/>
                </a:cxn>
                <a:cxn ang="0">
                  <a:pos x="92" y="13"/>
                </a:cxn>
                <a:cxn ang="0">
                  <a:pos x="88" y="24"/>
                </a:cxn>
                <a:cxn ang="0">
                  <a:pos x="81" y="31"/>
                </a:cxn>
                <a:cxn ang="0">
                  <a:pos x="74" y="32"/>
                </a:cxn>
                <a:cxn ang="0">
                  <a:pos x="64" y="35"/>
                </a:cxn>
                <a:cxn ang="0">
                  <a:pos x="58" y="34"/>
                </a:cxn>
              </a:cxnLst>
              <a:rect l="0" t="0" r="r" b="b"/>
              <a:pathLst>
                <a:path w="120" h="97">
                  <a:moveTo>
                    <a:pt x="58" y="34"/>
                  </a:moveTo>
                  <a:lnTo>
                    <a:pt x="53" y="39"/>
                  </a:lnTo>
                  <a:lnTo>
                    <a:pt x="46" y="40"/>
                  </a:lnTo>
                  <a:lnTo>
                    <a:pt x="41" y="58"/>
                  </a:lnTo>
                  <a:lnTo>
                    <a:pt x="11" y="65"/>
                  </a:lnTo>
                  <a:lnTo>
                    <a:pt x="5" y="70"/>
                  </a:lnTo>
                  <a:lnTo>
                    <a:pt x="2" y="73"/>
                  </a:lnTo>
                  <a:lnTo>
                    <a:pt x="0" y="86"/>
                  </a:lnTo>
                  <a:lnTo>
                    <a:pt x="3" y="89"/>
                  </a:lnTo>
                  <a:lnTo>
                    <a:pt x="11" y="92"/>
                  </a:lnTo>
                  <a:lnTo>
                    <a:pt x="33" y="96"/>
                  </a:lnTo>
                  <a:lnTo>
                    <a:pt x="47" y="97"/>
                  </a:lnTo>
                  <a:lnTo>
                    <a:pt x="60" y="97"/>
                  </a:lnTo>
                  <a:lnTo>
                    <a:pt x="69" y="97"/>
                  </a:lnTo>
                  <a:lnTo>
                    <a:pt x="78" y="92"/>
                  </a:lnTo>
                  <a:lnTo>
                    <a:pt x="89" y="76"/>
                  </a:lnTo>
                  <a:lnTo>
                    <a:pt x="92" y="71"/>
                  </a:lnTo>
                  <a:lnTo>
                    <a:pt x="95" y="65"/>
                  </a:lnTo>
                  <a:lnTo>
                    <a:pt x="105" y="48"/>
                  </a:lnTo>
                  <a:lnTo>
                    <a:pt x="111" y="48"/>
                  </a:lnTo>
                  <a:lnTo>
                    <a:pt x="117" y="39"/>
                  </a:lnTo>
                  <a:lnTo>
                    <a:pt x="120" y="29"/>
                  </a:lnTo>
                  <a:lnTo>
                    <a:pt x="119" y="16"/>
                  </a:lnTo>
                  <a:lnTo>
                    <a:pt x="100" y="13"/>
                  </a:lnTo>
                  <a:lnTo>
                    <a:pt x="97" y="5"/>
                  </a:lnTo>
                  <a:lnTo>
                    <a:pt x="86" y="0"/>
                  </a:lnTo>
                  <a:lnTo>
                    <a:pt x="81" y="0"/>
                  </a:lnTo>
                  <a:lnTo>
                    <a:pt x="77" y="1"/>
                  </a:lnTo>
                  <a:lnTo>
                    <a:pt x="75" y="6"/>
                  </a:lnTo>
                  <a:lnTo>
                    <a:pt x="83" y="9"/>
                  </a:lnTo>
                  <a:lnTo>
                    <a:pt x="92" y="13"/>
                  </a:lnTo>
                  <a:lnTo>
                    <a:pt x="88" y="24"/>
                  </a:lnTo>
                  <a:lnTo>
                    <a:pt x="81" y="31"/>
                  </a:lnTo>
                  <a:lnTo>
                    <a:pt x="74" y="32"/>
                  </a:lnTo>
                  <a:lnTo>
                    <a:pt x="64" y="35"/>
                  </a:lnTo>
                  <a:lnTo>
                    <a:pt x="58" y="34"/>
                  </a:lnTo>
                </a:path>
              </a:pathLst>
            </a:custGeom>
            <a:noFill/>
            <a:ln w="0">
              <a:solidFill>
                <a:srgbClr val="99733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31" name="Freeform 130"/>
            <p:cNvSpPr>
              <a:spLocks/>
            </p:cNvSpPr>
            <p:nvPr/>
          </p:nvSpPr>
          <p:spPr bwMode="auto">
            <a:xfrm>
              <a:off x="1808" y="3362"/>
              <a:ext cx="120" cy="114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3" y="16"/>
                </a:cxn>
                <a:cxn ang="0">
                  <a:pos x="1" y="26"/>
                </a:cxn>
                <a:cxn ang="0">
                  <a:pos x="0" y="39"/>
                </a:cxn>
                <a:cxn ang="0">
                  <a:pos x="0" y="60"/>
                </a:cxn>
                <a:cxn ang="0">
                  <a:pos x="0" y="73"/>
                </a:cxn>
                <a:cxn ang="0">
                  <a:pos x="4" y="83"/>
                </a:cxn>
                <a:cxn ang="0">
                  <a:pos x="12" y="91"/>
                </a:cxn>
                <a:cxn ang="0">
                  <a:pos x="31" y="91"/>
                </a:cxn>
                <a:cxn ang="0">
                  <a:pos x="45" y="91"/>
                </a:cxn>
                <a:cxn ang="0">
                  <a:pos x="59" y="91"/>
                </a:cxn>
                <a:cxn ang="0">
                  <a:pos x="67" y="94"/>
                </a:cxn>
                <a:cxn ang="0">
                  <a:pos x="73" y="99"/>
                </a:cxn>
                <a:cxn ang="0">
                  <a:pos x="90" y="114"/>
                </a:cxn>
                <a:cxn ang="0">
                  <a:pos x="99" y="114"/>
                </a:cxn>
                <a:cxn ang="0">
                  <a:pos x="110" y="101"/>
                </a:cxn>
                <a:cxn ang="0">
                  <a:pos x="113" y="93"/>
                </a:cxn>
                <a:cxn ang="0">
                  <a:pos x="118" y="86"/>
                </a:cxn>
                <a:cxn ang="0">
                  <a:pos x="120" y="71"/>
                </a:cxn>
                <a:cxn ang="0">
                  <a:pos x="120" y="60"/>
                </a:cxn>
                <a:cxn ang="0">
                  <a:pos x="102" y="52"/>
                </a:cxn>
                <a:cxn ang="0">
                  <a:pos x="88" y="47"/>
                </a:cxn>
                <a:cxn ang="0">
                  <a:pos x="71" y="39"/>
                </a:cxn>
                <a:cxn ang="0">
                  <a:pos x="71" y="39"/>
                </a:cxn>
                <a:cxn ang="0">
                  <a:pos x="71" y="28"/>
                </a:cxn>
                <a:cxn ang="0">
                  <a:pos x="71" y="19"/>
                </a:cxn>
                <a:cxn ang="0">
                  <a:pos x="71" y="21"/>
                </a:cxn>
                <a:cxn ang="0">
                  <a:pos x="57" y="32"/>
                </a:cxn>
                <a:cxn ang="0">
                  <a:pos x="49" y="41"/>
                </a:cxn>
                <a:cxn ang="0">
                  <a:pos x="35" y="26"/>
                </a:cxn>
                <a:cxn ang="0">
                  <a:pos x="20" y="15"/>
                </a:cxn>
                <a:cxn ang="0">
                  <a:pos x="4" y="0"/>
                </a:cxn>
                <a:cxn ang="0">
                  <a:pos x="4" y="3"/>
                </a:cxn>
              </a:cxnLst>
              <a:rect l="0" t="0" r="r" b="b"/>
              <a:pathLst>
                <a:path w="120" h="114">
                  <a:moveTo>
                    <a:pt x="4" y="3"/>
                  </a:moveTo>
                  <a:lnTo>
                    <a:pt x="3" y="16"/>
                  </a:lnTo>
                  <a:lnTo>
                    <a:pt x="1" y="26"/>
                  </a:lnTo>
                  <a:lnTo>
                    <a:pt x="0" y="39"/>
                  </a:lnTo>
                  <a:lnTo>
                    <a:pt x="0" y="60"/>
                  </a:lnTo>
                  <a:lnTo>
                    <a:pt x="0" y="73"/>
                  </a:lnTo>
                  <a:lnTo>
                    <a:pt x="4" y="83"/>
                  </a:lnTo>
                  <a:lnTo>
                    <a:pt x="12" y="91"/>
                  </a:lnTo>
                  <a:lnTo>
                    <a:pt x="31" y="91"/>
                  </a:lnTo>
                  <a:lnTo>
                    <a:pt x="45" y="91"/>
                  </a:lnTo>
                  <a:lnTo>
                    <a:pt x="59" y="91"/>
                  </a:lnTo>
                  <a:lnTo>
                    <a:pt x="67" y="94"/>
                  </a:lnTo>
                  <a:lnTo>
                    <a:pt x="73" y="99"/>
                  </a:lnTo>
                  <a:lnTo>
                    <a:pt x="90" y="114"/>
                  </a:lnTo>
                  <a:lnTo>
                    <a:pt x="99" y="114"/>
                  </a:lnTo>
                  <a:lnTo>
                    <a:pt x="110" y="101"/>
                  </a:lnTo>
                  <a:lnTo>
                    <a:pt x="113" y="93"/>
                  </a:lnTo>
                  <a:lnTo>
                    <a:pt x="118" y="86"/>
                  </a:lnTo>
                  <a:lnTo>
                    <a:pt x="120" y="71"/>
                  </a:lnTo>
                  <a:lnTo>
                    <a:pt x="120" y="60"/>
                  </a:lnTo>
                  <a:lnTo>
                    <a:pt x="102" y="52"/>
                  </a:lnTo>
                  <a:lnTo>
                    <a:pt x="88" y="47"/>
                  </a:lnTo>
                  <a:lnTo>
                    <a:pt x="71" y="39"/>
                  </a:lnTo>
                  <a:lnTo>
                    <a:pt x="71" y="39"/>
                  </a:lnTo>
                  <a:lnTo>
                    <a:pt x="71" y="28"/>
                  </a:lnTo>
                  <a:lnTo>
                    <a:pt x="71" y="19"/>
                  </a:lnTo>
                  <a:lnTo>
                    <a:pt x="71" y="21"/>
                  </a:lnTo>
                  <a:lnTo>
                    <a:pt x="57" y="32"/>
                  </a:lnTo>
                  <a:lnTo>
                    <a:pt x="49" y="41"/>
                  </a:lnTo>
                  <a:lnTo>
                    <a:pt x="35" y="26"/>
                  </a:lnTo>
                  <a:lnTo>
                    <a:pt x="20" y="15"/>
                  </a:lnTo>
                  <a:lnTo>
                    <a:pt x="4" y="0"/>
                  </a:lnTo>
                  <a:lnTo>
                    <a:pt x="4" y="3"/>
                  </a:lnTo>
                  <a:close/>
                </a:path>
              </a:pathLst>
            </a:custGeom>
            <a:solidFill>
              <a:srgbClr val="044C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32" name="Freeform 131"/>
            <p:cNvSpPr>
              <a:spLocks/>
            </p:cNvSpPr>
            <p:nvPr/>
          </p:nvSpPr>
          <p:spPr bwMode="auto">
            <a:xfrm>
              <a:off x="1808" y="3362"/>
              <a:ext cx="120" cy="114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3" y="16"/>
                </a:cxn>
                <a:cxn ang="0">
                  <a:pos x="1" y="26"/>
                </a:cxn>
                <a:cxn ang="0">
                  <a:pos x="0" y="39"/>
                </a:cxn>
                <a:cxn ang="0">
                  <a:pos x="0" y="60"/>
                </a:cxn>
                <a:cxn ang="0">
                  <a:pos x="0" y="73"/>
                </a:cxn>
                <a:cxn ang="0">
                  <a:pos x="4" y="83"/>
                </a:cxn>
                <a:cxn ang="0">
                  <a:pos x="12" y="91"/>
                </a:cxn>
                <a:cxn ang="0">
                  <a:pos x="31" y="91"/>
                </a:cxn>
                <a:cxn ang="0">
                  <a:pos x="45" y="91"/>
                </a:cxn>
                <a:cxn ang="0">
                  <a:pos x="59" y="91"/>
                </a:cxn>
                <a:cxn ang="0">
                  <a:pos x="67" y="94"/>
                </a:cxn>
                <a:cxn ang="0">
                  <a:pos x="73" y="99"/>
                </a:cxn>
                <a:cxn ang="0">
                  <a:pos x="90" y="114"/>
                </a:cxn>
                <a:cxn ang="0">
                  <a:pos x="99" y="114"/>
                </a:cxn>
                <a:cxn ang="0">
                  <a:pos x="110" y="101"/>
                </a:cxn>
                <a:cxn ang="0">
                  <a:pos x="113" y="93"/>
                </a:cxn>
                <a:cxn ang="0">
                  <a:pos x="118" y="86"/>
                </a:cxn>
                <a:cxn ang="0">
                  <a:pos x="120" y="71"/>
                </a:cxn>
                <a:cxn ang="0">
                  <a:pos x="120" y="60"/>
                </a:cxn>
                <a:cxn ang="0">
                  <a:pos x="102" y="52"/>
                </a:cxn>
                <a:cxn ang="0">
                  <a:pos x="88" y="47"/>
                </a:cxn>
                <a:cxn ang="0">
                  <a:pos x="71" y="39"/>
                </a:cxn>
                <a:cxn ang="0">
                  <a:pos x="71" y="39"/>
                </a:cxn>
                <a:cxn ang="0">
                  <a:pos x="71" y="28"/>
                </a:cxn>
                <a:cxn ang="0">
                  <a:pos x="71" y="19"/>
                </a:cxn>
                <a:cxn ang="0">
                  <a:pos x="71" y="21"/>
                </a:cxn>
                <a:cxn ang="0">
                  <a:pos x="57" y="32"/>
                </a:cxn>
                <a:cxn ang="0">
                  <a:pos x="49" y="41"/>
                </a:cxn>
                <a:cxn ang="0">
                  <a:pos x="35" y="26"/>
                </a:cxn>
                <a:cxn ang="0">
                  <a:pos x="20" y="15"/>
                </a:cxn>
                <a:cxn ang="0">
                  <a:pos x="4" y="0"/>
                </a:cxn>
                <a:cxn ang="0">
                  <a:pos x="4" y="3"/>
                </a:cxn>
              </a:cxnLst>
              <a:rect l="0" t="0" r="r" b="b"/>
              <a:pathLst>
                <a:path w="120" h="114">
                  <a:moveTo>
                    <a:pt x="4" y="3"/>
                  </a:moveTo>
                  <a:lnTo>
                    <a:pt x="3" y="16"/>
                  </a:lnTo>
                  <a:lnTo>
                    <a:pt x="1" y="26"/>
                  </a:lnTo>
                  <a:lnTo>
                    <a:pt x="0" y="39"/>
                  </a:lnTo>
                  <a:lnTo>
                    <a:pt x="0" y="60"/>
                  </a:lnTo>
                  <a:lnTo>
                    <a:pt x="0" y="73"/>
                  </a:lnTo>
                  <a:lnTo>
                    <a:pt x="4" y="83"/>
                  </a:lnTo>
                  <a:lnTo>
                    <a:pt x="12" y="91"/>
                  </a:lnTo>
                  <a:lnTo>
                    <a:pt x="31" y="91"/>
                  </a:lnTo>
                  <a:lnTo>
                    <a:pt x="45" y="91"/>
                  </a:lnTo>
                  <a:lnTo>
                    <a:pt x="59" y="91"/>
                  </a:lnTo>
                  <a:lnTo>
                    <a:pt x="67" y="94"/>
                  </a:lnTo>
                  <a:lnTo>
                    <a:pt x="73" y="99"/>
                  </a:lnTo>
                  <a:lnTo>
                    <a:pt x="90" y="114"/>
                  </a:lnTo>
                  <a:lnTo>
                    <a:pt x="99" y="114"/>
                  </a:lnTo>
                  <a:lnTo>
                    <a:pt x="110" y="101"/>
                  </a:lnTo>
                  <a:lnTo>
                    <a:pt x="113" y="93"/>
                  </a:lnTo>
                  <a:lnTo>
                    <a:pt x="118" y="86"/>
                  </a:lnTo>
                  <a:lnTo>
                    <a:pt x="120" y="71"/>
                  </a:lnTo>
                  <a:lnTo>
                    <a:pt x="120" y="60"/>
                  </a:lnTo>
                  <a:lnTo>
                    <a:pt x="102" y="52"/>
                  </a:lnTo>
                  <a:lnTo>
                    <a:pt x="88" y="47"/>
                  </a:lnTo>
                  <a:lnTo>
                    <a:pt x="71" y="39"/>
                  </a:lnTo>
                  <a:lnTo>
                    <a:pt x="71" y="39"/>
                  </a:lnTo>
                  <a:lnTo>
                    <a:pt x="71" y="28"/>
                  </a:lnTo>
                  <a:lnTo>
                    <a:pt x="71" y="19"/>
                  </a:lnTo>
                  <a:lnTo>
                    <a:pt x="71" y="21"/>
                  </a:lnTo>
                  <a:lnTo>
                    <a:pt x="57" y="32"/>
                  </a:lnTo>
                  <a:lnTo>
                    <a:pt x="49" y="41"/>
                  </a:lnTo>
                  <a:lnTo>
                    <a:pt x="35" y="26"/>
                  </a:lnTo>
                  <a:lnTo>
                    <a:pt x="20" y="15"/>
                  </a:lnTo>
                  <a:lnTo>
                    <a:pt x="4" y="0"/>
                  </a:lnTo>
                  <a:lnTo>
                    <a:pt x="4" y="3"/>
                  </a:lnTo>
                </a:path>
              </a:pathLst>
            </a:custGeom>
            <a:noFill/>
            <a:ln w="0">
              <a:solidFill>
                <a:srgbClr val="0044E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33" name="Freeform 132"/>
            <p:cNvSpPr>
              <a:spLocks/>
            </p:cNvSpPr>
            <p:nvPr/>
          </p:nvSpPr>
          <p:spPr bwMode="auto">
            <a:xfrm>
              <a:off x="2032" y="3414"/>
              <a:ext cx="131" cy="143"/>
            </a:xfrm>
            <a:custGeom>
              <a:avLst/>
              <a:gdLst/>
              <a:ahLst/>
              <a:cxnLst>
                <a:cxn ang="0">
                  <a:pos x="70" y="8"/>
                </a:cxn>
                <a:cxn ang="0">
                  <a:pos x="80" y="0"/>
                </a:cxn>
                <a:cxn ang="0">
                  <a:pos x="98" y="2"/>
                </a:cxn>
                <a:cxn ang="0">
                  <a:pos x="123" y="11"/>
                </a:cxn>
                <a:cxn ang="0">
                  <a:pos x="129" y="24"/>
                </a:cxn>
                <a:cxn ang="0">
                  <a:pos x="129" y="36"/>
                </a:cxn>
                <a:cxn ang="0">
                  <a:pos x="131" y="42"/>
                </a:cxn>
                <a:cxn ang="0">
                  <a:pos x="129" y="47"/>
                </a:cxn>
                <a:cxn ang="0">
                  <a:pos x="129" y="57"/>
                </a:cxn>
                <a:cxn ang="0">
                  <a:pos x="128" y="65"/>
                </a:cxn>
                <a:cxn ang="0">
                  <a:pos x="119" y="71"/>
                </a:cxn>
                <a:cxn ang="0">
                  <a:pos x="115" y="84"/>
                </a:cxn>
                <a:cxn ang="0">
                  <a:pos x="111" y="101"/>
                </a:cxn>
                <a:cxn ang="0">
                  <a:pos x="108" y="115"/>
                </a:cxn>
                <a:cxn ang="0">
                  <a:pos x="103" y="128"/>
                </a:cxn>
                <a:cxn ang="0">
                  <a:pos x="95" y="136"/>
                </a:cxn>
                <a:cxn ang="0">
                  <a:pos x="75" y="141"/>
                </a:cxn>
                <a:cxn ang="0">
                  <a:pos x="58" y="143"/>
                </a:cxn>
                <a:cxn ang="0">
                  <a:pos x="39" y="143"/>
                </a:cxn>
                <a:cxn ang="0">
                  <a:pos x="22" y="138"/>
                </a:cxn>
                <a:cxn ang="0">
                  <a:pos x="8" y="132"/>
                </a:cxn>
                <a:cxn ang="0">
                  <a:pos x="0" y="128"/>
                </a:cxn>
                <a:cxn ang="0">
                  <a:pos x="0" y="120"/>
                </a:cxn>
                <a:cxn ang="0">
                  <a:pos x="5" y="109"/>
                </a:cxn>
                <a:cxn ang="0">
                  <a:pos x="11" y="102"/>
                </a:cxn>
                <a:cxn ang="0">
                  <a:pos x="27" y="97"/>
                </a:cxn>
                <a:cxn ang="0">
                  <a:pos x="55" y="94"/>
                </a:cxn>
                <a:cxn ang="0">
                  <a:pos x="53" y="84"/>
                </a:cxn>
                <a:cxn ang="0">
                  <a:pos x="56" y="65"/>
                </a:cxn>
                <a:cxn ang="0">
                  <a:pos x="58" y="52"/>
                </a:cxn>
                <a:cxn ang="0">
                  <a:pos x="58" y="44"/>
                </a:cxn>
                <a:cxn ang="0">
                  <a:pos x="62" y="47"/>
                </a:cxn>
                <a:cxn ang="0">
                  <a:pos x="66" y="47"/>
                </a:cxn>
                <a:cxn ang="0">
                  <a:pos x="75" y="42"/>
                </a:cxn>
                <a:cxn ang="0">
                  <a:pos x="81" y="32"/>
                </a:cxn>
                <a:cxn ang="0">
                  <a:pos x="84" y="24"/>
                </a:cxn>
                <a:cxn ang="0">
                  <a:pos x="83" y="15"/>
                </a:cxn>
                <a:cxn ang="0">
                  <a:pos x="76" y="11"/>
                </a:cxn>
                <a:cxn ang="0">
                  <a:pos x="70" y="11"/>
                </a:cxn>
                <a:cxn ang="0">
                  <a:pos x="70" y="8"/>
                </a:cxn>
              </a:cxnLst>
              <a:rect l="0" t="0" r="r" b="b"/>
              <a:pathLst>
                <a:path w="131" h="143">
                  <a:moveTo>
                    <a:pt x="70" y="8"/>
                  </a:moveTo>
                  <a:lnTo>
                    <a:pt x="80" y="0"/>
                  </a:lnTo>
                  <a:lnTo>
                    <a:pt x="98" y="2"/>
                  </a:lnTo>
                  <a:lnTo>
                    <a:pt x="123" y="11"/>
                  </a:lnTo>
                  <a:lnTo>
                    <a:pt x="129" y="24"/>
                  </a:lnTo>
                  <a:lnTo>
                    <a:pt x="129" y="36"/>
                  </a:lnTo>
                  <a:lnTo>
                    <a:pt x="131" y="42"/>
                  </a:lnTo>
                  <a:lnTo>
                    <a:pt x="129" y="47"/>
                  </a:lnTo>
                  <a:lnTo>
                    <a:pt x="129" y="57"/>
                  </a:lnTo>
                  <a:lnTo>
                    <a:pt x="128" y="65"/>
                  </a:lnTo>
                  <a:lnTo>
                    <a:pt x="119" y="71"/>
                  </a:lnTo>
                  <a:lnTo>
                    <a:pt x="115" y="84"/>
                  </a:lnTo>
                  <a:lnTo>
                    <a:pt x="111" y="101"/>
                  </a:lnTo>
                  <a:lnTo>
                    <a:pt x="108" y="115"/>
                  </a:lnTo>
                  <a:lnTo>
                    <a:pt x="103" y="128"/>
                  </a:lnTo>
                  <a:lnTo>
                    <a:pt x="95" y="136"/>
                  </a:lnTo>
                  <a:lnTo>
                    <a:pt x="75" y="141"/>
                  </a:lnTo>
                  <a:lnTo>
                    <a:pt x="58" y="143"/>
                  </a:lnTo>
                  <a:lnTo>
                    <a:pt x="39" y="143"/>
                  </a:lnTo>
                  <a:lnTo>
                    <a:pt x="22" y="138"/>
                  </a:lnTo>
                  <a:lnTo>
                    <a:pt x="8" y="132"/>
                  </a:lnTo>
                  <a:lnTo>
                    <a:pt x="0" y="128"/>
                  </a:lnTo>
                  <a:lnTo>
                    <a:pt x="0" y="120"/>
                  </a:lnTo>
                  <a:lnTo>
                    <a:pt x="5" y="109"/>
                  </a:lnTo>
                  <a:lnTo>
                    <a:pt x="11" y="102"/>
                  </a:lnTo>
                  <a:lnTo>
                    <a:pt x="27" y="97"/>
                  </a:lnTo>
                  <a:lnTo>
                    <a:pt x="55" y="94"/>
                  </a:lnTo>
                  <a:lnTo>
                    <a:pt x="53" y="84"/>
                  </a:lnTo>
                  <a:lnTo>
                    <a:pt x="56" y="65"/>
                  </a:lnTo>
                  <a:lnTo>
                    <a:pt x="58" y="52"/>
                  </a:lnTo>
                  <a:lnTo>
                    <a:pt x="58" y="44"/>
                  </a:lnTo>
                  <a:lnTo>
                    <a:pt x="62" y="47"/>
                  </a:lnTo>
                  <a:lnTo>
                    <a:pt x="66" y="47"/>
                  </a:lnTo>
                  <a:lnTo>
                    <a:pt x="75" y="42"/>
                  </a:lnTo>
                  <a:lnTo>
                    <a:pt x="81" y="32"/>
                  </a:lnTo>
                  <a:lnTo>
                    <a:pt x="84" y="24"/>
                  </a:lnTo>
                  <a:lnTo>
                    <a:pt x="83" y="15"/>
                  </a:lnTo>
                  <a:lnTo>
                    <a:pt x="76" y="11"/>
                  </a:lnTo>
                  <a:lnTo>
                    <a:pt x="70" y="11"/>
                  </a:lnTo>
                  <a:lnTo>
                    <a:pt x="70" y="8"/>
                  </a:lnTo>
                  <a:close/>
                </a:path>
              </a:pathLst>
            </a:custGeom>
            <a:solidFill>
              <a:srgbClr val="9371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34" name="Freeform 133"/>
            <p:cNvSpPr>
              <a:spLocks/>
            </p:cNvSpPr>
            <p:nvPr/>
          </p:nvSpPr>
          <p:spPr bwMode="auto">
            <a:xfrm>
              <a:off x="2032" y="3414"/>
              <a:ext cx="131" cy="143"/>
            </a:xfrm>
            <a:custGeom>
              <a:avLst/>
              <a:gdLst/>
              <a:ahLst/>
              <a:cxnLst>
                <a:cxn ang="0">
                  <a:pos x="70" y="8"/>
                </a:cxn>
                <a:cxn ang="0">
                  <a:pos x="80" y="0"/>
                </a:cxn>
                <a:cxn ang="0">
                  <a:pos x="98" y="2"/>
                </a:cxn>
                <a:cxn ang="0">
                  <a:pos x="123" y="11"/>
                </a:cxn>
                <a:cxn ang="0">
                  <a:pos x="129" y="24"/>
                </a:cxn>
                <a:cxn ang="0">
                  <a:pos x="129" y="36"/>
                </a:cxn>
                <a:cxn ang="0">
                  <a:pos x="131" y="42"/>
                </a:cxn>
                <a:cxn ang="0">
                  <a:pos x="129" y="47"/>
                </a:cxn>
                <a:cxn ang="0">
                  <a:pos x="129" y="57"/>
                </a:cxn>
                <a:cxn ang="0">
                  <a:pos x="128" y="65"/>
                </a:cxn>
                <a:cxn ang="0">
                  <a:pos x="119" y="71"/>
                </a:cxn>
                <a:cxn ang="0">
                  <a:pos x="115" y="84"/>
                </a:cxn>
                <a:cxn ang="0">
                  <a:pos x="111" y="101"/>
                </a:cxn>
                <a:cxn ang="0">
                  <a:pos x="108" y="115"/>
                </a:cxn>
                <a:cxn ang="0">
                  <a:pos x="103" y="128"/>
                </a:cxn>
                <a:cxn ang="0">
                  <a:pos x="95" y="136"/>
                </a:cxn>
                <a:cxn ang="0">
                  <a:pos x="75" y="141"/>
                </a:cxn>
                <a:cxn ang="0">
                  <a:pos x="58" y="143"/>
                </a:cxn>
                <a:cxn ang="0">
                  <a:pos x="39" y="143"/>
                </a:cxn>
                <a:cxn ang="0">
                  <a:pos x="22" y="138"/>
                </a:cxn>
                <a:cxn ang="0">
                  <a:pos x="8" y="132"/>
                </a:cxn>
                <a:cxn ang="0">
                  <a:pos x="0" y="128"/>
                </a:cxn>
                <a:cxn ang="0">
                  <a:pos x="0" y="120"/>
                </a:cxn>
                <a:cxn ang="0">
                  <a:pos x="5" y="109"/>
                </a:cxn>
                <a:cxn ang="0">
                  <a:pos x="11" y="102"/>
                </a:cxn>
                <a:cxn ang="0">
                  <a:pos x="27" y="97"/>
                </a:cxn>
                <a:cxn ang="0">
                  <a:pos x="55" y="94"/>
                </a:cxn>
                <a:cxn ang="0">
                  <a:pos x="53" y="84"/>
                </a:cxn>
                <a:cxn ang="0">
                  <a:pos x="56" y="65"/>
                </a:cxn>
                <a:cxn ang="0">
                  <a:pos x="58" y="52"/>
                </a:cxn>
                <a:cxn ang="0">
                  <a:pos x="58" y="44"/>
                </a:cxn>
                <a:cxn ang="0">
                  <a:pos x="62" y="47"/>
                </a:cxn>
                <a:cxn ang="0">
                  <a:pos x="66" y="47"/>
                </a:cxn>
                <a:cxn ang="0">
                  <a:pos x="75" y="42"/>
                </a:cxn>
                <a:cxn ang="0">
                  <a:pos x="81" y="32"/>
                </a:cxn>
                <a:cxn ang="0">
                  <a:pos x="84" y="24"/>
                </a:cxn>
                <a:cxn ang="0">
                  <a:pos x="83" y="15"/>
                </a:cxn>
                <a:cxn ang="0">
                  <a:pos x="76" y="11"/>
                </a:cxn>
                <a:cxn ang="0">
                  <a:pos x="70" y="11"/>
                </a:cxn>
                <a:cxn ang="0">
                  <a:pos x="70" y="8"/>
                </a:cxn>
              </a:cxnLst>
              <a:rect l="0" t="0" r="r" b="b"/>
              <a:pathLst>
                <a:path w="131" h="143">
                  <a:moveTo>
                    <a:pt x="70" y="8"/>
                  </a:moveTo>
                  <a:lnTo>
                    <a:pt x="80" y="0"/>
                  </a:lnTo>
                  <a:lnTo>
                    <a:pt x="98" y="2"/>
                  </a:lnTo>
                  <a:lnTo>
                    <a:pt x="123" y="11"/>
                  </a:lnTo>
                  <a:lnTo>
                    <a:pt x="129" y="24"/>
                  </a:lnTo>
                  <a:lnTo>
                    <a:pt x="129" y="36"/>
                  </a:lnTo>
                  <a:lnTo>
                    <a:pt x="131" y="42"/>
                  </a:lnTo>
                  <a:lnTo>
                    <a:pt x="129" y="47"/>
                  </a:lnTo>
                  <a:lnTo>
                    <a:pt x="129" y="57"/>
                  </a:lnTo>
                  <a:lnTo>
                    <a:pt x="128" y="65"/>
                  </a:lnTo>
                  <a:lnTo>
                    <a:pt x="119" y="71"/>
                  </a:lnTo>
                  <a:lnTo>
                    <a:pt x="115" y="84"/>
                  </a:lnTo>
                  <a:lnTo>
                    <a:pt x="111" y="101"/>
                  </a:lnTo>
                  <a:lnTo>
                    <a:pt x="108" y="115"/>
                  </a:lnTo>
                  <a:lnTo>
                    <a:pt x="103" y="128"/>
                  </a:lnTo>
                  <a:lnTo>
                    <a:pt x="95" y="136"/>
                  </a:lnTo>
                  <a:lnTo>
                    <a:pt x="75" y="141"/>
                  </a:lnTo>
                  <a:lnTo>
                    <a:pt x="58" y="143"/>
                  </a:lnTo>
                  <a:lnTo>
                    <a:pt x="39" y="143"/>
                  </a:lnTo>
                  <a:lnTo>
                    <a:pt x="22" y="138"/>
                  </a:lnTo>
                  <a:lnTo>
                    <a:pt x="8" y="132"/>
                  </a:lnTo>
                  <a:lnTo>
                    <a:pt x="0" y="128"/>
                  </a:lnTo>
                  <a:lnTo>
                    <a:pt x="0" y="120"/>
                  </a:lnTo>
                  <a:lnTo>
                    <a:pt x="5" y="109"/>
                  </a:lnTo>
                  <a:lnTo>
                    <a:pt x="11" y="102"/>
                  </a:lnTo>
                  <a:lnTo>
                    <a:pt x="27" y="97"/>
                  </a:lnTo>
                  <a:lnTo>
                    <a:pt x="55" y="94"/>
                  </a:lnTo>
                  <a:lnTo>
                    <a:pt x="53" y="84"/>
                  </a:lnTo>
                  <a:lnTo>
                    <a:pt x="56" y="65"/>
                  </a:lnTo>
                  <a:lnTo>
                    <a:pt x="58" y="52"/>
                  </a:lnTo>
                  <a:lnTo>
                    <a:pt x="58" y="44"/>
                  </a:lnTo>
                  <a:lnTo>
                    <a:pt x="62" y="47"/>
                  </a:lnTo>
                  <a:lnTo>
                    <a:pt x="66" y="47"/>
                  </a:lnTo>
                  <a:lnTo>
                    <a:pt x="75" y="42"/>
                  </a:lnTo>
                  <a:lnTo>
                    <a:pt x="81" y="32"/>
                  </a:lnTo>
                  <a:lnTo>
                    <a:pt x="84" y="24"/>
                  </a:lnTo>
                  <a:lnTo>
                    <a:pt x="83" y="15"/>
                  </a:lnTo>
                  <a:lnTo>
                    <a:pt x="76" y="11"/>
                  </a:lnTo>
                  <a:lnTo>
                    <a:pt x="70" y="11"/>
                  </a:lnTo>
                  <a:lnTo>
                    <a:pt x="70" y="8"/>
                  </a:lnTo>
                </a:path>
              </a:pathLst>
            </a:custGeom>
            <a:noFill/>
            <a:ln w="0">
              <a:solidFill>
                <a:srgbClr val="99733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35" name="Freeform 134"/>
            <p:cNvSpPr>
              <a:spLocks/>
            </p:cNvSpPr>
            <p:nvPr/>
          </p:nvSpPr>
          <p:spPr bwMode="auto">
            <a:xfrm>
              <a:off x="1776" y="3266"/>
              <a:ext cx="94" cy="88"/>
            </a:xfrm>
            <a:custGeom>
              <a:avLst/>
              <a:gdLst/>
              <a:ahLst/>
              <a:cxnLst>
                <a:cxn ang="0">
                  <a:pos x="67" y="18"/>
                </a:cxn>
                <a:cxn ang="0">
                  <a:pos x="58" y="26"/>
                </a:cxn>
                <a:cxn ang="0">
                  <a:pos x="47" y="18"/>
                </a:cxn>
                <a:cxn ang="0">
                  <a:pos x="32" y="24"/>
                </a:cxn>
                <a:cxn ang="0">
                  <a:pos x="25" y="13"/>
                </a:cxn>
                <a:cxn ang="0">
                  <a:pos x="22" y="3"/>
                </a:cxn>
                <a:cxn ang="0">
                  <a:pos x="14" y="0"/>
                </a:cxn>
                <a:cxn ang="0">
                  <a:pos x="7" y="5"/>
                </a:cxn>
                <a:cxn ang="0">
                  <a:pos x="5" y="15"/>
                </a:cxn>
                <a:cxn ang="0">
                  <a:pos x="11" y="26"/>
                </a:cxn>
                <a:cxn ang="0">
                  <a:pos x="21" y="36"/>
                </a:cxn>
                <a:cxn ang="0">
                  <a:pos x="8" y="60"/>
                </a:cxn>
                <a:cxn ang="0">
                  <a:pos x="2" y="68"/>
                </a:cxn>
                <a:cxn ang="0">
                  <a:pos x="0" y="78"/>
                </a:cxn>
                <a:cxn ang="0">
                  <a:pos x="2" y="88"/>
                </a:cxn>
                <a:cxn ang="0">
                  <a:pos x="8" y="88"/>
                </a:cxn>
                <a:cxn ang="0">
                  <a:pos x="18" y="76"/>
                </a:cxn>
                <a:cxn ang="0">
                  <a:pos x="36" y="80"/>
                </a:cxn>
                <a:cxn ang="0">
                  <a:pos x="55" y="88"/>
                </a:cxn>
                <a:cxn ang="0">
                  <a:pos x="66" y="83"/>
                </a:cxn>
                <a:cxn ang="0">
                  <a:pos x="77" y="70"/>
                </a:cxn>
                <a:cxn ang="0">
                  <a:pos x="83" y="55"/>
                </a:cxn>
                <a:cxn ang="0">
                  <a:pos x="80" y="42"/>
                </a:cxn>
                <a:cxn ang="0">
                  <a:pos x="94" y="29"/>
                </a:cxn>
                <a:cxn ang="0">
                  <a:pos x="83" y="19"/>
                </a:cxn>
                <a:cxn ang="0">
                  <a:pos x="74" y="18"/>
                </a:cxn>
                <a:cxn ang="0">
                  <a:pos x="67" y="18"/>
                </a:cxn>
              </a:cxnLst>
              <a:rect l="0" t="0" r="r" b="b"/>
              <a:pathLst>
                <a:path w="94" h="88">
                  <a:moveTo>
                    <a:pt x="67" y="18"/>
                  </a:moveTo>
                  <a:lnTo>
                    <a:pt x="58" y="26"/>
                  </a:lnTo>
                  <a:lnTo>
                    <a:pt x="47" y="18"/>
                  </a:lnTo>
                  <a:lnTo>
                    <a:pt x="32" y="24"/>
                  </a:lnTo>
                  <a:lnTo>
                    <a:pt x="25" y="13"/>
                  </a:lnTo>
                  <a:lnTo>
                    <a:pt x="22" y="3"/>
                  </a:lnTo>
                  <a:lnTo>
                    <a:pt x="14" y="0"/>
                  </a:lnTo>
                  <a:lnTo>
                    <a:pt x="7" y="5"/>
                  </a:lnTo>
                  <a:lnTo>
                    <a:pt x="5" y="15"/>
                  </a:lnTo>
                  <a:lnTo>
                    <a:pt x="11" y="26"/>
                  </a:lnTo>
                  <a:lnTo>
                    <a:pt x="21" y="36"/>
                  </a:lnTo>
                  <a:lnTo>
                    <a:pt x="8" y="60"/>
                  </a:lnTo>
                  <a:lnTo>
                    <a:pt x="2" y="68"/>
                  </a:lnTo>
                  <a:lnTo>
                    <a:pt x="0" y="78"/>
                  </a:lnTo>
                  <a:lnTo>
                    <a:pt x="2" y="88"/>
                  </a:lnTo>
                  <a:lnTo>
                    <a:pt x="8" y="88"/>
                  </a:lnTo>
                  <a:lnTo>
                    <a:pt x="18" y="76"/>
                  </a:lnTo>
                  <a:lnTo>
                    <a:pt x="36" y="80"/>
                  </a:lnTo>
                  <a:lnTo>
                    <a:pt x="55" y="88"/>
                  </a:lnTo>
                  <a:lnTo>
                    <a:pt x="66" y="83"/>
                  </a:lnTo>
                  <a:lnTo>
                    <a:pt x="77" y="70"/>
                  </a:lnTo>
                  <a:lnTo>
                    <a:pt x="83" y="55"/>
                  </a:lnTo>
                  <a:lnTo>
                    <a:pt x="80" y="42"/>
                  </a:lnTo>
                  <a:lnTo>
                    <a:pt x="94" y="29"/>
                  </a:lnTo>
                  <a:lnTo>
                    <a:pt x="83" y="19"/>
                  </a:lnTo>
                  <a:lnTo>
                    <a:pt x="74" y="18"/>
                  </a:lnTo>
                  <a:lnTo>
                    <a:pt x="67" y="18"/>
                  </a:lnTo>
                  <a:close/>
                </a:path>
              </a:pathLst>
            </a:custGeom>
            <a:solidFill>
              <a:srgbClr val="FFBFA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36" name="Freeform 135"/>
            <p:cNvSpPr>
              <a:spLocks/>
            </p:cNvSpPr>
            <p:nvPr/>
          </p:nvSpPr>
          <p:spPr bwMode="auto">
            <a:xfrm>
              <a:off x="1776" y="3266"/>
              <a:ext cx="94" cy="88"/>
            </a:xfrm>
            <a:custGeom>
              <a:avLst/>
              <a:gdLst/>
              <a:ahLst/>
              <a:cxnLst>
                <a:cxn ang="0">
                  <a:pos x="67" y="18"/>
                </a:cxn>
                <a:cxn ang="0">
                  <a:pos x="58" y="26"/>
                </a:cxn>
                <a:cxn ang="0">
                  <a:pos x="47" y="18"/>
                </a:cxn>
                <a:cxn ang="0">
                  <a:pos x="32" y="24"/>
                </a:cxn>
                <a:cxn ang="0">
                  <a:pos x="25" y="13"/>
                </a:cxn>
                <a:cxn ang="0">
                  <a:pos x="22" y="3"/>
                </a:cxn>
                <a:cxn ang="0">
                  <a:pos x="14" y="0"/>
                </a:cxn>
                <a:cxn ang="0">
                  <a:pos x="7" y="5"/>
                </a:cxn>
                <a:cxn ang="0">
                  <a:pos x="5" y="15"/>
                </a:cxn>
                <a:cxn ang="0">
                  <a:pos x="11" y="26"/>
                </a:cxn>
                <a:cxn ang="0">
                  <a:pos x="21" y="36"/>
                </a:cxn>
                <a:cxn ang="0">
                  <a:pos x="8" y="60"/>
                </a:cxn>
                <a:cxn ang="0">
                  <a:pos x="2" y="68"/>
                </a:cxn>
                <a:cxn ang="0">
                  <a:pos x="0" y="78"/>
                </a:cxn>
                <a:cxn ang="0">
                  <a:pos x="2" y="88"/>
                </a:cxn>
                <a:cxn ang="0">
                  <a:pos x="8" y="88"/>
                </a:cxn>
                <a:cxn ang="0">
                  <a:pos x="18" y="76"/>
                </a:cxn>
                <a:cxn ang="0">
                  <a:pos x="36" y="80"/>
                </a:cxn>
                <a:cxn ang="0">
                  <a:pos x="55" y="88"/>
                </a:cxn>
                <a:cxn ang="0">
                  <a:pos x="66" y="83"/>
                </a:cxn>
                <a:cxn ang="0">
                  <a:pos x="77" y="70"/>
                </a:cxn>
                <a:cxn ang="0">
                  <a:pos x="83" y="55"/>
                </a:cxn>
                <a:cxn ang="0">
                  <a:pos x="80" y="42"/>
                </a:cxn>
                <a:cxn ang="0">
                  <a:pos x="94" y="29"/>
                </a:cxn>
                <a:cxn ang="0">
                  <a:pos x="83" y="19"/>
                </a:cxn>
                <a:cxn ang="0">
                  <a:pos x="74" y="18"/>
                </a:cxn>
                <a:cxn ang="0">
                  <a:pos x="67" y="18"/>
                </a:cxn>
              </a:cxnLst>
              <a:rect l="0" t="0" r="r" b="b"/>
              <a:pathLst>
                <a:path w="94" h="88">
                  <a:moveTo>
                    <a:pt x="67" y="18"/>
                  </a:moveTo>
                  <a:lnTo>
                    <a:pt x="58" y="26"/>
                  </a:lnTo>
                  <a:lnTo>
                    <a:pt x="47" y="18"/>
                  </a:lnTo>
                  <a:lnTo>
                    <a:pt x="32" y="24"/>
                  </a:lnTo>
                  <a:lnTo>
                    <a:pt x="25" y="13"/>
                  </a:lnTo>
                  <a:lnTo>
                    <a:pt x="22" y="3"/>
                  </a:lnTo>
                  <a:lnTo>
                    <a:pt x="14" y="0"/>
                  </a:lnTo>
                  <a:lnTo>
                    <a:pt x="7" y="5"/>
                  </a:lnTo>
                  <a:lnTo>
                    <a:pt x="5" y="15"/>
                  </a:lnTo>
                  <a:lnTo>
                    <a:pt x="11" y="26"/>
                  </a:lnTo>
                  <a:lnTo>
                    <a:pt x="21" y="36"/>
                  </a:lnTo>
                  <a:lnTo>
                    <a:pt x="8" y="60"/>
                  </a:lnTo>
                  <a:lnTo>
                    <a:pt x="2" y="68"/>
                  </a:lnTo>
                  <a:lnTo>
                    <a:pt x="0" y="78"/>
                  </a:lnTo>
                  <a:lnTo>
                    <a:pt x="2" y="88"/>
                  </a:lnTo>
                  <a:lnTo>
                    <a:pt x="8" y="88"/>
                  </a:lnTo>
                  <a:lnTo>
                    <a:pt x="18" y="76"/>
                  </a:lnTo>
                  <a:lnTo>
                    <a:pt x="36" y="80"/>
                  </a:lnTo>
                  <a:lnTo>
                    <a:pt x="55" y="88"/>
                  </a:lnTo>
                  <a:lnTo>
                    <a:pt x="66" y="83"/>
                  </a:lnTo>
                  <a:lnTo>
                    <a:pt x="77" y="70"/>
                  </a:lnTo>
                  <a:lnTo>
                    <a:pt x="83" y="55"/>
                  </a:lnTo>
                  <a:lnTo>
                    <a:pt x="80" y="42"/>
                  </a:lnTo>
                  <a:lnTo>
                    <a:pt x="94" y="29"/>
                  </a:lnTo>
                  <a:lnTo>
                    <a:pt x="83" y="19"/>
                  </a:lnTo>
                  <a:lnTo>
                    <a:pt x="74" y="18"/>
                  </a:lnTo>
                  <a:lnTo>
                    <a:pt x="67" y="18"/>
                  </a:lnTo>
                </a:path>
              </a:pathLst>
            </a:custGeom>
            <a:noFill/>
            <a:ln w="0">
              <a:solidFill>
                <a:srgbClr val="FFC29D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37" name="Freeform 136"/>
            <p:cNvSpPr>
              <a:spLocks/>
            </p:cNvSpPr>
            <p:nvPr/>
          </p:nvSpPr>
          <p:spPr bwMode="auto">
            <a:xfrm>
              <a:off x="1558" y="3443"/>
              <a:ext cx="111" cy="81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70" y="15"/>
                </a:cxn>
                <a:cxn ang="0">
                  <a:pos x="56" y="23"/>
                </a:cxn>
                <a:cxn ang="0">
                  <a:pos x="47" y="31"/>
                </a:cxn>
                <a:cxn ang="0">
                  <a:pos x="33" y="38"/>
                </a:cxn>
                <a:cxn ang="0">
                  <a:pos x="27" y="39"/>
                </a:cxn>
                <a:cxn ang="0">
                  <a:pos x="19" y="41"/>
                </a:cxn>
                <a:cxn ang="0">
                  <a:pos x="14" y="42"/>
                </a:cxn>
                <a:cxn ang="0">
                  <a:pos x="6" y="47"/>
                </a:cxn>
                <a:cxn ang="0">
                  <a:pos x="3" y="59"/>
                </a:cxn>
                <a:cxn ang="0">
                  <a:pos x="0" y="65"/>
                </a:cxn>
                <a:cxn ang="0">
                  <a:pos x="2" y="70"/>
                </a:cxn>
                <a:cxn ang="0">
                  <a:pos x="6" y="72"/>
                </a:cxn>
                <a:cxn ang="0">
                  <a:pos x="11" y="75"/>
                </a:cxn>
                <a:cxn ang="0">
                  <a:pos x="20" y="73"/>
                </a:cxn>
                <a:cxn ang="0">
                  <a:pos x="27" y="68"/>
                </a:cxn>
                <a:cxn ang="0">
                  <a:pos x="34" y="60"/>
                </a:cxn>
                <a:cxn ang="0">
                  <a:pos x="52" y="51"/>
                </a:cxn>
                <a:cxn ang="0">
                  <a:pos x="61" y="49"/>
                </a:cxn>
                <a:cxn ang="0">
                  <a:pos x="72" y="47"/>
                </a:cxn>
                <a:cxn ang="0">
                  <a:pos x="87" y="54"/>
                </a:cxn>
                <a:cxn ang="0">
                  <a:pos x="87" y="68"/>
                </a:cxn>
                <a:cxn ang="0">
                  <a:pos x="92" y="77"/>
                </a:cxn>
                <a:cxn ang="0">
                  <a:pos x="100" y="81"/>
                </a:cxn>
                <a:cxn ang="0">
                  <a:pos x="109" y="80"/>
                </a:cxn>
                <a:cxn ang="0">
                  <a:pos x="108" y="65"/>
                </a:cxn>
                <a:cxn ang="0">
                  <a:pos x="111" y="51"/>
                </a:cxn>
                <a:cxn ang="0">
                  <a:pos x="111" y="39"/>
                </a:cxn>
                <a:cxn ang="0">
                  <a:pos x="109" y="28"/>
                </a:cxn>
                <a:cxn ang="0">
                  <a:pos x="106" y="21"/>
                </a:cxn>
                <a:cxn ang="0">
                  <a:pos x="106" y="13"/>
                </a:cxn>
                <a:cxn ang="0">
                  <a:pos x="95" y="7"/>
                </a:cxn>
                <a:cxn ang="0">
                  <a:pos x="87" y="2"/>
                </a:cxn>
                <a:cxn ang="0">
                  <a:pos x="78" y="0"/>
                </a:cxn>
              </a:cxnLst>
              <a:rect l="0" t="0" r="r" b="b"/>
              <a:pathLst>
                <a:path w="111" h="81">
                  <a:moveTo>
                    <a:pt x="78" y="0"/>
                  </a:moveTo>
                  <a:lnTo>
                    <a:pt x="70" y="15"/>
                  </a:lnTo>
                  <a:lnTo>
                    <a:pt x="56" y="23"/>
                  </a:lnTo>
                  <a:lnTo>
                    <a:pt x="47" y="31"/>
                  </a:lnTo>
                  <a:lnTo>
                    <a:pt x="33" y="38"/>
                  </a:lnTo>
                  <a:lnTo>
                    <a:pt x="27" y="39"/>
                  </a:lnTo>
                  <a:lnTo>
                    <a:pt x="19" y="41"/>
                  </a:lnTo>
                  <a:lnTo>
                    <a:pt x="14" y="42"/>
                  </a:lnTo>
                  <a:lnTo>
                    <a:pt x="6" y="47"/>
                  </a:lnTo>
                  <a:lnTo>
                    <a:pt x="3" y="59"/>
                  </a:lnTo>
                  <a:lnTo>
                    <a:pt x="0" y="65"/>
                  </a:lnTo>
                  <a:lnTo>
                    <a:pt x="2" y="70"/>
                  </a:lnTo>
                  <a:lnTo>
                    <a:pt x="6" y="72"/>
                  </a:lnTo>
                  <a:lnTo>
                    <a:pt x="11" y="75"/>
                  </a:lnTo>
                  <a:lnTo>
                    <a:pt x="20" y="73"/>
                  </a:lnTo>
                  <a:lnTo>
                    <a:pt x="27" y="68"/>
                  </a:lnTo>
                  <a:lnTo>
                    <a:pt x="34" y="60"/>
                  </a:lnTo>
                  <a:lnTo>
                    <a:pt x="52" y="51"/>
                  </a:lnTo>
                  <a:lnTo>
                    <a:pt x="61" y="49"/>
                  </a:lnTo>
                  <a:lnTo>
                    <a:pt x="72" y="47"/>
                  </a:lnTo>
                  <a:lnTo>
                    <a:pt x="87" y="54"/>
                  </a:lnTo>
                  <a:lnTo>
                    <a:pt x="87" y="68"/>
                  </a:lnTo>
                  <a:lnTo>
                    <a:pt x="92" y="77"/>
                  </a:lnTo>
                  <a:lnTo>
                    <a:pt x="100" y="81"/>
                  </a:lnTo>
                  <a:lnTo>
                    <a:pt x="109" y="80"/>
                  </a:lnTo>
                  <a:lnTo>
                    <a:pt x="108" y="65"/>
                  </a:lnTo>
                  <a:lnTo>
                    <a:pt x="111" y="51"/>
                  </a:lnTo>
                  <a:lnTo>
                    <a:pt x="111" y="39"/>
                  </a:lnTo>
                  <a:lnTo>
                    <a:pt x="109" y="28"/>
                  </a:lnTo>
                  <a:lnTo>
                    <a:pt x="106" y="21"/>
                  </a:lnTo>
                  <a:lnTo>
                    <a:pt x="106" y="13"/>
                  </a:lnTo>
                  <a:lnTo>
                    <a:pt x="95" y="7"/>
                  </a:lnTo>
                  <a:lnTo>
                    <a:pt x="87" y="2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FBFA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38" name="Freeform 137"/>
            <p:cNvSpPr>
              <a:spLocks/>
            </p:cNvSpPr>
            <p:nvPr/>
          </p:nvSpPr>
          <p:spPr bwMode="auto">
            <a:xfrm>
              <a:off x="1558" y="3443"/>
              <a:ext cx="111" cy="81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70" y="15"/>
                </a:cxn>
                <a:cxn ang="0">
                  <a:pos x="56" y="23"/>
                </a:cxn>
                <a:cxn ang="0">
                  <a:pos x="47" y="31"/>
                </a:cxn>
                <a:cxn ang="0">
                  <a:pos x="33" y="38"/>
                </a:cxn>
                <a:cxn ang="0">
                  <a:pos x="27" y="39"/>
                </a:cxn>
                <a:cxn ang="0">
                  <a:pos x="19" y="41"/>
                </a:cxn>
                <a:cxn ang="0">
                  <a:pos x="14" y="42"/>
                </a:cxn>
                <a:cxn ang="0">
                  <a:pos x="6" y="47"/>
                </a:cxn>
                <a:cxn ang="0">
                  <a:pos x="3" y="59"/>
                </a:cxn>
                <a:cxn ang="0">
                  <a:pos x="0" y="65"/>
                </a:cxn>
                <a:cxn ang="0">
                  <a:pos x="2" y="70"/>
                </a:cxn>
                <a:cxn ang="0">
                  <a:pos x="6" y="72"/>
                </a:cxn>
                <a:cxn ang="0">
                  <a:pos x="11" y="75"/>
                </a:cxn>
                <a:cxn ang="0">
                  <a:pos x="20" y="73"/>
                </a:cxn>
                <a:cxn ang="0">
                  <a:pos x="27" y="68"/>
                </a:cxn>
                <a:cxn ang="0">
                  <a:pos x="34" y="60"/>
                </a:cxn>
                <a:cxn ang="0">
                  <a:pos x="52" y="51"/>
                </a:cxn>
                <a:cxn ang="0">
                  <a:pos x="61" y="49"/>
                </a:cxn>
                <a:cxn ang="0">
                  <a:pos x="72" y="47"/>
                </a:cxn>
                <a:cxn ang="0">
                  <a:pos x="87" y="54"/>
                </a:cxn>
                <a:cxn ang="0">
                  <a:pos x="87" y="68"/>
                </a:cxn>
                <a:cxn ang="0">
                  <a:pos x="92" y="77"/>
                </a:cxn>
                <a:cxn ang="0">
                  <a:pos x="100" y="81"/>
                </a:cxn>
                <a:cxn ang="0">
                  <a:pos x="109" y="80"/>
                </a:cxn>
                <a:cxn ang="0">
                  <a:pos x="108" y="65"/>
                </a:cxn>
                <a:cxn ang="0">
                  <a:pos x="111" y="51"/>
                </a:cxn>
                <a:cxn ang="0">
                  <a:pos x="111" y="39"/>
                </a:cxn>
                <a:cxn ang="0">
                  <a:pos x="109" y="28"/>
                </a:cxn>
                <a:cxn ang="0">
                  <a:pos x="106" y="21"/>
                </a:cxn>
                <a:cxn ang="0">
                  <a:pos x="106" y="13"/>
                </a:cxn>
                <a:cxn ang="0">
                  <a:pos x="95" y="7"/>
                </a:cxn>
                <a:cxn ang="0">
                  <a:pos x="87" y="2"/>
                </a:cxn>
                <a:cxn ang="0">
                  <a:pos x="78" y="0"/>
                </a:cxn>
              </a:cxnLst>
              <a:rect l="0" t="0" r="r" b="b"/>
              <a:pathLst>
                <a:path w="111" h="81">
                  <a:moveTo>
                    <a:pt x="78" y="0"/>
                  </a:moveTo>
                  <a:lnTo>
                    <a:pt x="70" y="15"/>
                  </a:lnTo>
                  <a:lnTo>
                    <a:pt x="56" y="23"/>
                  </a:lnTo>
                  <a:lnTo>
                    <a:pt x="47" y="31"/>
                  </a:lnTo>
                  <a:lnTo>
                    <a:pt x="33" y="38"/>
                  </a:lnTo>
                  <a:lnTo>
                    <a:pt x="27" y="39"/>
                  </a:lnTo>
                  <a:lnTo>
                    <a:pt x="19" y="41"/>
                  </a:lnTo>
                  <a:lnTo>
                    <a:pt x="14" y="42"/>
                  </a:lnTo>
                  <a:lnTo>
                    <a:pt x="6" y="47"/>
                  </a:lnTo>
                  <a:lnTo>
                    <a:pt x="3" y="59"/>
                  </a:lnTo>
                  <a:lnTo>
                    <a:pt x="0" y="65"/>
                  </a:lnTo>
                  <a:lnTo>
                    <a:pt x="2" y="70"/>
                  </a:lnTo>
                  <a:lnTo>
                    <a:pt x="6" y="72"/>
                  </a:lnTo>
                  <a:lnTo>
                    <a:pt x="11" y="75"/>
                  </a:lnTo>
                  <a:lnTo>
                    <a:pt x="20" y="73"/>
                  </a:lnTo>
                  <a:lnTo>
                    <a:pt x="27" y="68"/>
                  </a:lnTo>
                  <a:lnTo>
                    <a:pt x="34" y="60"/>
                  </a:lnTo>
                  <a:lnTo>
                    <a:pt x="52" y="51"/>
                  </a:lnTo>
                  <a:lnTo>
                    <a:pt x="61" y="49"/>
                  </a:lnTo>
                  <a:lnTo>
                    <a:pt x="72" y="47"/>
                  </a:lnTo>
                  <a:lnTo>
                    <a:pt x="87" y="54"/>
                  </a:lnTo>
                  <a:lnTo>
                    <a:pt x="87" y="68"/>
                  </a:lnTo>
                  <a:lnTo>
                    <a:pt x="92" y="77"/>
                  </a:lnTo>
                  <a:lnTo>
                    <a:pt x="100" y="81"/>
                  </a:lnTo>
                  <a:lnTo>
                    <a:pt x="109" y="80"/>
                  </a:lnTo>
                  <a:lnTo>
                    <a:pt x="108" y="65"/>
                  </a:lnTo>
                  <a:lnTo>
                    <a:pt x="111" y="51"/>
                  </a:lnTo>
                  <a:lnTo>
                    <a:pt x="111" y="39"/>
                  </a:lnTo>
                  <a:lnTo>
                    <a:pt x="109" y="28"/>
                  </a:lnTo>
                  <a:lnTo>
                    <a:pt x="106" y="21"/>
                  </a:lnTo>
                  <a:lnTo>
                    <a:pt x="106" y="13"/>
                  </a:lnTo>
                  <a:lnTo>
                    <a:pt x="95" y="7"/>
                  </a:lnTo>
                  <a:lnTo>
                    <a:pt x="87" y="2"/>
                  </a:lnTo>
                  <a:lnTo>
                    <a:pt x="78" y="0"/>
                  </a:lnTo>
                </a:path>
              </a:pathLst>
            </a:custGeom>
            <a:noFill/>
            <a:ln w="0">
              <a:solidFill>
                <a:srgbClr val="FFC29D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39" name="Freeform 138"/>
            <p:cNvSpPr>
              <a:spLocks/>
            </p:cNvSpPr>
            <p:nvPr/>
          </p:nvSpPr>
          <p:spPr bwMode="auto">
            <a:xfrm>
              <a:off x="1586" y="3500"/>
              <a:ext cx="14" cy="16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14" y="0"/>
                </a:cxn>
                <a:cxn ang="0">
                  <a:pos x="14" y="2"/>
                </a:cxn>
                <a:cxn ang="0">
                  <a:pos x="14" y="5"/>
                </a:cxn>
                <a:cxn ang="0">
                  <a:pos x="13" y="8"/>
                </a:cxn>
                <a:cxn ang="0">
                  <a:pos x="10" y="15"/>
                </a:cxn>
                <a:cxn ang="0">
                  <a:pos x="5" y="16"/>
                </a:cxn>
                <a:cxn ang="0">
                  <a:pos x="0" y="13"/>
                </a:cxn>
                <a:cxn ang="0">
                  <a:pos x="0" y="10"/>
                </a:cxn>
                <a:cxn ang="0">
                  <a:pos x="6" y="3"/>
                </a:cxn>
              </a:cxnLst>
              <a:rect l="0" t="0" r="r" b="b"/>
              <a:pathLst>
                <a:path w="14" h="16">
                  <a:moveTo>
                    <a:pt x="6" y="3"/>
                  </a:moveTo>
                  <a:lnTo>
                    <a:pt x="14" y="0"/>
                  </a:lnTo>
                  <a:lnTo>
                    <a:pt x="14" y="2"/>
                  </a:lnTo>
                  <a:lnTo>
                    <a:pt x="14" y="5"/>
                  </a:lnTo>
                  <a:lnTo>
                    <a:pt x="13" y="8"/>
                  </a:lnTo>
                  <a:lnTo>
                    <a:pt x="10" y="15"/>
                  </a:lnTo>
                  <a:lnTo>
                    <a:pt x="5" y="16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FFBFA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40" name="Freeform 139"/>
            <p:cNvSpPr>
              <a:spLocks/>
            </p:cNvSpPr>
            <p:nvPr/>
          </p:nvSpPr>
          <p:spPr bwMode="auto">
            <a:xfrm>
              <a:off x="1586" y="3500"/>
              <a:ext cx="14" cy="16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14" y="0"/>
                </a:cxn>
                <a:cxn ang="0">
                  <a:pos x="14" y="2"/>
                </a:cxn>
                <a:cxn ang="0">
                  <a:pos x="14" y="5"/>
                </a:cxn>
                <a:cxn ang="0">
                  <a:pos x="13" y="8"/>
                </a:cxn>
                <a:cxn ang="0">
                  <a:pos x="10" y="15"/>
                </a:cxn>
                <a:cxn ang="0">
                  <a:pos x="5" y="16"/>
                </a:cxn>
                <a:cxn ang="0">
                  <a:pos x="0" y="13"/>
                </a:cxn>
                <a:cxn ang="0">
                  <a:pos x="0" y="10"/>
                </a:cxn>
                <a:cxn ang="0">
                  <a:pos x="6" y="3"/>
                </a:cxn>
              </a:cxnLst>
              <a:rect l="0" t="0" r="r" b="b"/>
              <a:pathLst>
                <a:path w="14" h="16">
                  <a:moveTo>
                    <a:pt x="6" y="3"/>
                  </a:moveTo>
                  <a:lnTo>
                    <a:pt x="14" y="0"/>
                  </a:lnTo>
                  <a:lnTo>
                    <a:pt x="14" y="2"/>
                  </a:lnTo>
                  <a:lnTo>
                    <a:pt x="14" y="5"/>
                  </a:lnTo>
                  <a:lnTo>
                    <a:pt x="13" y="8"/>
                  </a:lnTo>
                  <a:lnTo>
                    <a:pt x="10" y="15"/>
                  </a:lnTo>
                  <a:lnTo>
                    <a:pt x="5" y="16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6" y="3"/>
                  </a:lnTo>
                </a:path>
              </a:pathLst>
            </a:custGeom>
            <a:noFill/>
            <a:ln w="0">
              <a:solidFill>
                <a:srgbClr val="FFC29D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41" name="Freeform 140"/>
            <p:cNvSpPr>
              <a:spLocks/>
            </p:cNvSpPr>
            <p:nvPr/>
          </p:nvSpPr>
          <p:spPr bwMode="auto">
            <a:xfrm>
              <a:off x="1633" y="3222"/>
              <a:ext cx="111" cy="211"/>
            </a:xfrm>
            <a:custGeom>
              <a:avLst/>
              <a:gdLst/>
              <a:ahLst/>
              <a:cxnLst>
                <a:cxn ang="0">
                  <a:pos x="89" y="8"/>
                </a:cxn>
                <a:cxn ang="0">
                  <a:pos x="87" y="0"/>
                </a:cxn>
                <a:cxn ang="0">
                  <a:pos x="84" y="7"/>
                </a:cxn>
                <a:cxn ang="0">
                  <a:pos x="75" y="18"/>
                </a:cxn>
                <a:cxn ang="0">
                  <a:pos x="72" y="29"/>
                </a:cxn>
                <a:cxn ang="0">
                  <a:pos x="78" y="37"/>
                </a:cxn>
                <a:cxn ang="0">
                  <a:pos x="73" y="46"/>
                </a:cxn>
                <a:cxn ang="0">
                  <a:pos x="67" y="49"/>
                </a:cxn>
                <a:cxn ang="0">
                  <a:pos x="51" y="78"/>
                </a:cxn>
                <a:cxn ang="0">
                  <a:pos x="44" y="94"/>
                </a:cxn>
                <a:cxn ang="0">
                  <a:pos x="31" y="119"/>
                </a:cxn>
                <a:cxn ang="0">
                  <a:pos x="19" y="146"/>
                </a:cxn>
                <a:cxn ang="0">
                  <a:pos x="8" y="171"/>
                </a:cxn>
                <a:cxn ang="0">
                  <a:pos x="2" y="189"/>
                </a:cxn>
                <a:cxn ang="0">
                  <a:pos x="0" y="195"/>
                </a:cxn>
                <a:cxn ang="0">
                  <a:pos x="27" y="198"/>
                </a:cxn>
                <a:cxn ang="0">
                  <a:pos x="39" y="207"/>
                </a:cxn>
                <a:cxn ang="0">
                  <a:pos x="48" y="211"/>
                </a:cxn>
                <a:cxn ang="0">
                  <a:pos x="51" y="203"/>
                </a:cxn>
                <a:cxn ang="0">
                  <a:pos x="56" y="189"/>
                </a:cxn>
                <a:cxn ang="0">
                  <a:pos x="62" y="171"/>
                </a:cxn>
                <a:cxn ang="0">
                  <a:pos x="69" y="155"/>
                </a:cxn>
                <a:cxn ang="0">
                  <a:pos x="73" y="143"/>
                </a:cxn>
                <a:cxn ang="0">
                  <a:pos x="81" y="130"/>
                </a:cxn>
                <a:cxn ang="0">
                  <a:pos x="89" y="119"/>
                </a:cxn>
                <a:cxn ang="0">
                  <a:pos x="100" y="106"/>
                </a:cxn>
                <a:cxn ang="0">
                  <a:pos x="101" y="99"/>
                </a:cxn>
                <a:cxn ang="0">
                  <a:pos x="100" y="83"/>
                </a:cxn>
                <a:cxn ang="0">
                  <a:pos x="101" y="70"/>
                </a:cxn>
                <a:cxn ang="0">
                  <a:pos x="103" y="55"/>
                </a:cxn>
                <a:cxn ang="0">
                  <a:pos x="104" y="37"/>
                </a:cxn>
                <a:cxn ang="0">
                  <a:pos x="106" y="26"/>
                </a:cxn>
                <a:cxn ang="0">
                  <a:pos x="111" y="15"/>
                </a:cxn>
                <a:cxn ang="0">
                  <a:pos x="97" y="26"/>
                </a:cxn>
                <a:cxn ang="0">
                  <a:pos x="92" y="16"/>
                </a:cxn>
                <a:cxn ang="0">
                  <a:pos x="89" y="11"/>
                </a:cxn>
                <a:cxn ang="0">
                  <a:pos x="89" y="8"/>
                </a:cxn>
              </a:cxnLst>
              <a:rect l="0" t="0" r="r" b="b"/>
              <a:pathLst>
                <a:path w="111" h="211">
                  <a:moveTo>
                    <a:pt x="89" y="8"/>
                  </a:moveTo>
                  <a:lnTo>
                    <a:pt x="87" y="0"/>
                  </a:lnTo>
                  <a:lnTo>
                    <a:pt x="84" y="7"/>
                  </a:lnTo>
                  <a:lnTo>
                    <a:pt x="75" y="18"/>
                  </a:lnTo>
                  <a:lnTo>
                    <a:pt x="72" y="29"/>
                  </a:lnTo>
                  <a:lnTo>
                    <a:pt x="78" y="37"/>
                  </a:lnTo>
                  <a:lnTo>
                    <a:pt x="73" y="46"/>
                  </a:lnTo>
                  <a:lnTo>
                    <a:pt x="67" y="49"/>
                  </a:lnTo>
                  <a:lnTo>
                    <a:pt x="51" y="78"/>
                  </a:lnTo>
                  <a:lnTo>
                    <a:pt x="44" y="94"/>
                  </a:lnTo>
                  <a:lnTo>
                    <a:pt x="31" y="119"/>
                  </a:lnTo>
                  <a:lnTo>
                    <a:pt x="19" y="146"/>
                  </a:lnTo>
                  <a:lnTo>
                    <a:pt x="8" y="171"/>
                  </a:lnTo>
                  <a:lnTo>
                    <a:pt x="2" y="189"/>
                  </a:lnTo>
                  <a:lnTo>
                    <a:pt x="0" y="195"/>
                  </a:lnTo>
                  <a:lnTo>
                    <a:pt x="27" y="198"/>
                  </a:lnTo>
                  <a:lnTo>
                    <a:pt x="39" y="207"/>
                  </a:lnTo>
                  <a:lnTo>
                    <a:pt x="48" y="211"/>
                  </a:lnTo>
                  <a:lnTo>
                    <a:pt x="51" y="203"/>
                  </a:lnTo>
                  <a:lnTo>
                    <a:pt x="56" y="189"/>
                  </a:lnTo>
                  <a:lnTo>
                    <a:pt x="62" y="171"/>
                  </a:lnTo>
                  <a:lnTo>
                    <a:pt x="69" y="155"/>
                  </a:lnTo>
                  <a:lnTo>
                    <a:pt x="73" y="143"/>
                  </a:lnTo>
                  <a:lnTo>
                    <a:pt x="81" y="130"/>
                  </a:lnTo>
                  <a:lnTo>
                    <a:pt x="89" y="119"/>
                  </a:lnTo>
                  <a:lnTo>
                    <a:pt x="100" y="106"/>
                  </a:lnTo>
                  <a:lnTo>
                    <a:pt x="101" y="99"/>
                  </a:lnTo>
                  <a:lnTo>
                    <a:pt x="100" y="83"/>
                  </a:lnTo>
                  <a:lnTo>
                    <a:pt x="101" y="70"/>
                  </a:lnTo>
                  <a:lnTo>
                    <a:pt x="103" y="55"/>
                  </a:lnTo>
                  <a:lnTo>
                    <a:pt x="104" y="37"/>
                  </a:lnTo>
                  <a:lnTo>
                    <a:pt x="106" y="26"/>
                  </a:lnTo>
                  <a:lnTo>
                    <a:pt x="111" y="15"/>
                  </a:lnTo>
                  <a:lnTo>
                    <a:pt x="97" y="26"/>
                  </a:lnTo>
                  <a:lnTo>
                    <a:pt x="92" y="16"/>
                  </a:lnTo>
                  <a:lnTo>
                    <a:pt x="89" y="11"/>
                  </a:lnTo>
                  <a:lnTo>
                    <a:pt x="89" y="8"/>
                  </a:lnTo>
                  <a:close/>
                </a:path>
              </a:pathLst>
            </a:custGeom>
            <a:solidFill>
              <a:srgbClr val="044C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42" name="Freeform 141"/>
            <p:cNvSpPr>
              <a:spLocks/>
            </p:cNvSpPr>
            <p:nvPr/>
          </p:nvSpPr>
          <p:spPr bwMode="auto">
            <a:xfrm>
              <a:off x="1633" y="3222"/>
              <a:ext cx="111" cy="211"/>
            </a:xfrm>
            <a:custGeom>
              <a:avLst/>
              <a:gdLst/>
              <a:ahLst/>
              <a:cxnLst>
                <a:cxn ang="0">
                  <a:pos x="89" y="8"/>
                </a:cxn>
                <a:cxn ang="0">
                  <a:pos x="87" y="0"/>
                </a:cxn>
                <a:cxn ang="0">
                  <a:pos x="84" y="7"/>
                </a:cxn>
                <a:cxn ang="0">
                  <a:pos x="75" y="18"/>
                </a:cxn>
                <a:cxn ang="0">
                  <a:pos x="72" y="29"/>
                </a:cxn>
                <a:cxn ang="0">
                  <a:pos x="78" y="37"/>
                </a:cxn>
                <a:cxn ang="0">
                  <a:pos x="73" y="46"/>
                </a:cxn>
                <a:cxn ang="0">
                  <a:pos x="67" y="49"/>
                </a:cxn>
                <a:cxn ang="0">
                  <a:pos x="51" y="78"/>
                </a:cxn>
                <a:cxn ang="0">
                  <a:pos x="44" y="94"/>
                </a:cxn>
                <a:cxn ang="0">
                  <a:pos x="31" y="119"/>
                </a:cxn>
                <a:cxn ang="0">
                  <a:pos x="19" y="146"/>
                </a:cxn>
                <a:cxn ang="0">
                  <a:pos x="8" y="171"/>
                </a:cxn>
                <a:cxn ang="0">
                  <a:pos x="2" y="189"/>
                </a:cxn>
                <a:cxn ang="0">
                  <a:pos x="0" y="195"/>
                </a:cxn>
                <a:cxn ang="0">
                  <a:pos x="27" y="198"/>
                </a:cxn>
                <a:cxn ang="0">
                  <a:pos x="39" y="207"/>
                </a:cxn>
                <a:cxn ang="0">
                  <a:pos x="48" y="211"/>
                </a:cxn>
                <a:cxn ang="0">
                  <a:pos x="51" y="203"/>
                </a:cxn>
                <a:cxn ang="0">
                  <a:pos x="56" y="189"/>
                </a:cxn>
                <a:cxn ang="0">
                  <a:pos x="62" y="171"/>
                </a:cxn>
                <a:cxn ang="0">
                  <a:pos x="69" y="155"/>
                </a:cxn>
                <a:cxn ang="0">
                  <a:pos x="73" y="143"/>
                </a:cxn>
                <a:cxn ang="0">
                  <a:pos x="81" y="130"/>
                </a:cxn>
                <a:cxn ang="0">
                  <a:pos x="89" y="119"/>
                </a:cxn>
                <a:cxn ang="0">
                  <a:pos x="100" y="106"/>
                </a:cxn>
                <a:cxn ang="0">
                  <a:pos x="101" y="99"/>
                </a:cxn>
                <a:cxn ang="0">
                  <a:pos x="100" y="83"/>
                </a:cxn>
                <a:cxn ang="0">
                  <a:pos x="101" y="70"/>
                </a:cxn>
                <a:cxn ang="0">
                  <a:pos x="103" y="55"/>
                </a:cxn>
                <a:cxn ang="0">
                  <a:pos x="104" y="37"/>
                </a:cxn>
                <a:cxn ang="0">
                  <a:pos x="106" y="26"/>
                </a:cxn>
                <a:cxn ang="0">
                  <a:pos x="111" y="15"/>
                </a:cxn>
                <a:cxn ang="0">
                  <a:pos x="97" y="26"/>
                </a:cxn>
                <a:cxn ang="0">
                  <a:pos x="92" y="16"/>
                </a:cxn>
                <a:cxn ang="0">
                  <a:pos x="89" y="11"/>
                </a:cxn>
                <a:cxn ang="0">
                  <a:pos x="89" y="8"/>
                </a:cxn>
              </a:cxnLst>
              <a:rect l="0" t="0" r="r" b="b"/>
              <a:pathLst>
                <a:path w="111" h="211">
                  <a:moveTo>
                    <a:pt x="89" y="8"/>
                  </a:moveTo>
                  <a:lnTo>
                    <a:pt x="87" y="0"/>
                  </a:lnTo>
                  <a:lnTo>
                    <a:pt x="84" y="7"/>
                  </a:lnTo>
                  <a:lnTo>
                    <a:pt x="75" y="18"/>
                  </a:lnTo>
                  <a:lnTo>
                    <a:pt x="72" y="29"/>
                  </a:lnTo>
                  <a:lnTo>
                    <a:pt x="78" y="37"/>
                  </a:lnTo>
                  <a:lnTo>
                    <a:pt x="73" y="46"/>
                  </a:lnTo>
                  <a:lnTo>
                    <a:pt x="67" y="49"/>
                  </a:lnTo>
                  <a:lnTo>
                    <a:pt x="51" y="78"/>
                  </a:lnTo>
                  <a:lnTo>
                    <a:pt x="44" y="94"/>
                  </a:lnTo>
                  <a:lnTo>
                    <a:pt x="31" y="119"/>
                  </a:lnTo>
                  <a:lnTo>
                    <a:pt x="19" y="146"/>
                  </a:lnTo>
                  <a:lnTo>
                    <a:pt x="8" y="171"/>
                  </a:lnTo>
                  <a:lnTo>
                    <a:pt x="2" y="189"/>
                  </a:lnTo>
                  <a:lnTo>
                    <a:pt x="0" y="195"/>
                  </a:lnTo>
                  <a:lnTo>
                    <a:pt x="27" y="198"/>
                  </a:lnTo>
                  <a:lnTo>
                    <a:pt x="39" y="207"/>
                  </a:lnTo>
                  <a:lnTo>
                    <a:pt x="48" y="211"/>
                  </a:lnTo>
                  <a:lnTo>
                    <a:pt x="51" y="203"/>
                  </a:lnTo>
                  <a:lnTo>
                    <a:pt x="56" y="189"/>
                  </a:lnTo>
                  <a:lnTo>
                    <a:pt x="62" y="171"/>
                  </a:lnTo>
                  <a:lnTo>
                    <a:pt x="69" y="155"/>
                  </a:lnTo>
                  <a:lnTo>
                    <a:pt x="73" y="143"/>
                  </a:lnTo>
                  <a:lnTo>
                    <a:pt x="81" y="130"/>
                  </a:lnTo>
                  <a:lnTo>
                    <a:pt x="89" y="119"/>
                  </a:lnTo>
                  <a:lnTo>
                    <a:pt x="100" y="106"/>
                  </a:lnTo>
                  <a:lnTo>
                    <a:pt x="101" y="99"/>
                  </a:lnTo>
                  <a:lnTo>
                    <a:pt x="100" y="83"/>
                  </a:lnTo>
                  <a:lnTo>
                    <a:pt x="101" y="70"/>
                  </a:lnTo>
                  <a:lnTo>
                    <a:pt x="103" y="55"/>
                  </a:lnTo>
                  <a:lnTo>
                    <a:pt x="104" y="37"/>
                  </a:lnTo>
                  <a:lnTo>
                    <a:pt x="106" y="26"/>
                  </a:lnTo>
                  <a:lnTo>
                    <a:pt x="111" y="15"/>
                  </a:lnTo>
                  <a:lnTo>
                    <a:pt x="97" y="26"/>
                  </a:lnTo>
                  <a:lnTo>
                    <a:pt x="92" y="16"/>
                  </a:lnTo>
                  <a:lnTo>
                    <a:pt x="89" y="11"/>
                  </a:lnTo>
                  <a:lnTo>
                    <a:pt x="89" y="8"/>
                  </a:lnTo>
                </a:path>
              </a:pathLst>
            </a:custGeom>
            <a:noFill/>
            <a:ln w="0">
              <a:solidFill>
                <a:srgbClr val="0044E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43" name="Freeform 142"/>
            <p:cNvSpPr>
              <a:spLocks/>
            </p:cNvSpPr>
            <p:nvPr/>
          </p:nvSpPr>
          <p:spPr bwMode="auto">
            <a:xfrm>
              <a:off x="1717" y="3191"/>
              <a:ext cx="64" cy="57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24" y="18"/>
                </a:cxn>
                <a:cxn ang="0">
                  <a:pos x="33" y="21"/>
                </a:cxn>
                <a:cxn ang="0">
                  <a:pos x="38" y="15"/>
                </a:cxn>
                <a:cxn ang="0">
                  <a:pos x="53" y="0"/>
                </a:cxn>
                <a:cxn ang="0">
                  <a:pos x="56" y="16"/>
                </a:cxn>
                <a:cxn ang="0">
                  <a:pos x="64" y="33"/>
                </a:cxn>
                <a:cxn ang="0">
                  <a:pos x="53" y="36"/>
                </a:cxn>
                <a:cxn ang="0">
                  <a:pos x="39" y="41"/>
                </a:cxn>
                <a:cxn ang="0">
                  <a:pos x="33" y="42"/>
                </a:cxn>
                <a:cxn ang="0">
                  <a:pos x="13" y="57"/>
                </a:cxn>
                <a:cxn ang="0">
                  <a:pos x="6" y="46"/>
                </a:cxn>
                <a:cxn ang="0">
                  <a:pos x="3" y="31"/>
                </a:cxn>
                <a:cxn ang="0">
                  <a:pos x="0" y="21"/>
                </a:cxn>
              </a:cxnLst>
              <a:rect l="0" t="0" r="r" b="b"/>
              <a:pathLst>
                <a:path w="64" h="57">
                  <a:moveTo>
                    <a:pt x="0" y="21"/>
                  </a:moveTo>
                  <a:lnTo>
                    <a:pt x="24" y="18"/>
                  </a:lnTo>
                  <a:lnTo>
                    <a:pt x="33" y="21"/>
                  </a:lnTo>
                  <a:lnTo>
                    <a:pt x="38" y="15"/>
                  </a:lnTo>
                  <a:lnTo>
                    <a:pt x="53" y="0"/>
                  </a:lnTo>
                  <a:lnTo>
                    <a:pt x="56" y="16"/>
                  </a:lnTo>
                  <a:lnTo>
                    <a:pt x="64" y="33"/>
                  </a:lnTo>
                  <a:lnTo>
                    <a:pt x="53" y="36"/>
                  </a:lnTo>
                  <a:lnTo>
                    <a:pt x="39" y="41"/>
                  </a:lnTo>
                  <a:lnTo>
                    <a:pt x="33" y="42"/>
                  </a:lnTo>
                  <a:lnTo>
                    <a:pt x="13" y="57"/>
                  </a:lnTo>
                  <a:lnTo>
                    <a:pt x="6" y="46"/>
                  </a:lnTo>
                  <a:lnTo>
                    <a:pt x="3" y="31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201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44" name="Freeform 143"/>
            <p:cNvSpPr>
              <a:spLocks/>
            </p:cNvSpPr>
            <p:nvPr/>
          </p:nvSpPr>
          <p:spPr bwMode="auto">
            <a:xfrm>
              <a:off x="1717" y="3191"/>
              <a:ext cx="64" cy="57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24" y="18"/>
                </a:cxn>
                <a:cxn ang="0">
                  <a:pos x="33" y="21"/>
                </a:cxn>
                <a:cxn ang="0">
                  <a:pos x="38" y="15"/>
                </a:cxn>
                <a:cxn ang="0">
                  <a:pos x="53" y="0"/>
                </a:cxn>
                <a:cxn ang="0">
                  <a:pos x="56" y="16"/>
                </a:cxn>
                <a:cxn ang="0">
                  <a:pos x="64" y="33"/>
                </a:cxn>
                <a:cxn ang="0">
                  <a:pos x="53" y="36"/>
                </a:cxn>
                <a:cxn ang="0">
                  <a:pos x="39" y="41"/>
                </a:cxn>
                <a:cxn ang="0">
                  <a:pos x="33" y="42"/>
                </a:cxn>
                <a:cxn ang="0">
                  <a:pos x="13" y="57"/>
                </a:cxn>
                <a:cxn ang="0">
                  <a:pos x="6" y="46"/>
                </a:cxn>
                <a:cxn ang="0">
                  <a:pos x="3" y="31"/>
                </a:cxn>
                <a:cxn ang="0">
                  <a:pos x="0" y="21"/>
                </a:cxn>
              </a:cxnLst>
              <a:rect l="0" t="0" r="r" b="b"/>
              <a:pathLst>
                <a:path w="64" h="57">
                  <a:moveTo>
                    <a:pt x="0" y="21"/>
                  </a:moveTo>
                  <a:lnTo>
                    <a:pt x="24" y="18"/>
                  </a:lnTo>
                  <a:lnTo>
                    <a:pt x="33" y="21"/>
                  </a:lnTo>
                  <a:lnTo>
                    <a:pt x="38" y="15"/>
                  </a:lnTo>
                  <a:lnTo>
                    <a:pt x="53" y="0"/>
                  </a:lnTo>
                  <a:lnTo>
                    <a:pt x="56" y="16"/>
                  </a:lnTo>
                  <a:lnTo>
                    <a:pt x="64" y="33"/>
                  </a:lnTo>
                  <a:lnTo>
                    <a:pt x="53" y="36"/>
                  </a:lnTo>
                  <a:lnTo>
                    <a:pt x="39" y="41"/>
                  </a:lnTo>
                  <a:lnTo>
                    <a:pt x="33" y="42"/>
                  </a:lnTo>
                  <a:lnTo>
                    <a:pt x="13" y="57"/>
                  </a:lnTo>
                  <a:lnTo>
                    <a:pt x="6" y="46"/>
                  </a:lnTo>
                  <a:lnTo>
                    <a:pt x="3" y="31"/>
                  </a:lnTo>
                  <a:lnTo>
                    <a:pt x="0" y="21"/>
                  </a:lnTo>
                </a:path>
              </a:pathLst>
            </a:custGeom>
            <a:noFill/>
            <a:ln w="0">
              <a:solidFill>
                <a:srgbClr val="FF3A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45" name="Freeform 144"/>
            <p:cNvSpPr>
              <a:spLocks/>
            </p:cNvSpPr>
            <p:nvPr/>
          </p:nvSpPr>
          <p:spPr bwMode="auto">
            <a:xfrm>
              <a:off x="1596" y="2975"/>
              <a:ext cx="204" cy="128"/>
            </a:xfrm>
            <a:custGeom>
              <a:avLst/>
              <a:gdLst/>
              <a:ahLst/>
              <a:cxnLst>
                <a:cxn ang="0">
                  <a:pos x="1" y="75"/>
                </a:cxn>
                <a:cxn ang="0">
                  <a:pos x="9" y="68"/>
                </a:cxn>
                <a:cxn ang="0">
                  <a:pos x="28" y="63"/>
                </a:cxn>
                <a:cxn ang="0">
                  <a:pos x="40" y="60"/>
                </a:cxn>
                <a:cxn ang="0">
                  <a:pos x="54" y="55"/>
                </a:cxn>
                <a:cxn ang="0">
                  <a:pos x="64" y="44"/>
                </a:cxn>
                <a:cxn ang="0">
                  <a:pos x="76" y="28"/>
                </a:cxn>
                <a:cxn ang="0">
                  <a:pos x="92" y="11"/>
                </a:cxn>
                <a:cxn ang="0">
                  <a:pos x="104" y="0"/>
                </a:cxn>
                <a:cxn ang="0">
                  <a:pos x="123" y="6"/>
                </a:cxn>
                <a:cxn ang="0">
                  <a:pos x="131" y="19"/>
                </a:cxn>
                <a:cxn ang="0">
                  <a:pos x="145" y="19"/>
                </a:cxn>
                <a:cxn ang="0">
                  <a:pos x="157" y="19"/>
                </a:cxn>
                <a:cxn ang="0">
                  <a:pos x="171" y="28"/>
                </a:cxn>
                <a:cxn ang="0">
                  <a:pos x="191" y="39"/>
                </a:cxn>
                <a:cxn ang="0">
                  <a:pos x="188" y="57"/>
                </a:cxn>
                <a:cxn ang="0">
                  <a:pos x="185" y="68"/>
                </a:cxn>
                <a:cxn ang="0">
                  <a:pos x="182" y="80"/>
                </a:cxn>
                <a:cxn ang="0">
                  <a:pos x="176" y="99"/>
                </a:cxn>
                <a:cxn ang="0">
                  <a:pos x="185" y="109"/>
                </a:cxn>
                <a:cxn ang="0">
                  <a:pos x="194" y="114"/>
                </a:cxn>
                <a:cxn ang="0">
                  <a:pos x="204" y="120"/>
                </a:cxn>
                <a:cxn ang="0">
                  <a:pos x="202" y="128"/>
                </a:cxn>
                <a:cxn ang="0">
                  <a:pos x="176" y="128"/>
                </a:cxn>
                <a:cxn ang="0">
                  <a:pos x="157" y="125"/>
                </a:cxn>
                <a:cxn ang="0">
                  <a:pos x="140" y="125"/>
                </a:cxn>
                <a:cxn ang="0">
                  <a:pos x="126" y="120"/>
                </a:cxn>
                <a:cxn ang="0">
                  <a:pos x="109" y="112"/>
                </a:cxn>
                <a:cxn ang="0">
                  <a:pos x="90" y="99"/>
                </a:cxn>
                <a:cxn ang="0">
                  <a:pos x="73" y="93"/>
                </a:cxn>
                <a:cxn ang="0">
                  <a:pos x="53" y="86"/>
                </a:cxn>
                <a:cxn ang="0">
                  <a:pos x="37" y="85"/>
                </a:cxn>
                <a:cxn ang="0">
                  <a:pos x="18" y="85"/>
                </a:cxn>
                <a:cxn ang="0">
                  <a:pos x="4" y="80"/>
                </a:cxn>
                <a:cxn ang="0">
                  <a:pos x="0" y="75"/>
                </a:cxn>
                <a:cxn ang="0">
                  <a:pos x="1" y="75"/>
                </a:cxn>
              </a:cxnLst>
              <a:rect l="0" t="0" r="r" b="b"/>
              <a:pathLst>
                <a:path w="204" h="128">
                  <a:moveTo>
                    <a:pt x="1" y="75"/>
                  </a:moveTo>
                  <a:lnTo>
                    <a:pt x="9" y="68"/>
                  </a:lnTo>
                  <a:lnTo>
                    <a:pt x="28" y="63"/>
                  </a:lnTo>
                  <a:lnTo>
                    <a:pt x="40" y="60"/>
                  </a:lnTo>
                  <a:lnTo>
                    <a:pt x="54" y="55"/>
                  </a:lnTo>
                  <a:lnTo>
                    <a:pt x="64" y="44"/>
                  </a:lnTo>
                  <a:lnTo>
                    <a:pt x="76" y="28"/>
                  </a:lnTo>
                  <a:lnTo>
                    <a:pt x="92" y="11"/>
                  </a:lnTo>
                  <a:lnTo>
                    <a:pt x="104" y="0"/>
                  </a:lnTo>
                  <a:lnTo>
                    <a:pt x="123" y="6"/>
                  </a:lnTo>
                  <a:lnTo>
                    <a:pt x="131" y="19"/>
                  </a:lnTo>
                  <a:lnTo>
                    <a:pt x="145" y="19"/>
                  </a:lnTo>
                  <a:lnTo>
                    <a:pt x="157" y="19"/>
                  </a:lnTo>
                  <a:lnTo>
                    <a:pt x="171" y="28"/>
                  </a:lnTo>
                  <a:lnTo>
                    <a:pt x="191" y="39"/>
                  </a:lnTo>
                  <a:lnTo>
                    <a:pt x="188" y="57"/>
                  </a:lnTo>
                  <a:lnTo>
                    <a:pt x="185" y="68"/>
                  </a:lnTo>
                  <a:lnTo>
                    <a:pt x="182" y="80"/>
                  </a:lnTo>
                  <a:lnTo>
                    <a:pt x="176" y="99"/>
                  </a:lnTo>
                  <a:lnTo>
                    <a:pt x="185" y="109"/>
                  </a:lnTo>
                  <a:lnTo>
                    <a:pt x="194" y="114"/>
                  </a:lnTo>
                  <a:lnTo>
                    <a:pt x="204" y="120"/>
                  </a:lnTo>
                  <a:lnTo>
                    <a:pt x="202" y="128"/>
                  </a:lnTo>
                  <a:lnTo>
                    <a:pt x="176" y="128"/>
                  </a:lnTo>
                  <a:lnTo>
                    <a:pt x="157" y="125"/>
                  </a:lnTo>
                  <a:lnTo>
                    <a:pt x="140" y="125"/>
                  </a:lnTo>
                  <a:lnTo>
                    <a:pt x="126" y="120"/>
                  </a:lnTo>
                  <a:lnTo>
                    <a:pt x="109" y="112"/>
                  </a:lnTo>
                  <a:lnTo>
                    <a:pt x="90" y="99"/>
                  </a:lnTo>
                  <a:lnTo>
                    <a:pt x="73" y="93"/>
                  </a:lnTo>
                  <a:lnTo>
                    <a:pt x="53" y="86"/>
                  </a:lnTo>
                  <a:lnTo>
                    <a:pt x="37" y="85"/>
                  </a:lnTo>
                  <a:lnTo>
                    <a:pt x="18" y="85"/>
                  </a:lnTo>
                  <a:lnTo>
                    <a:pt x="4" y="80"/>
                  </a:lnTo>
                  <a:lnTo>
                    <a:pt x="0" y="75"/>
                  </a:lnTo>
                  <a:lnTo>
                    <a:pt x="1" y="75"/>
                  </a:lnTo>
                  <a:close/>
                </a:path>
              </a:pathLst>
            </a:custGeom>
            <a:solidFill>
              <a:srgbClr val="044C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46" name="Freeform 145"/>
            <p:cNvSpPr>
              <a:spLocks/>
            </p:cNvSpPr>
            <p:nvPr/>
          </p:nvSpPr>
          <p:spPr bwMode="auto">
            <a:xfrm>
              <a:off x="1596" y="2975"/>
              <a:ext cx="204" cy="128"/>
            </a:xfrm>
            <a:custGeom>
              <a:avLst/>
              <a:gdLst/>
              <a:ahLst/>
              <a:cxnLst>
                <a:cxn ang="0">
                  <a:pos x="1" y="75"/>
                </a:cxn>
                <a:cxn ang="0">
                  <a:pos x="9" y="68"/>
                </a:cxn>
                <a:cxn ang="0">
                  <a:pos x="28" y="63"/>
                </a:cxn>
                <a:cxn ang="0">
                  <a:pos x="40" y="60"/>
                </a:cxn>
                <a:cxn ang="0">
                  <a:pos x="54" y="55"/>
                </a:cxn>
                <a:cxn ang="0">
                  <a:pos x="64" y="44"/>
                </a:cxn>
                <a:cxn ang="0">
                  <a:pos x="76" y="28"/>
                </a:cxn>
                <a:cxn ang="0">
                  <a:pos x="92" y="11"/>
                </a:cxn>
                <a:cxn ang="0">
                  <a:pos x="104" y="0"/>
                </a:cxn>
                <a:cxn ang="0">
                  <a:pos x="123" y="6"/>
                </a:cxn>
                <a:cxn ang="0">
                  <a:pos x="131" y="19"/>
                </a:cxn>
                <a:cxn ang="0">
                  <a:pos x="145" y="19"/>
                </a:cxn>
                <a:cxn ang="0">
                  <a:pos x="157" y="19"/>
                </a:cxn>
                <a:cxn ang="0">
                  <a:pos x="171" y="28"/>
                </a:cxn>
                <a:cxn ang="0">
                  <a:pos x="191" y="39"/>
                </a:cxn>
                <a:cxn ang="0">
                  <a:pos x="188" y="57"/>
                </a:cxn>
                <a:cxn ang="0">
                  <a:pos x="185" y="68"/>
                </a:cxn>
                <a:cxn ang="0">
                  <a:pos x="182" y="80"/>
                </a:cxn>
                <a:cxn ang="0">
                  <a:pos x="176" y="99"/>
                </a:cxn>
                <a:cxn ang="0">
                  <a:pos x="185" y="109"/>
                </a:cxn>
                <a:cxn ang="0">
                  <a:pos x="194" y="114"/>
                </a:cxn>
                <a:cxn ang="0">
                  <a:pos x="204" y="120"/>
                </a:cxn>
                <a:cxn ang="0">
                  <a:pos x="202" y="128"/>
                </a:cxn>
                <a:cxn ang="0">
                  <a:pos x="176" y="128"/>
                </a:cxn>
                <a:cxn ang="0">
                  <a:pos x="157" y="125"/>
                </a:cxn>
                <a:cxn ang="0">
                  <a:pos x="140" y="125"/>
                </a:cxn>
                <a:cxn ang="0">
                  <a:pos x="126" y="120"/>
                </a:cxn>
                <a:cxn ang="0">
                  <a:pos x="109" y="112"/>
                </a:cxn>
                <a:cxn ang="0">
                  <a:pos x="90" y="99"/>
                </a:cxn>
                <a:cxn ang="0">
                  <a:pos x="73" y="93"/>
                </a:cxn>
                <a:cxn ang="0">
                  <a:pos x="53" y="86"/>
                </a:cxn>
                <a:cxn ang="0">
                  <a:pos x="37" y="85"/>
                </a:cxn>
                <a:cxn ang="0">
                  <a:pos x="18" y="85"/>
                </a:cxn>
                <a:cxn ang="0">
                  <a:pos x="4" y="80"/>
                </a:cxn>
                <a:cxn ang="0">
                  <a:pos x="0" y="75"/>
                </a:cxn>
                <a:cxn ang="0">
                  <a:pos x="1" y="75"/>
                </a:cxn>
              </a:cxnLst>
              <a:rect l="0" t="0" r="r" b="b"/>
              <a:pathLst>
                <a:path w="204" h="128">
                  <a:moveTo>
                    <a:pt x="1" y="75"/>
                  </a:moveTo>
                  <a:lnTo>
                    <a:pt x="9" y="68"/>
                  </a:lnTo>
                  <a:lnTo>
                    <a:pt x="28" y="63"/>
                  </a:lnTo>
                  <a:lnTo>
                    <a:pt x="40" y="60"/>
                  </a:lnTo>
                  <a:lnTo>
                    <a:pt x="54" y="55"/>
                  </a:lnTo>
                  <a:lnTo>
                    <a:pt x="64" y="44"/>
                  </a:lnTo>
                  <a:lnTo>
                    <a:pt x="76" y="28"/>
                  </a:lnTo>
                  <a:lnTo>
                    <a:pt x="92" y="11"/>
                  </a:lnTo>
                  <a:lnTo>
                    <a:pt x="104" y="0"/>
                  </a:lnTo>
                  <a:lnTo>
                    <a:pt x="123" y="6"/>
                  </a:lnTo>
                  <a:lnTo>
                    <a:pt x="131" y="19"/>
                  </a:lnTo>
                  <a:lnTo>
                    <a:pt x="145" y="19"/>
                  </a:lnTo>
                  <a:lnTo>
                    <a:pt x="157" y="19"/>
                  </a:lnTo>
                  <a:lnTo>
                    <a:pt x="171" y="28"/>
                  </a:lnTo>
                  <a:lnTo>
                    <a:pt x="191" y="39"/>
                  </a:lnTo>
                  <a:lnTo>
                    <a:pt x="188" y="57"/>
                  </a:lnTo>
                  <a:lnTo>
                    <a:pt x="185" y="68"/>
                  </a:lnTo>
                  <a:lnTo>
                    <a:pt x="182" y="80"/>
                  </a:lnTo>
                  <a:lnTo>
                    <a:pt x="176" y="99"/>
                  </a:lnTo>
                  <a:lnTo>
                    <a:pt x="185" y="109"/>
                  </a:lnTo>
                  <a:lnTo>
                    <a:pt x="194" y="114"/>
                  </a:lnTo>
                  <a:lnTo>
                    <a:pt x="204" y="120"/>
                  </a:lnTo>
                  <a:lnTo>
                    <a:pt x="202" y="128"/>
                  </a:lnTo>
                  <a:lnTo>
                    <a:pt x="176" y="128"/>
                  </a:lnTo>
                  <a:lnTo>
                    <a:pt x="157" y="125"/>
                  </a:lnTo>
                  <a:lnTo>
                    <a:pt x="140" y="125"/>
                  </a:lnTo>
                  <a:lnTo>
                    <a:pt x="126" y="120"/>
                  </a:lnTo>
                  <a:lnTo>
                    <a:pt x="109" y="112"/>
                  </a:lnTo>
                  <a:lnTo>
                    <a:pt x="90" y="99"/>
                  </a:lnTo>
                  <a:lnTo>
                    <a:pt x="73" y="93"/>
                  </a:lnTo>
                  <a:lnTo>
                    <a:pt x="53" y="86"/>
                  </a:lnTo>
                  <a:lnTo>
                    <a:pt x="37" y="85"/>
                  </a:lnTo>
                  <a:lnTo>
                    <a:pt x="18" y="85"/>
                  </a:lnTo>
                  <a:lnTo>
                    <a:pt x="4" y="80"/>
                  </a:lnTo>
                  <a:lnTo>
                    <a:pt x="0" y="75"/>
                  </a:lnTo>
                  <a:lnTo>
                    <a:pt x="1" y="75"/>
                  </a:lnTo>
                </a:path>
              </a:pathLst>
            </a:custGeom>
            <a:noFill/>
            <a:ln w="0">
              <a:solidFill>
                <a:srgbClr val="0044E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47" name="Freeform 146"/>
            <p:cNvSpPr>
              <a:spLocks/>
            </p:cNvSpPr>
            <p:nvPr/>
          </p:nvSpPr>
          <p:spPr bwMode="auto">
            <a:xfrm>
              <a:off x="1717" y="3097"/>
              <a:ext cx="70" cy="67"/>
            </a:xfrm>
            <a:custGeom>
              <a:avLst/>
              <a:gdLst/>
              <a:ahLst/>
              <a:cxnLst>
                <a:cxn ang="0">
                  <a:pos x="53" y="8"/>
                </a:cxn>
                <a:cxn ang="0">
                  <a:pos x="64" y="11"/>
                </a:cxn>
                <a:cxn ang="0">
                  <a:pos x="70" y="18"/>
                </a:cxn>
                <a:cxn ang="0">
                  <a:pos x="70" y="31"/>
                </a:cxn>
                <a:cxn ang="0">
                  <a:pos x="67" y="47"/>
                </a:cxn>
                <a:cxn ang="0">
                  <a:pos x="58" y="58"/>
                </a:cxn>
                <a:cxn ang="0">
                  <a:pos x="52" y="67"/>
                </a:cxn>
                <a:cxn ang="0">
                  <a:pos x="45" y="67"/>
                </a:cxn>
                <a:cxn ang="0">
                  <a:pos x="31" y="67"/>
                </a:cxn>
                <a:cxn ang="0">
                  <a:pos x="14" y="57"/>
                </a:cxn>
                <a:cxn ang="0">
                  <a:pos x="19" y="45"/>
                </a:cxn>
                <a:cxn ang="0">
                  <a:pos x="14" y="31"/>
                </a:cxn>
                <a:cxn ang="0">
                  <a:pos x="0" y="23"/>
                </a:cxn>
                <a:cxn ang="0">
                  <a:pos x="0" y="15"/>
                </a:cxn>
                <a:cxn ang="0">
                  <a:pos x="5" y="0"/>
                </a:cxn>
                <a:cxn ang="0">
                  <a:pos x="17" y="5"/>
                </a:cxn>
                <a:cxn ang="0">
                  <a:pos x="33" y="3"/>
                </a:cxn>
                <a:cxn ang="0">
                  <a:pos x="45" y="5"/>
                </a:cxn>
                <a:cxn ang="0">
                  <a:pos x="56" y="8"/>
                </a:cxn>
                <a:cxn ang="0">
                  <a:pos x="53" y="8"/>
                </a:cxn>
              </a:cxnLst>
              <a:rect l="0" t="0" r="r" b="b"/>
              <a:pathLst>
                <a:path w="70" h="67">
                  <a:moveTo>
                    <a:pt x="53" y="8"/>
                  </a:moveTo>
                  <a:lnTo>
                    <a:pt x="64" y="11"/>
                  </a:lnTo>
                  <a:lnTo>
                    <a:pt x="70" y="18"/>
                  </a:lnTo>
                  <a:lnTo>
                    <a:pt x="70" y="31"/>
                  </a:lnTo>
                  <a:lnTo>
                    <a:pt x="67" y="47"/>
                  </a:lnTo>
                  <a:lnTo>
                    <a:pt x="58" y="58"/>
                  </a:lnTo>
                  <a:lnTo>
                    <a:pt x="52" y="67"/>
                  </a:lnTo>
                  <a:lnTo>
                    <a:pt x="45" y="67"/>
                  </a:lnTo>
                  <a:lnTo>
                    <a:pt x="31" y="67"/>
                  </a:lnTo>
                  <a:lnTo>
                    <a:pt x="14" y="57"/>
                  </a:lnTo>
                  <a:lnTo>
                    <a:pt x="19" y="45"/>
                  </a:lnTo>
                  <a:lnTo>
                    <a:pt x="14" y="31"/>
                  </a:lnTo>
                  <a:lnTo>
                    <a:pt x="0" y="23"/>
                  </a:lnTo>
                  <a:lnTo>
                    <a:pt x="0" y="15"/>
                  </a:lnTo>
                  <a:lnTo>
                    <a:pt x="5" y="0"/>
                  </a:lnTo>
                  <a:lnTo>
                    <a:pt x="17" y="5"/>
                  </a:lnTo>
                  <a:lnTo>
                    <a:pt x="33" y="3"/>
                  </a:lnTo>
                  <a:lnTo>
                    <a:pt x="45" y="5"/>
                  </a:lnTo>
                  <a:lnTo>
                    <a:pt x="56" y="8"/>
                  </a:lnTo>
                  <a:lnTo>
                    <a:pt x="53" y="8"/>
                  </a:lnTo>
                  <a:close/>
                </a:path>
              </a:pathLst>
            </a:custGeom>
            <a:solidFill>
              <a:srgbClr val="0E0D0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48" name="Freeform 147"/>
            <p:cNvSpPr>
              <a:spLocks/>
            </p:cNvSpPr>
            <p:nvPr/>
          </p:nvSpPr>
          <p:spPr bwMode="auto">
            <a:xfrm>
              <a:off x="1717" y="3097"/>
              <a:ext cx="70" cy="67"/>
            </a:xfrm>
            <a:custGeom>
              <a:avLst/>
              <a:gdLst/>
              <a:ahLst/>
              <a:cxnLst>
                <a:cxn ang="0">
                  <a:pos x="53" y="8"/>
                </a:cxn>
                <a:cxn ang="0">
                  <a:pos x="64" y="11"/>
                </a:cxn>
                <a:cxn ang="0">
                  <a:pos x="70" y="18"/>
                </a:cxn>
                <a:cxn ang="0">
                  <a:pos x="70" y="31"/>
                </a:cxn>
                <a:cxn ang="0">
                  <a:pos x="67" y="47"/>
                </a:cxn>
                <a:cxn ang="0">
                  <a:pos x="58" y="58"/>
                </a:cxn>
                <a:cxn ang="0">
                  <a:pos x="52" y="67"/>
                </a:cxn>
                <a:cxn ang="0">
                  <a:pos x="45" y="67"/>
                </a:cxn>
                <a:cxn ang="0">
                  <a:pos x="31" y="67"/>
                </a:cxn>
                <a:cxn ang="0">
                  <a:pos x="14" y="57"/>
                </a:cxn>
                <a:cxn ang="0">
                  <a:pos x="19" y="45"/>
                </a:cxn>
                <a:cxn ang="0">
                  <a:pos x="14" y="31"/>
                </a:cxn>
                <a:cxn ang="0">
                  <a:pos x="0" y="23"/>
                </a:cxn>
                <a:cxn ang="0">
                  <a:pos x="0" y="15"/>
                </a:cxn>
                <a:cxn ang="0">
                  <a:pos x="5" y="0"/>
                </a:cxn>
                <a:cxn ang="0">
                  <a:pos x="17" y="5"/>
                </a:cxn>
                <a:cxn ang="0">
                  <a:pos x="33" y="3"/>
                </a:cxn>
                <a:cxn ang="0">
                  <a:pos x="45" y="5"/>
                </a:cxn>
                <a:cxn ang="0">
                  <a:pos x="56" y="8"/>
                </a:cxn>
                <a:cxn ang="0">
                  <a:pos x="53" y="8"/>
                </a:cxn>
              </a:cxnLst>
              <a:rect l="0" t="0" r="r" b="b"/>
              <a:pathLst>
                <a:path w="70" h="67">
                  <a:moveTo>
                    <a:pt x="53" y="8"/>
                  </a:moveTo>
                  <a:lnTo>
                    <a:pt x="64" y="11"/>
                  </a:lnTo>
                  <a:lnTo>
                    <a:pt x="70" y="18"/>
                  </a:lnTo>
                  <a:lnTo>
                    <a:pt x="70" y="31"/>
                  </a:lnTo>
                  <a:lnTo>
                    <a:pt x="67" y="47"/>
                  </a:lnTo>
                  <a:lnTo>
                    <a:pt x="58" y="58"/>
                  </a:lnTo>
                  <a:lnTo>
                    <a:pt x="52" y="67"/>
                  </a:lnTo>
                  <a:lnTo>
                    <a:pt x="45" y="67"/>
                  </a:lnTo>
                  <a:lnTo>
                    <a:pt x="31" y="67"/>
                  </a:lnTo>
                  <a:lnTo>
                    <a:pt x="14" y="57"/>
                  </a:lnTo>
                  <a:lnTo>
                    <a:pt x="19" y="45"/>
                  </a:lnTo>
                  <a:lnTo>
                    <a:pt x="14" y="31"/>
                  </a:lnTo>
                  <a:lnTo>
                    <a:pt x="0" y="23"/>
                  </a:lnTo>
                  <a:lnTo>
                    <a:pt x="0" y="15"/>
                  </a:lnTo>
                  <a:lnTo>
                    <a:pt x="5" y="0"/>
                  </a:lnTo>
                  <a:lnTo>
                    <a:pt x="17" y="5"/>
                  </a:lnTo>
                  <a:lnTo>
                    <a:pt x="33" y="3"/>
                  </a:lnTo>
                  <a:lnTo>
                    <a:pt x="45" y="5"/>
                  </a:lnTo>
                  <a:lnTo>
                    <a:pt x="56" y="8"/>
                  </a:lnTo>
                  <a:lnTo>
                    <a:pt x="53" y="8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49" name="Freeform 148"/>
            <p:cNvSpPr>
              <a:spLocks/>
            </p:cNvSpPr>
            <p:nvPr/>
          </p:nvSpPr>
          <p:spPr bwMode="auto">
            <a:xfrm>
              <a:off x="1842" y="3266"/>
              <a:ext cx="59" cy="36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3" y="10"/>
                </a:cxn>
                <a:cxn ang="0">
                  <a:pos x="0" y="16"/>
                </a:cxn>
                <a:cxn ang="0">
                  <a:pos x="14" y="19"/>
                </a:cxn>
                <a:cxn ang="0">
                  <a:pos x="26" y="28"/>
                </a:cxn>
                <a:cxn ang="0">
                  <a:pos x="34" y="36"/>
                </a:cxn>
                <a:cxn ang="0">
                  <a:pos x="47" y="26"/>
                </a:cxn>
                <a:cxn ang="0">
                  <a:pos x="59" y="15"/>
                </a:cxn>
                <a:cxn ang="0">
                  <a:pos x="45" y="6"/>
                </a:cxn>
                <a:cxn ang="0">
                  <a:pos x="33" y="5"/>
                </a:cxn>
                <a:cxn ang="0">
                  <a:pos x="17" y="3"/>
                </a:cxn>
                <a:cxn ang="0">
                  <a:pos x="9" y="0"/>
                </a:cxn>
              </a:cxnLst>
              <a:rect l="0" t="0" r="r" b="b"/>
              <a:pathLst>
                <a:path w="59" h="36">
                  <a:moveTo>
                    <a:pt x="9" y="0"/>
                  </a:moveTo>
                  <a:lnTo>
                    <a:pt x="3" y="10"/>
                  </a:lnTo>
                  <a:lnTo>
                    <a:pt x="0" y="16"/>
                  </a:lnTo>
                  <a:lnTo>
                    <a:pt x="14" y="19"/>
                  </a:lnTo>
                  <a:lnTo>
                    <a:pt x="26" y="28"/>
                  </a:lnTo>
                  <a:lnTo>
                    <a:pt x="34" y="36"/>
                  </a:lnTo>
                  <a:lnTo>
                    <a:pt x="47" y="26"/>
                  </a:lnTo>
                  <a:lnTo>
                    <a:pt x="59" y="15"/>
                  </a:lnTo>
                  <a:lnTo>
                    <a:pt x="45" y="6"/>
                  </a:lnTo>
                  <a:lnTo>
                    <a:pt x="33" y="5"/>
                  </a:lnTo>
                  <a:lnTo>
                    <a:pt x="17" y="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50" name="Freeform 149"/>
            <p:cNvSpPr>
              <a:spLocks/>
            </p:cNvSpPr>
            <p:nvPr/>
          </p:nvSpPr>
          <p:spPr bwMode="auto">
            <a:xfrm>
              <a:off x="1842" y="3266"/>
              <a:ext cx="59" cy="36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3" y="10"/>
                </a:cxn>
                <a:cxn ang="0">
                  <a:pos x="0" y="16"/>
                </a:cxn>
                <a:cxn ang="0">
                  <a:pos x="14" y="19"/>
                </a:cxn>
                <a:cxn ang="0">
                  <a:pos x="26" y="28"/>
                </a:cxn>
                <a:cxn ang="0">
                  <a:pos x="34" y="36"/>
                </a:cxn>
                <a:cxn ang="0">
                  <a:pos x="47" y="26"/>
                </a:cxn>
                <a:cxn ang="0">
                  <a:pos x="59" y="15"/>
                </a:cxn>
                <a:cxn ang="0">
                  <a:pos x="45" y="6"/>
                </a:cxn>
                <a:cxn ang="0">
                  <a:pos x="33" y="5"/>
                </a:cxn>
                <a:cxn ang="0">
                  <a:pos x="17" y="3"/>
                </a:cxn>
                <a:cxn ang="0">
                  <a:pos x="9" y="0"/>
                </a:cxn>
              </a:cxnLst>
              <a:rect l="0" t="0" r="r" b="b"/>
              <a:pathLst>
                <a:path w="59" h="36">
                  <a:moveTo>
                    <a:pt x="9" y="0"/>
                  </a:moveTo>
                  <a:lnTo>
                    <a:pt x="3" y="10"/>
                  </a:lnTo>
                  <a:lnTo>
                    <a:pt x="0" y="16"/>
                  </a:lnTo>
                  <a:lnTo>
                    <a:pt x="14" y="19"/>
                  </a:lnTo>
                  <a:lnTo>
                    <a:pt x="26" y="28"/>
                  </a:lnTo>
                  <a:lnTo>
                    <a:pt x="34" y="36"/>
                  </a:lnTo>
                  <a:lnTo>
                    <a:pt x="47" y="26"/>
                  </a:lnTo>
                  <a:lnTo>
                    <a:pt x="59" y="15"/>
                  </a:lnTo>
                  <a:lnTo>
                    <a:pt x="45" y="6"/>
                  </a:lnTo>
                  <a:lnTo>
                    <a:pt x="33" y="5"/>
                  </a:lnTo>
                  <a:lnTo>
                    <a:pt x="17" y="3"/>
                  </a:lnTo>
                  <a:lnTo>
                    <a:pt x="9" y="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51" name="Freeform 150"/>
            <p:cNvSpPr>
              <a:spLocks/>
            </p:cNvSpPr>
            <p:nvPr/>
          </p:nvSpPr>
          <p:spPr bwMode="auto">
            <a:xfrm>
              <a:off x="1776" y="3212"/>
              <a:ext cx="52" cy="38"/>
            </a:xfrm>
            <a:custGeom>
              <a:avLst/>
              <a:gdLst/>
              <a:ahLst/>
              <a:cxnLst>
                <a:cxn ang="0">
                  <a:pos x="44" y="2"/>
                </a:cxn>
                <a:cxn ang="0">
                  <a:pos x="36" y="0"/>
                </a:cxn>
                <a:cxn ang="0">
                  <a:pos x="18" y="8"/>
                </a:cxn>
                <a:cxn ang="0">
                  <a:pos x="4" y="17"/>
                </a:cxn>
                <a:cxn ang="0">
                  <a:pos x="0" y="25"/>
                </a:cxn>
                <a:cxn ang="0">
                  <a:pos x="4" y="33"/>
                </a:cxn>
                <a:cxn ang="0">
                  <a:pos x="4" y="38"/>
                </a:cxn>
                <a:cxn ang="0">
                  <a:pos x="16" y="30"/>
                </a:cxn>
                <a:cxn ang="0">
                  <a:pos x="16" y="21"/>
                </a:cxn>
                <a:cxn ang="0">
                  <a:pos x="27" y="15"/>
                </a:cxn>
                <a:cxn ang="0">
                  <a:pos x="39" y="7"/>
                </a:cxn>
                <a:cxn ang="0">
                  <a:pos x="49" y="10"/>
                </a:cxn>
                <a:cxn ang="0">
                  <a:pos x="52" y="8"/>
                </a:cxn>
                <a:cxn ang="0">
                  <a:pos x="44" y="2"/>
                </a:cxn>
              </a:cxnLst>
              <a:rect l="0" t="0" r="r" b="b"/>
              <a:pathLst>
                <a:path w="52" h="38">
                  <a:moveTo>
                    <a:pt x="44" y="2"/>
                  </a:moveTo>
                  <a:lnTo>
                    <a:pt x="36" y="0"/>
                  </a:lnTo>
                  <a:lnTo>
                    <a:pt x="18" y="8"/>
                  </a:lnTo>
                  <a:lnTo>
                    <a:pt x="4" y="17"/>
                  </a:lnTo>
                  <a:lnTo>
                    <a:pt x="0" y="25"/>
                  </a:lnTo>
                  <a:lnTo>
                    <a:pt x="4" y="33"/>
                  </a:lnTo>
                  <a:lnTo>
                    <a:pt x="4" y="38"/>
                  </a:lnTo>
                  <a:lnTo>
                    <a:pt x="16" y="30"/>
                  </a:lnTo>
                  <a:lnTo>
                    <a:pt x="16" y="21"/>
                  </a:lnTo>
                  <a:lnTo>
                    <a:pt x="27" y="15"/>
                  </a:lnTo>
                  <a:lnTo>
                    <a:pt x="39" y="7"/>
                  </a:lnTo>
                  <a:lnTo>
                    <a:pt x="49" y="10"/>
                  </a:lnTo>
                  <a:lnTo>
                    <a:pt x="52" y="8"/>
                  </a:lnTo>
                  <a:lnTo>
                    <a:pt x="44" y="2"/>
                  </a:lnTo>
                  <a:close/>
                </a:path>
              </a:pathLst>
            </a:custGeom>
            <a:solidFill>
              <a:srgbClr val="9371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52" name="Freeform 151"/>
            <p:cNvSpPr>
              <a:spLocks/>
            </p:cNvSpPr>
            <p:nvPr/>
          </p:nvSpPr>
          <p:spPr bwMode="auto">
            <a:xfrm>
              <a:off x="1776" y="3212"/>
              <a:ext cx="52" cy="38"/>
            </a:xfrm>
            <a:custGeom>
              <a:avLst/>
              <a:gdLst/>
              <a:ahLst/>
              <a:cxnLst>
                <a:cxn ang="0">
                  <a:pos x="44" y="2"/>
                </a:cxn>
                <a:cxn ang="0">
                  <a:pos x="36" y="0"/>
                </a:cxn>
                <a:cxn ang="0">
                  <a:pos x="18" y="8"/>
                </a:cxn>
                <a:cxn ang="0">
                  <a:pos x="4" y="17"/>
                </a:cxn>
                <a:cxn ang="0">
                  <a:pos x="0" y="25"/>
                </a:cxn>
                <a:cxn ang="0">
                  <a:pos x="4" y="33"/>
                </a:cxn>
                <a:cxn ang="0">
                  <a:pos x="4" y="38"/>
                </a:cxn>
                <a:cxn ang="0">
                  <a:pos x="16" y="30"/>
                </a:cxn>
                <a:cxn ang="0">
                  <a:pos x="16" y="21"/>
                </a:cxn>
                <a:cxn ang="0">
                  <a:pos x="27" y="15"/>
                </a:cxn>
                <a:cxn ang="0">
                  <a:pos x="39" y="7"/>
                </a:cxn>
                <a:cxn ang="0">
                  <a:pos x="49" y="10"/>
                </a:cxn>
                <a:cxn ang="0">
                  <a:pos x="52" y="8"/>
                </a:cxn>
                <a:cxn ang="0">
                  <a:pos x="44" y="2"/>
                </a:cxn>
              </a:cxnLst>
              <a:rect l="0" t="0" r="r" b="b"/>
              <a:pathLst>
                <a:path w="52" h="38">
                  <a:moveTo>
                    <a:pt x="44" y="2"/>
                  </a:moveTo>
                  <a:lnTo>
                    <a:pt x="36" y="0"/>
                  </a:lnTo>
                  <a:lnTo>
                    <a:pt x="18" y="8"/>
                  </a:lnTo>
                  <a:lnTo>
                    <a:pt x="4" y="17"/>
                  </a:lnTo>
                  <a:lnTo>
                    <a:pt x="0" y="25"/>
                  </a:lnTo>
                  <a:lnTo>
                    <a:pt x="4" y="33"/>
                  </a:lnTo>
                  <a:lnTo>
                    <a:pt x="4" y="38"/>
                  </a:lnTo>
                  <a:lnTo>
                    <a:pt x="16" y="30"/>
                  </a:lnTo>
                  <a:lnTo>
                    <a:pt x="16" y="21"/>
                  </a:lnTo>
                  <a:lnTo>
                    <a:pt x="27" y="15"/>
                  </a:lnTo>
                  <a:lnTo>
                    <a:pt x="39" y="7"/>
                  </a:lnTo>
                  <a:lnTo>
                    <a:pt x="49" y="10"/>
                  </a:lnTo>
                  <a:lnTo>
                    <a:pt x="52" y="8"/>
                  </a:lnTo>
                  <a:lnTo>
                    <a:pt x="44" y="2"/>
                  </a:lnTo>
                </a:path>
              </a:pathLst>
            </a:custGeom>
            <a:noFill/>
            <a:ln w="0">
              <a:solidFill>
                <a:srgbClr val="99733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53" name="Freeform 152"/>
            <p:cNvSpPr>
              <a:spLocks/>
            </p:cNvSpPr>
            <p:nvPr/>
          </p:nvSpPr>
          <p:spPr bwMode="auto">
            <a:xfrm>
              <a:off x="1731" y="3237"/>
              <a:ext cx="80" cy="161"/>
            </a:xfrm>
            <a:custGeom>
              <a:avLst/>
              <a:gdLst/>
              <a:ahLst/>
              <a:cxnLst>
                <a:cxn ang="0">
                  <a:pos x="2" y="68"/>
                </a:cxn>
                <a:cxn ang="0">
                  <a:pos x="0" y="88"/>
                </a:cxn>
                <a:cxn ang="0">
                  <a:pos x="2" y="109"/>
                </a:cxn>
                <a:cxn ang="0">
                  <a:pos x="5" y="123"/>
                </a:cxn>
                <a:cxn ang="0">
                  <a:pos x="10" y="140"/>
                </a:cxn>
                <a:cxn ang="0">
                  <a:pos x="16" y="156"/>
                </a:cxn>
                <a:cxn ang="0">
                  <a:pos x="24" y="161"/>
                </a:cxn>
                <a:cxn ang="0">
                  <a:pos x="30" y="157"/>
                </a:cxn>
                <a:cxn ang="0">
                  <a:pos x="45" y="144"/>
                </a:cxn>
                <a:cxn ang="0">
                  <a:pos x="63" y="131"/>
                </a:cxn>
                <a:cxn ang="0">
                  <a:pos x="80" y="127"/>
                </a:cxn>
                <a:cxn ang="0">
                  <a:pos x="72" y="118"/>
                </a:cxn>
                <a:cxn ang="0">
                  <a:pos x="63" y="109"/>
                </a:cxn>
                <a:cxn ang="0">
                  <a:pos x="49" y="118"/>
                </a:cxn>
                <a:cxn ang="0">
                  <a:pos x="44" y="112"/>
                </a:cxn>
                <a:cxn ang="0">
                  <a:pos x="47" y="96"/>
                </a:cxn>
                <a:cxn ang="0">
                  <a:pos x="31" y="83"/>
                </a:cxn>
                <a:cxn ang="0">
                  <a:pos x="20" y="73"/>
                </a:cxn>
                <a:cxn ang="0">
                  <a:pos x="24" y="52"/>
                </a:cxn>
                <a:cxn ang="0">
                  <a:pos x="25" y="40"/>
                </a:cxn>
                <a:cxn ang="0">
                  <a:pos x="27" y="27"/>
                </a:cxn>
                <a:cxn ang="0">
                  <a:pos x="47" y="14"/>
                </a:cxn>
                <a:cxn ang="0">
                  <a:pos x="14" y="0"/>
                </a:cxn>
                <a:cxn ang="0">
                  <a:pos x="8" y="5"/>
                </a:cxn>
                <a:cxn ang="0">
                  <a:pos x="2" y="29"/>
                </a:cxn>
                <a:cxn ang="0">
                  <a:pos x="2" y="68"/>
                </a:cxn>
              </a:cxnLst>
              <a:rect l="0" t="0" r="r" b="b"/>
              <a:pathLst>
                <a:path w="80" h="161">
                  <a:moveTo>
                    <a:pt x="2" y="68"/>
                  </a:moveTo>
                  <a:lnTo>
                    <a:pt x="0" y="88"/>
                  </a:lnTo>
                  <a:lnTo>
                    <a:pt x="2" y="109"/>
                  </a:lnTo>
                  <a:lnTo>
                    <a:pt x="5" y="123"/>
                  </a:lnTo>
                  <a:lnTo>
                    <a:pt x="10" y="140"/>
                  </a:lnTo>
                  <a:lnTo>
                    <a:pt x="16" y="156"/>
                  </a:lnTo>
                  <a:lnTo>
                    <a:pt x="24" y="161"/>
                  </a:lnTo>
                  <a:lnTo>
                    <a:pt x="30" y="157"/>
                  </a:lnTo>
                  <a:lnTo>
                    <a:pt x="45" y="144"/>
                  </a:lnTo>
                  <a:lnTo>
                    <a:pt x="63" y="131"/>
                  </a:lnTo>
                  <a:lnTo>
                    <a:pt x="80" y="127"/>
                  </a:lnTo>
                  <a:lnTo>
                    <a:pt x="72" y="118"/>
                  </a:lnTo>
                  <a:lnTo>
                    <a:pt x="63" y="109"/>
                  </a:lnTo>
                  <a:lnTo>
                    <a:pt x="49" y="118"/>
                  </a:lnTo>
                  <a:lnTo>
                    <a:pt x="44" y="112"/>
                  </a:lnTo>
                  <a:lnTo>
                    <a:pt x="47" y="96"/>
                  </a:lnTo>
                  <a:lnTo>
                    <a:pt x="31" y="83"/>
                  </a:lnTo>
                  <a:lnTo>
                    <a:pt x="20" y="73"/>
                  </a:lnTo>
                  <a:lnTo>
                    <a:pt x="24" y="52"/>
                  </a:lnTo>
                  <a:lnTo>
                    <a:pt x="25" y="40"/>
                  </a:lnTo>
                  <a:lnTo>
                    <a:pt x="27" y="27"/>
                  </a:lnTo>
                  <a:lnTo>
                    <a:pt x="47" y="14"/>
                  </a:lnTo>
                  <a:lnTo>
                    <a:pt x="14" y="0"/>
                  </a:lnTo>
                  <a:lnTo>
                    <a:pt x="8" y="5"/>
                  </a:lnTo>
                  <a:lnTo>
                    <a:pt x="2" y="29"/>
                  </a:lnTo>
                  <a:lnTo>
                    <a:pt x="2" y="68"/>
                  </a:lnTo>
                  <a:close/>
                </a:path>
              </a:pathLst>
            </a:custGeom>
            <a:solidFill>
              <a:srgbClr val="044C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54" name="Freeform 153"/>
            <p:cNvSpPr>
              <a:spLocks/>
            </p:cNvSpPr>
            <p:nvPr/>
          </p:nvSpPr>
          <p:spPr bwMode="auto">
            <a:xfrm>
              <a:off x="1731" y="3237"/>
              <a:ext cx="80" cy="161"/>
            </a:xfrm>
            <a:custGeom>
              <a:avLst/>
              <a:gdLst/>
              <a:ahLst/>
              <a:cxnLst>
                <a:cxn ang="0">
                  <a:pos x="2" y="68"/>
                </a:cxn>
                <a:cxn ang="0">
                  <a:pos x="0" y="88"/>
                </a:cxn>
                <a:cxn ang="0">
                  <a:pos x="2" y="109"/>
                </a:cxn>
                <a:cxn ang="0">
                  <a:pos x="5" y="123"/>
                </a:cxn>
                <a:cxn ang="0">
                  <a:pos x="10" y="140"/>
                </a:cxn>
                <a:cxn ang="0">
                  <a:pos x="16" y="156"/>
                </a:cxn>
                <a:cxn ang="0">
                  <a:pos x="24" y="161"/>
                </a:cxn>
                <a:cxn ang="0">
                  <a:pos x="30" y="157"/>
                </a:cxn>
                <a:cxn ang="0">
                  <a:pos x="45" y="144"/>
                </a:cxn>
                <a:cxn ang="0">
                  <a:pos x="63" y="131"/>
                </a:cxn>
                <a:cxn ang="0">
                  <a:pos x="80" y="127"/>
                </a:cxn>
                <a:cxn ang="0">
                  <a:pos x="72" y="118"/>
                </a:cxn>
                <a:cxn ang="0">
                  <a:pos x="63" y="109"/>
                </a:cxn>
                <a:cxn ang="0">
                  <a:pos x="49" y="118"/>
                </a:cxn>
                <a:cxn ang="0">
                  <a:pos x="44" y="112"/>
                </a:cxn>
                <a:cxn ang="0">
                  <a:pos x="47" y="96"/>
                </a:cxn>
                <a:cxn ang="0">
                  <a:pos x="31" y="83"/>
                </a:cxn>
                <a:cxn ang="0">
                  <a:pos x="20" y="73"/>
                </a:cxn>
                <a:cxn ang="0">
                  <a:pos x="24" y="52"/>
                </a:cxn>
                <a:cxn ang="0">
                  <a:pos x="25" y="40"/>
                </a:cxn>
                <a:cxn ang="0">
                  <a:pos x="27" y="27"/>
                </a:cxn>
                <a:cxn ang="0">
                  <a:pos x="47" y="14"/>
                </a:cxn>
                <a:cxn ang="0">
                  <a:pos x="14" y="0"/>
                </a:cxn>
                <a:cxn ang="0">
                  <a:pos x="8" y="5"/>
                </a:cxn>
                <a:cxn ang="0">
                  <a:pos x="2" y="29"/>
                </a:cxn>
                <a:cxn ang="0">
                  <a:pos x="2" y="68"/>
                </a:cxn>
              </a:cxnLst>
              <a:rect l="0" t="0" r="r" b="b"/>
              <a:pathLst>
                <a:path w="80" h="161">
                  <a:moveTo>
                    <a:pt x="2" y="68"/>
                  </a:moveTo>
                  <a:lnTo>
                    <a:pt x="0" y="88"/>
                  </a:lnTo>
                  <a:lnTo>
                    <a:pt x="2" y="109"/>
                  </a:lnTo>
                  <a:lnTo>
                    <a:pt x="5" y="123"/>
                  </a:lnTo>
                  <a:lnTo>
                    <a:pt x="10" y="140"/>
                  </a:lnTo>
                  <a:lnTo>
                    <a:pt x="16" y="156"/>
                  </a:lnTo>
                  <a:lnTo>
                    <a:pt x="24" y="161"/>
                  </a:lnTo>
                  <a:lnTo>
                    <a:pt x="30" y="157"/>
                  </a:lnTo>
                  <a:lnTo>
                    <a:pt x="45" y="144"/>
                  </a:lnTo>
                  <a:lnTo>
                    <a:pt x="63" y="131"/>
                  </a:lnTo>
                  <a:lnTo>
                    <a:pt x="80" y="127"/>
                  </a:lnTo>
                  <a:lnTo>
                    <a:pt x="72" y="118"/>
                  </a:lnTo>
                  <a:lnTo>
                    <a:pt x="63" y="109"/>
                  </a:lnTo>
                  <a:lnTo>
                    <a:pt x="49" y="118"/>
                  </a:lnTo>
                  <a:lnTo>
                    <a:pt x="44" y="112"/>
                  </a:lnTo>
                  <a:lnTo>
                    <a:pt x="47" y="96"/>
                  </a:lnTo>
                  <a:lnTo>
                    <a:pt x="31" y="83"/>
                  </a:lnTo>
                  <a:lnTo>
                    <a:pt x="20" y="73"/>
                  </a:lnTo>
                  <a:lnTo>
                    <a:pt x="24" y="52"/>
                  </a:lnTo>
                  <a:lnTo>
                    <a:pt x="25" y="40"/>
                  </a:lnTo>
                  <a:lnTo>
                    <a:pt x="27" y="27"/>
                  </a:lnTo>
                  <a:lnTo>
                    <a:pt x="47" y="14"/>
                  </a:lnTo>
                  <a:lnTo>
                    <a:pt x="14" y="0"/>
                  </a:lnTo>
                  <a:lnTo>
                    <a:pt x="8" y="5"/>
                  </a:lnTo>
                  <a:lnTo>
                    <a:pt x="2" y="29"/>
                  </a:lnTo>
                  <a:lnTo>
                    <a:pt x="2" y="68"/>
                  </a:lnTo>
                </a:path>
              </a:pathLst>
            </a:custGeom>
            <a:noFill/>
            <a:ln w="0">
              <a:solidFill>
                <a:srgbClr val="0044E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55" name="Freeform 154"/>
            <p:cNvSpPr>
              <a:spLocks/>
            </p:cNvSpPr>
            <p:nvPr/>
          </p:nvSpPr>
          <p:spPr bwMode="auto">
            <a:xfrm>
              <a:off x="1631" y="3419"/>
              <a:ext cx="46" cy="3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10"/>
                </a:cxn>
                <a:cxn ang="0">
                  <a:pos x="0" y="23"/>
                </a:cxn>
                <a:cxn ang="0">
                  <a:pos x="14" y="27"/>
                </a:cxn>
                <a:cxn ang="0">
                  <a:pos x="35" y="37"/>
                </a:cxn>
                <a:cxn ang="0">
                  <a:pos x="41" y="23"/>
                </a:cxn>
                <a:cxn ang="0">
                  <a:pos x="46" y="13"/>
                </a:cxn>
                <a:cxn ang="0">
                  <a:pos x="38" y="8"/>
                </a:cxn>
                <a:cxn ang="0">
                  <a:pos x="29" y="5"/>
                </a:cxn>
                <a:cxn ang="0">
                  <a:pos x="19" y="1"/>
                </a:cxn>
                <a:cxn ang="0">
                  <a:pos x="10" y="0"/>
                </a:cxn>
                <a:cxn ang="0">
                  <a:pos x="5" y="0"/>
                </a:cxn>
              </a:cxnLst>
              <a:rect l="0" t="0" r="r" b="b"/>
              <a:pathLst>
                <a:path w="46" h="37">
                  <a:moveTo>
                    <a:pt x="5" y="0"/>
                  </a:moveTo>
                  <a:lnTo>
                    <a:pt x="2" y="10"/>
                  </a:lnTo>
                  <a:lnTo>
                    <a:pt x="0" y="23"/>
                  </a:lnTo>
                  <a:lnTo>
                    <a:pt x="14" y="27"/>
                  </a:lnTo>
                  <a:lnTo>
                    <a:pt x="35" y="37"/>
                  </a:lnTo>
                  <a:lnTo>
                    <a:pt x="41" y="23"/>
                  </a:lnTo>
                  <a:lnTo>
                    <a:pt x="46" y="13"/>
                  </a:lnTo>
                  <a:lnTo>
                    <a:pt x="38" y="8"/>
                  </a:lnTo>
                  <a:lnTo>
                    <a:pt x="29" y="5"/>
                  </a:lnTo>
                  <a:lnTo>
                    <a:pt x="19" y="1"/>
                  </a:lnTo>
                  <a:lnTo>
                    <a:pt x="10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56" name="Freeform 155"/>
            <p:cNvSpPr>
              <a:spLocks/>
            </p:cNvSpPr>
            <p:nvPr/>
          </p:nvSpPr>
          <p:spPr bwMode="auto">
            <a:xfrm>
              <a:off x="1631" y="3419"/>
              <a:ext cx="46" cy="3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10"/>
                </a:cxn>
                <a:cxn ang="0">
                  <a:pos x="0" y="23"/>
                </a:cxn>
                <a:cxn ang="0">
                  <a:pos x="14" y="27"/>
                </a:cxn>
                <a:cxn ang="0">
                  <a:pos x="35" y="37"/>
                </a:cxn>
                <a:cxn ang="0">
                  <a:pos x="41" y="23"/>
                </a:cxn>
                <a:cxn ang="0">
                  <a:pos x="46" y="13"/>
                </a:cxn>
                <a:cxn ang="0">
                  <a:pos x="38" y="8"/>
                </a:cxn>
                <a:cxn ang="0">
                  <a:pos x="29" y="5"/>
                </a:cxn>
                <a:cxn ang="0">
                  <a:pos x="19" y="1"/>
                </a:cxn>
                <a:cxn ang="0">
                  <a:pos x="10" y="0"/>
                </a:cxn>
                <a:cxn ang="0">
                  <a:pos x="5" y="0"/>
                </a:cxn>
              </a:cxnLst>
              <a:rect l="0" t="0" r="r" b="b"/>
              <a:pathLst>
                <a:path w="46" h="37">
                  <a:moveTo>
                    <a:pt x="5" y="0"/>
                  </a:moveTo>
                  <a:lnTo>
                    <a:pt x="2" y="10"/>
                  </a:lnTo>
                  <a:lnTo>
                    <a:pt x="0" y="23"/>
                  </a:lnTo>
                  <a:lnTo>
                    <a:pt x="14" y="27"/>
                  </a:lnTo>
                  <a:lnTo>
                    <a:pt x="35" y="37"/>
                  </a:lnTo>
                  <a:lnTo>
                    <a:pt x="41" y="23"/>
                  </a:lnTo>
                  <a:lnTo>
                    <a:pt x="46" y="13"/>
                  </a:lnTo>
                  <a:lnTo>
                    <a:pt x="38" y="8"/>
                  </a:lnTo>
                  <a:lnTo>
                    <a:pt x="29" y="5"/>
                  </a:lnTo>
                  <a:lnTo>
                    <a:pt x="19" y="1"/>
                  </a:lnTo>
                  <a:lnTo>
                    <a:pt x="10" y="0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57" name="Freeform 156"/>
            <p:cNvSpPr>
              <a:spLocks/>
            </p:cNvSpPr>
            <p:nvPr/>
          </p:nvSpPr>
          <p:spPr bwMode="auto">
            <a:xfrm>
              <a:off x="1564" y="3474"/>
              <a:ext cx="41" cy="41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32" y="8"/>
                </a:cxn>
                <a:cxn ang="0">
                  <a:pos x="16" y="16"/>
                </a:cxn>
                <a:cxn ang="0">
                  <a:pos x="5" y="28"/>
                </a:cxn>
                <a:cxn ang="0">
                  <a:pos x="0" y="41"/>
                </a:cxn>
                <a:cxn ang="0">
                  <a:pos x="0" y="39"/>
                </a:cxn>
              </a:cxnLst>
              <a:rect l="0" t="0" r="r" b="b"/>
              <a:pathLst>
                <a:path w="41" h="41">
                  <a:moveTo>
                    <a:pt x="41" y="0"/>
                  </a:moveTo>
                  <a:lnTo>
                    <a:pt x="32" y="8"/>
                  </a:lnTo>
                  <a:lnTo>
                    <a:pt x="16" y="16"/>
                  </a:lnTo>
                  <a:lnTo>
                    <a:pt x="5" y="28"/>
                  </a:lnTo>
                  <a:lnTo>
                    <a:pt x="0" y="41"/>
                  </a:lnTo>
                  <a:lnTo>
                    <a:pt x="0" y="39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58" name="Freeform 157"/>
            <p:cNvSpPr>
              <a:spLocks/>
            </p:cNvSpPr>
            <p:nvPr/>
          </p:nvSpPr>
          <p:spPr bwMode="auto">
            <a:xfrm>
              <a:off x="1912" y="3443"/>
              <a:ext cx="34" cy="29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27" y="3"/>
                </a:cxn>
                <a:cxn ang="0">
                  <a:pos x="34" y="7"/>
                </a:cxn>
                <a:cxn ang="0">
                  <a:pos x="30" y="18"/>
                </a:cxn>
                <a:cxn ang="0">
                  <a:pos x="22" y="28"/>
                </a:cxn>
                <a:cxn ang="0">
                  <a:pos x="6" y="29"/>
                </a:cxn>
                <a:cxn ang="0">
                  <a:pos x="2" y="29"/>
                </a:cxn>
                <a:cxn ang="0">
                  <a:pos x="0" y="28"/>
                </a:cxn>
                <a:cxn ang="0">
                  <a:pos x="9" y="15"/>
                </a:cxn>
                <a:cxn ang="0">
                  <a:pos x="13" y="7"/>
                </a:cxn>
                <a:cxn ang="0">
                  <a:pos x="14" y="0"/>
                </a:cxn>
              </a:cxnLst>
              <a:rect l="0" t="0" r="r" b="b"/>
              <a:pathLst>
                <a:path w="34" h="29">
                  <a:moveTo>
                    <a:pt x="14" y="0"/>
                  </a:moveTo>
                  <a:lnTo>
                    <a:pt x="27" y="3"/>
                  </a:lnTo>
                  <a:lnTo>
                    <a:pt x="34" y="7"/>
                  </a:lnTo>
                  <a:lnTo>
                    <a:pt x="30" y="18"/>
                  </a:lnTo>
                  <a:lnTo>
                    <a:pt x="22" y="28"/>
                  </a:lnTo>
                  <a:lnTo>
                    <a:pt x="6" y="29"/>
                  </a:lnTo>
                  <a:lnTo>
                    <a:pt x="2" y="29"/>
                  </a:lnTo>
                  <a:lnTo>
                    <a:pt x="0" y="28"/>
                  </a:lnTo>
                  <a:lnTo>
                    <a:pt x="9" y="15"/>
                  </a:lnTo>
                  <a:lnTo>
                    <a:pt x="13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59" name="Freeform 158"/>
            <p:cNvSpPr>
              <a:spLocks/>
            </p:cNvSpPr>
            <p:nvPr/>
          </p:nvSpPr>
          <p:spPr bwMode="auto">
            <a:xfrm>
              <a:off x="1912" y="3443"/>
              <a:ext cx="34" cy="29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27" y="3"/>
                </a:cxn>
                <a:cxn ang="0">
                  <a:pos x="34" y="7"/>
                </a:cxn>
                <a:cxn ang="0">
                  <a:pos x="30" y="18"/>
                </a:cxn>
                <a:cxn ang="0">
                  <a:pos x="22" y="28"/>
                </a:cxn>
                <a:cxn ang="0">
                  <a:pos x="6" y="29"/>
                </a:cxn>
                <a:cxn ang="0">
                  <a:pos x="2" y="29"/>
                </a:cxn>
                <a:cxn ang="0">
                  <a:pos x="0" y="28"/>
                </a:cxn>
                <a:cxn ang="0">
                  <a:pos x="9" y="15"/>
                </a:cxn>
                <a:cxn ang="0">
                  <a:pos x="13" y="7"/>
                </a:cxn>
                <a:cxn ang="0">
                  <a:pos x="14" y="0"/>
                </a:cxn>
              </a:cxnLst>
              <a:rect l="0" t="0" r="r" b="b"/>
              <a:pathLst>
                <a:path w="34" h="29">
                  <a:moveTo>
                    <a:pt x="14" y="0"/>
                  </a:moveTo>
                  <a:lnTo>
                    <a:pt x="27" y="3"/>
                  </a:lnTo>
                  <a:lnTo>
                    <a:pt x="34" y="7"/>
                  </a:lnTo>
                  <a:lnTo>
                    <a:pt x="30" y="18"/>
                  </a:lnTo>
                  <a:lnTo>
                    <a:pt x="22" y="28"/>
                  </a:lnTo>
                  <a:lnTo>
                    <a:pt x="6" y="29"/>
                  </a:lnTo>
                  <a:lnTo>
                    <a:pt x="2" y="29"/>
                  </a:lnTo>
                  <a:lnTo>
                    <a:pt x="0" y="28"/>
                  </a:lnTo>
                  <a:lnTo>
                    <a:pt x="9" y="15"/>
                  </a:lnTo>
                  <a:lnTo>
                    <a:pt x="13" y="7"/>
                  </a:lnTo>
                  <a:lnTo>
                    <a:pt x="14" y="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60" name="Freeform 159"/>
            <p:cNvSpPr>
              <a:spLocks/>
            </p:cNvSpPr>
            <p:nvPr/>
          </p:nvSpPr>
          <p:spPr bwMode="auto">
            <a:xfrm>
              <a:off x="1878" y="3269"/>
              <a:ext cx="132" cy="129"/>
            </a:xfrm>
            <a:custGeom>
              <a:avLst/>
              <a:gdLst/>
              <a:ahLst/>
              <a:cxnLst>
                <a:cxn ang="0">
                  <a:pos x="120" y="5"/>
                </a:cxn>
                <a:cxn ang="0">
                  <a:pos x="126" y="8"/>
                </a:cxn>
                <a:cxn ang="0">
                  <a:pos x="129" y="15"/>
                </a:cxn>
                <a:cxn ang="0">
                  <a:pos x="132" y="23"/>
                </a:cxn>
                <a:cxn ang="0">
                  <a:pos x="129" y="36"/>
                </a:cxn>
                <a:cxn ang="0">
                  <a:pos x="117" y="52"/>
                </a:cxn>
                <a:cxn ang="0">
                  <a:pos x="104" y="70"/>
                </a:cxn>
                <a:cxn ang="0">
                  <a:pos x="89" y="86"/>
                </a:cxn>
                <a:cxn ang="0">
                  <a:pos x="73" y="99"/>
                </a:cxn>
                <a:cxn ang="0">
                  <a:pos x="59" y="108"/>
                </a:cxn>
                <a:cxn ang="0">
                  <a:pos x="36" y="124"/>
                </a:cxn>
                <a:cxn ang="0">
                  <a:pos x="23" y="129"/>
                </a:cxn>
                <a:cxn ang="0">
                  <a:pos x="9" y="124"/>
                </a:cxn>
                <a:cxn ang="0">
                  <a:pos x="0" y="112"/>
                </a:cxn>
                <a:cxn ang="0">
                  <a:pos x="0" y="116"/>
                </a:cxn>
                <a:cxn ang="0">
                  <a:pos x="8" y="109"/>
                </a:cxn>
                <a:cxn ang="0">
                  <a:pos x="18" y="106"/>
                </a:cxn>
                <a:cxn ang="0">
                  <a:pos x="22" y="98"/>
                </a:cxn>
                <a:cxn ang="0">
                  <a:pos x="59" y="70"/>
                </a:cxn>
                <a:cxn ang="0">
                  <a:pos x="92" y="44"/>
                </a:cxn>
                <a:cxn ang="0">
                  <a:pos x="107" y="30"/>
                </a:cxn>
                <a:cxn ang="0">
                  <a:pos x="114" y="28"/>
                </a:cxn>
                <a:cxn ang="0">
                  <a:pos x="118" y="20"/>
                </a:cxn>
                <a:cxn ang="0">
                  <a:pos x="120" y="12"/>
                </a:cxn>
                <a:cxn ang="0">
                  <a:pos x="121" y="0"/>
                </a:cxn>
                <a:cxn ang="0">
                  <a:pos x="120" y="5"/>
                </a:cxn>
              </a:cxnLst>
              <a:rect l="0" t="0" r="r" b="b"/>
              <a:pathLst>
                <a:path w="132" h="129">
                  <a:moveTo>
                    <a:pt x="120" y="5"/>
                  </a:moveTo>
                  <a:lnTo>
                    <a:pt x="126" y="8"/>
                  </a:lnTo>
                  <a:lnTo>
                    <a:pt x="129" y="15"/>
                  </a:lnTo>
                  <a:lnTo>
                    <a:pt x="132" y="23"/>
                  </a:lnTo>
                  <a:lnTo>
                    <a:pt x="129" y="36"/>
                  </a:lnTo>
                  <a:lnTo>
                    <a:pt x="117" y="52"/>
                  </a:lnTo>
                  <a:lnTo>
                    <a:pt x="104" y="70"/>
                  </a:lnTo>
                  <a:lnTo>
                    <a:pt x="89" y="86"/>
                  </a:lnTo>
                  <a:lnTo>
                    <a:pt x="73" y="99"/>
                  </a:lnTo>
                  <a:lnTo>
                    <a:pt x="59" y="108"/>
                  </a:lnTo>
                  <a:lnTo>
                    <a:pt x="36" y="124"/>
                  </a:lnTo>
                  <a:lnTo>
                    <a:pt x="23" y="129"/>
                  </a:lnTo>
                  <a:lnTo>
                    <a:pt x="9" y="124"/>
                  </a:lnTo>
                  <a:lnTo>
                    <a:pt x="0" y="112"/>
                  </a:lnTo>
                  <a:lnTo>
                    <a:pt x="0" y="116"/>
                  </a:lnTo>
                  <a:lnTo>
                    <a:pt x="8" y="109"/>
                  </a:lnTo>
                  <a:lnTo>
                    <a:pt x="18" y="106"/>
                  </a:lnTo>
                  <a:lnTo>
                    <a:pt x="22" y="98"/>
                  </a:lnTo>
                  <a:lnTo>
                    <a:pt x="59" y="70"/>
                  </a:lnTo>
                  <a:lnTo>
                    <a:pt x="92" y="44"/>
                  </a:lnTo>
                  <a:lnTo>
                    <a:pt x="107" y="30"/>
                  </a:lnTo>
                  <a:lnTo>
                    <a:pt x="114" y="28"/>
                  </a:lnTo>
                  <a:lnTo>
                    <a:pt x="118" y="20"/>
                  </a:lnTo>
                  <a:lnTo>
                    <a:pt x="120" y="12"/>
                  </a:lnTo>
                  <a:lnTo>
                    <a:pt x="121" y="0"/>
                  </a:lnTo>
                  <a:lnTo>
                    <a:pt x="120" y="5"/>
                  </a:lnTo>
                  <a:close/>
                </a:path>
              </a:pathLst>
            </a:custGeom>
            <a:solidFill>
              <a:srgbClr val="044C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61" name="Freeform 160"/>
            <p:cNvSpPr>
              <a:spLocks/>
            </p:cNvSpPr>
            <p:nvPr/>
          </p:nvSpPr>
          <p:spPr bwMode="auto">
            <a:xfrm>
              <a:off x="1878" y="3269"/>
              <a:ext cx="132" cy="129"/>
            </a:xfrm>
            <a:custGeom>
              <a:avLst/>
              <a:gdLst/>
              <a:ahLst/>
              <a:cxnLst>
                <a:cxn ang="0">
                  <a:pos x="120" y="5"/>
                </a:cxn>
                <a:cxn ang="0">
                  <a:pos x="126" y="8"/>
                </a:cxn>
                <a:cxn ang="0">
                  <a:pos x="129" y="15"/>
                </a:cxn>
                <a:cxn ang="0">
                  <a:pos x="132" y="23"/>
                </a:cxn>
                <a:cxn ang="0">
                  <a:pos x="129" y="36"/>
                </a:cxn>
                <a:cxn ang="0">
                  <a:pos x="117" y="52"/>
                </a:cxn>
                <a:cxn ang="0">
                  <a:pos x="104" y="70"/>
                </a:cxn>
                <a:cxn ang="0">
                  <a:pos x="89" y="86"/>
                </a:cxn>
                <a:cxn ang="0">
                  <a:pos x="73" y="99"/>
                </a:cxn>
                <a:cxn ang="0">
                  <a:pos x="59" y="108"/>
                </a:cxn>
                <a:cxn ang="0">
                  <a:pos x="36" y="124"/>
                </a:cxn>
                <a:cxn ang="0">
                  <a:pos x="23" y="129"/>
                </a:cxn>
                <a:cxn ang="0">
                  <a:pos x="9" y="124"/>
                </a:cxn>
                <a:cxn ang="0">
                  <a:pos x="0" y="112"/>
                </a:cxn>
                <a:cxn ang="0">
                  <a:pos x="0" y="116"/>
                </a:cxn>
                <a:cxn ang="0">
                  <a:pos x="8" y="109"/>
                </a:cxn>
                <a:cxn ang="0">
                  <a:pos x="18" y="106"/>
                </a:cxn>
                <a:cxn ang="0">
                  <a:pos x="22" y="98"/>
                </a:cxn>
                <a:cxn ang="0">
                  <a:pos x="59" y="70"/>
                </a:cxn>
                <a:cxn ang="0">
                  <a:pos x="92" y="44"/>
                </a:cxn>
                <a:cxn ang="0">
                  <a:pos x="107" y="30"/>
                </a:cxn>
                <a:cxn ang="0">
                  <a:pos x="114" y="28"/>
                </a:cxn>
                <a:cxn ang="0">
                  <a:pos x="118" y="20"/>
                </a:cxn>
                <a:cxn ang="0">
                  <a:pos x="120" y="12"/>
                </a:cxn>
                <a:cxn ang="0">
                  <a:pos x="121" y="0"/>
                </a:cxn>
                <a:cxn ang="0">
                  <a:pos x="120" y="5"/>
                </a:cxn>
              </a:cxnLst>
              <a:rect l="0" t="0" r="r" b="b"/>
              <a:pathLst>
                <a:path w="132" h="129">
                  <a:moveTo>
                    <a:pt x="120" y="5"/>
                  </a:moveTo>
                  <a:lnTo>
                    <a:pt x="126" y="8"/>
                  </a:lnTo>
                  <a:lnTo>
                    <a:pt x="129" y="15"/>
                  </a:lnTo>
                  <a:lnTo>
                    <a:pt x="132" y="23"/>
                  </a:lnTo>
                  <a:lnTo>
                    <a:pt x="129" y="36"/>
                  </a:lnTo>
                  <a:lnTo>
                    <a:pt x="117" y="52"/>
                  </a:lnTo>
                  <a:lnTo>
                    <a:pt x="104" y="70"/>
                  </a:lnTo>
                  <a:lnTo>
                    <a:pt x="89" y="86"/>
                  </a:lnTo>
                  <a:lnTo>
                    <a:pt x="73" y="99"/>
                  </a:lnTo>
                  <a:lnTo>
                    <a:pt x="59" y="108"/>
                  </a:lnTo>
                  <a:lnTo>
                    <a:pt x="36" y="124"/>
                  </a:lnTo>
                  <a:lnTo>
                    <a:pt x="23" y="129"/>
                  </a:lnTo>
                  <a:lnTo>
                    <a:pt x="9" y="124"/>
                  </a:lnTo>
                  <a:lnTo>
                    <a:pt x="0" y="112"/>
                  </a:lnTo>
                  <a:lnTo>
                    <a:pt x="0" y="116"/>
                  </a:lnTo>
                  <a:lnTo>
                    <a:pt x="8" y="109"/>
                  </a:lnTo>
                  <a:lnTo>
                    <a:pt x="18" y="106"/>
                  </a:lnTo>
                  <a:lnTo>
                    <a:pt x="22" y="98"/>
                  </a:lnTo>
                  <a:lnTo>
                    <a:pt x="59" y="70"/>
                  </a:lnTo>
                  <a:lnTo>
                    <a:pt x="92" y="44"/>
                  </a:lnTo>
                  <a:lnTo>
                    <a:pt x="107" y="30"/>
                  </a:lnTo>
                  <a:lnTo>
                    <a:pt x="114" y="28"/>
                  </a:lnTo>
                  <a:lnTo>
                    <a:pt x="118" y="20"/>
                  </a:lnTo>
                  <a:lnTo>
                    <a:pt x="120" y="12"/>
                  </a:lnTo>
                  <a:lnTo>
                    <a:pt x="121" y="0"/>
                  </a:lnTo>
                  <a:lnTo>
                    <a:pt x="120" y="5"/>
                  </a:lnTo>
                </a:path>
              </a:pathLst>
            </a:custGeom>
            <a:noFill/>
            <a:ln w="0">
              <a:solidFill>
                <a:srgbClr val="0044E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62" name="Freeform 161"/>
            <p:cNvSpPr>
              <a:spLocks/>
            </p:cNvSpPr>
            <p:nvPr/>
          </p:nvSpPr>
          <p:spPr bwMode="auto">
            <a:xfrm>
              <a:off x="1925" y="3325"/>
              <a:ext cx="162" cy="141"/>
            </a:xfrm>
            <a:custGeom>
              <a:avLst/>
              <a:gdLst/>
              <a:ahLst/>
              <a:cxnLst>
                <a:cxn ang="0">
                  <a:pos x="4" y="69"/>
                </a:cxn>
                <a:cxn ang="0">
                  <a:pos x="10" y="84"/>
                </a:cxn>
                <a:cxn ang="0">
                  <a:pos x="15" y="95"/>
                </a:cxn>
                <a:cxn ang="0">
                  <a:pos x="18" y="104"/>
                </a:cxn>
                <a:cxn ang="0">
                  <a:pos x="31" y="125"/>
                </a:cxn>
                <a:cxn ang="0">
                  <a:pos x="49" y="130"/>
                </a:cxn>
                <a:cxn ang="0">
                  <a:pos x="70" y="133"/>
                </a:cxn>
                <a:cxn ang="0">
                  <a:pos x="85" y="134"/>
                </a:cxn>
                <a:cxn ang="0">
                  <a:pos x="102" y="138"/>
                </a:cxn>
                <a:cxn ang="0">
                  <a:pos x="121" y="141"/>
                </a:cxn>
                <a:cxn ang="0">
                  <a:pos x="135" y="141"/>
                </a:cxn>
                <a:cxn ang="0">
                  <a:pos x="146" y="121"/>
                </a:cxn>
                <a:cxn ang="0">
                  <a:pos x="155" y="104"/>
                </a:cxn>
                <a:cxn ang="0">
                  <a:pos x="160" y="84"/>
                </a:cxn>
                <a:cxn ang="0">
                  <a:pos x="162" y="71"/>
                </a:cxn>
                <a:cxn ang="0">
                  <a:pos x="143" y="61"/>
                </a:cxn>
                <a:cxn ang="0">
                  <a:pos x="129" y="58"/>
                </a:cxn>
                <a:cxn ang="0">
                  <a:pos x="115" y="55"/>
                </a:cxn>
                <a:cxn ang="0">
                  <a:pos x="102" y="52"/>
                </a:cxn>
                <a:cxn ang="0">
                  <a:pos x="90" y="48"/>
                </a:cxn>
                <a:cxn ang="0">
                  <a:pos x="79" y="27"/>
                </a:cxn>
                <a:cxn ang="0">
                  <a:pos x="71" y="13"/>
                </a:cxn>
                <a:cxn ang="0">
                  <a:pos x="67" y="0"/>
                </a:cxn>
                <a:cxn ang="0">
                  <a:pos x="54" y="17"/>
                </a:cxn>
                <a:cxn ang="0">
                  <a:pos x="48" y="24"/>
                </a:cxn>
                <a:cxn ang="0">
                  <a:pos x="31" y="40"/>
                </a:cxn>
                <a:cxn ang="0">
                  <a:pos x="17" y="48"/>
                </a:cxn>
                <a:cxn ang="0">
                  <a:pos x="0" y="60"/>
                </a:cxn>
                <a:cxn ang="0">
                  <a:pos x="4" y="69"/>
                </a:cxn>
              </a:cxnLst>
              <a:rect l="0" t="0" r="r" b="b"/>
              <a:pathLst>
                <a:path w="162" h="141">
                  <a:moveTo>
                    <a:pt x="4" y="69"/>
                  </a:moveTo>
                  <a:lnTo>
                    <a:pt x="10" y="84"/>
                  </a:lnTo>
                  <a:lnTo>
                    <a:pt x="15" y="95"/>
                  </a:lnTo>
                  <a:lnTo>
                    <a:pt x="18" y="104"/>
                  </a:lnTo>
                  <a:lnTo>
                    <a:pt x="31" y="125"/>
                  </a:lnTo>
                  <a:lnTo>
                    <a:pt x="49" y="130"/>
                  </a:lnTo>
                  <a:lnTo>
                    <a:pt x="70" y="133"/>
                  </a:lnTo>
                  <a:lnTo>
                    <a:pt x="85" y="134"/>
                  </a:lnTo>
                  <a:lnTo>
                    <a:pt x="102" y="138"/>
                  </a:lnTo>
                  <a:lnTo>
                    <a:pt x="121" y="141"/>
                  </a:lnTo>
                  <a:lnTo>
                    <a:pt x="135" y="141"/>
                  </a:lnTo>
                  <a:lnTo>
                    <a:pt x="146" y="121"/>
                  </a:lnTo>
                  <a:lnTo>
                    <a:pt x="155" y="104"/>
                  </a:lnTo>
                  <a:lnTo>
                    <a:pt x="160" y="84"/>
                  </a:lnTo>
                  <a:lnTo>
                    <a:pt x="162" y="71"/>
                  </a:lnTo>
                  <a:lnTo>
                    <a:pt x="143" y="61"/>
                  </a:lnTo>
                  <a:lnTo>
                    <a:pt x="129" y="58"/>
                  </a:lnTo>
                  <a:lnTo>
                    <a:pt x="115" y="55"/>
                  </a:lnTo>
                  <a:lnTo>
                    <a:pt x="102" y="52"/>
                  </a:lnTo>
                  <a:lnTo>
                    <a:pt x="90" y="48"/>
                  </a:lnTo>
                  <a:lnTo>
                    <a:pt x="79" y="27"/>
                  </a:lnTo>
                  <a:lnTo>
                    <a:pt x="71" y="13"/>
                  </a:lnTo>
                  <a:lnTo>
                    <a:pt x="67" y="0"/>
                  </a:lnTo>
                  <a:lnTo>
                    <a:pt x="54" y="17"/>
                  </a:lnTo>
                  <a:lnTo>
                    <a:pt x="48" y="24"/>
                  </a:lnTo>
                  <a:lnTo>
                    <a:pt x="31" y="40"/>
                  </a:lnTo>
                  <a:lnTo>
                    <a:pt x="17" y="48"/>
                  </a:lnTo>
                  <a:lnTo>
                    <a:pt x="0" y="60"/>
                  </a:lnTo>
                  <a:lnTo>
                    <a:pt x="4" y="69"/>
                  </a:lnTo>
                  <a:close/>
                </a:path>
              </a:pathLst>
            </a:custGeom>
            <a:solidFill>
              <a:srgbClr val="044C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63" name="Freeform 162"/>
            <p:cNvSpPr>
              <a:spLocks/>
            </p:cNvSpPr>
            <p:nvPr/>
          </p:nvSpPr>
          <p:spPr bwMode="auto">
            <a:xfrm>
              <a:off x="1925" y="3325"/>
              <a:ext cx="162" cy="141"/>
            </a:xfrm>
            <a:custGeom>
              <a:avLst/>
              <a:gdLst/>
              <a:ahLst/>
              <a:cxnLst>
                <a:cxn ang="0">
                  <a:pos x="4" y="69"/>
                </a:cxn>
                <a:cxn ang="0">
                  <a:pos x="10" y="84"/>
                </a:cxn>
                <a:cxn ang="0">
                  <a:pos x="15" y="95"/>
                </a:cxn>
                <a:cxn ang="0">
                  <a:pos x="18" y="104"/>
                </a:cxn>
                <a:cxn ang="0">
                  <a:pos x="31" y="125"/>
                </a:cxn>
                <a:cxn ang="0">
                  <a:pos x="49" y="130"/>
                </a:cxn>
                <a:cxn ang="0">
                  <a:pos x="70" y="133"/>
                </a:cxn>
                <a:cxn ang="0">
                  <a:pos x="85" y="134"/>
                </a:cxn>
                <a:cxn ang="0">
                  <a:pos x="102" y="138"/>
                </a:cxn>
                <a:cxn ang="0">
                  <a:pos x="121" y="141"/>
                </a:cxn>
                <a:cxn ang="0">
                  <a:pos x="135" y="141"/>
                </a:cxn>
                <a:cxn ang="0">
                  <a:pos x="146" y="121"/>
                </a:cxn>
                <a:cxn ang="0">
                  <a:pos x="155" y="104"/>
                </a:cxn>
                <a:cxn ang="0">
                  <a:pos x="160" y="84"/>
                </a:cxn>
                <a:cxn ang="0">
                  <a:pos x="162" y="71"/>
                </a:cxn>
                <a:cxn ang="0">
                  <a:pos x="143" y="61"/>
                </a:cxn>
                <a:cxn ang="0">
                  <a:pos x="129" y="58"/>
                </a:cxn>
                <a:cxn ang="0">
                  <a:pos x="115" y="55"/>
                </a:cxn>
                <a:cxn ang="0">
                  <a:pos x="102" y="52"/>
                </a:cxn>
                <a:cxn ang="0">
                  <a:pos x="90" y="48"/>
                </a:cxn>
                <a:cxn ang="0">
                  <a:pos x="79" y="27"/>
                </a:cxn>
                <a:cxn ang="0">
                  <a:pos x="71" y="13"/>
                </a:cxn>
                <a:cxn ang="0">
                  <a:pos x="67" y="0"/>
                </a:cxn>
                <a:cxn ang="0">
                  <a:pos x="54" y="17"/>
                </a:cxn>
                <a:cxn ang="0">
                  <a:pos x="48" y="24"/>
                </a:cxn>
                <a:cxn ang="0">
                  <a:pos x="31" y="40"/>
                </a:cxn>
                <a:cxn ang="0">
                  <a:pos x="17" y="48"/>
                </a:cxn>
                <a:cxn ang="0">
                  <a:pos x="0" y="60"/>
                </a:cxn>
                <a:cxn ang="0">
                  <a:pos x="4" y="69"/>
                </a:cxn>
              </a:cxnLst>
              <a:rect l="0" t="0" r="r" b="b"/>
              <a:pathLst>
                <a:path w="162" h="141">
                  <a:moveTo>
                    <a:pt x="4" y="69"/>
                  </a:moveTo>
                  <a:lnTo>
                    <a:pt x="10" y="84"/>
                  </a:lnTo>
                  <a:lnTo>
                    <a:pt x="15" y="95"/>
                  </a:lnTo>
                  <a:lnTo>
                    <a:pt x="18" y="104"/>
                  </a:lnTo>
                  <a:lnTo>
                    <a:pt x="31" y="125"/>
                  </a:lnTo>
                  <a:lnTo>
                    <a:pt x="49" y="130"/>
                  </a:lnTo>
                  <a:lnTo>
                    <a:pt x="70" y="133"/>
                  </a:lnTo>
                  <a:lnTo>
                    <a:pt x="85" y="134"/>
                  </a:lnTo>
                  <a:lnTo>
                    <a:pt x="102" y="138"/>
                  </a:lnTo>
                  <a:lnTo>
                    <a:pt x="121" y="141"/>
                  </a:lnTo>
                  <a:lnTo>
                    <a:pt x="135" y="141"/>
                  </a:lnTo>
                  <a:lnTo>
                    <a:pt x="146" y="121"/>
                  </a:lnTo>
                  <a:lnTo>
                    <a:pt x="155" y="104"/>
                  </a:lnTo>
                  <a:lnTo>
                    <a:pt x="160" y="84"/>
                  </a:lnTo>
                  <a:lnTo>
                    <a:pt x="162" y="71"/>
                  </a:lnTo>
                  <a:lnTo>
                    <a:pt x="143" y="61"/>
                  </a:lnTo>
                  <a:lnTo>
                    <a:pt x="129" y="58"/>
                  </a:lnTo>
                  <a:lnTo>
                    <a:pt x="115" y="55"/>
                  </a:lnTo>
                  <a:lnTo>
                    <a:pt x="102" y="52"/>
                  </a:lnTo>
                  <a:lnTo>
                    <a:pt x="90" y="48"/>
                  </a:lnTo>
                  <a:lnTo>
                    <a:pt x="79" y="27"/>
                  </a:lnTo>
                  <a:lnTo>
                    <a:pt x="71" y="13"/>
                  </a:lnTo>
                  <a:lnTo>
                    <a:pt x="67" y="0"/>
                  </a:lnTo>
                  <a:lnTo>
                    <a:pt x="54" y="17"/>
                  </a:lnTo>
                  <a:lnTo>
                    <a:pt x="48" y="24"/>
                  </a:lnTo>
                  <a:lnTo>
                    <a:pt x="31" y="40"/>
                  </a:lnTo>
                  <a:lnTo>
                    <a:pt x="17" y="48"/>
                  </a:lnTo>
                  <a:lnTo>
                    <a:pt x="0" y="60"/>
                  </a:lnTo>
                  <a:lnTo>
                    <a:pt x="4" y="69"/>
                  </a:lnTo>
                </a:path>
              </a:pathLst>
            </a:custGeom>
            <a:noFill/>
            <a:ln w="0">
              <a:solidFill>
                <a:srgbClr val="0044E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64" name="Freeform 163"/>
            <p:cNvSpPr>
              <a:spLocks/>
            </p:cNvSpPr>
            <p:nvPr/>
          </p:nvSpPr>
          <p:spPr bwMode="auto">
            <a:xfrm>
              <a:off x="2071" y="3417"/>
              <a:ext cx="45" cy="46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33" y="8"/>
                </a:cxn>
                <a:cxn ang="0">
                  <a:pos x="41" y="10"/>
                </a:cxn>
                <a:cxn ang="0">
                  <a:pos x="44" y="12"/>
                </a:cxn>
                <a:cxn ang="0">
                  <a:pos x="45" y="21"/>
                </a:cxn>
                <a:cxn ang="0">
                  <a:pos x="41" y="33"/>
                </a:cxn>
                <a:cxn ang="0">
                  <a:pos x="36" y="41"/>
                </a:cxn>
                <a:cxn ang="0">
                  <a:pos x="27" y="46"/>
                </a:cxn>
                <a:cxn ang="0">
                  <a:pos x="19" y="42"/>
                </a:cxn>
                <a:cxn ang="0">
                  <a:pos x="5" y="38"/>
                </a:cxn>
                <a:cxn ang="0">
                  <a:pos x="0" y="33"/>
                </a:cxn>
                <a:cxn ang="0">
                  <a:pos x="5" y="21"/>
                </a:cxn>
                <a:cxn ang="0">
                  <a:pos x="13" y="0"/>
                </a:cxn>
                <a:cxn ang="0">
                  <a:pos x="20" y="2"/>
                </a:cxn>
              </a:cxnLst>
              <a:rect l="0" t="0" r="r" b="b"/>
              <a:pathLst>
                <a:path w="45" h="46">
                  <a:moveTo>
                    <a:pt x="20" y="2"/>
                  </a:moveTo>
                  <a:lnTo>
                    <a:pt x="33" y="8"/>
                  </a:lnTo>
                  <a:lnTo>
                    <a:pt x="41" y="10"/>
                  </a:lnTo>
                  <a:lnTo>
                    <a:pt x="44" y="12"/>
                  </a:lnTo>
                  <a:lnTo>
                    <a:pt x="45" y="21"/>
                  </a:lnTo>
                  <a:lnTo>
                    <a:pt x="41" y="33"/>
                  </a:lnTo>
                  <a:lnTo>
                    <a:pt x="36" y="41"/>
                  </a:lnTo>
                  <a:lnTo>
                    <a:pt x="27" y="46"/>
                  </a:lnTo>
                  <a:lnTo>
                    <a:pt x="19" y="42"/>
                  </a:lnTo>
                  <a:lnTo>
                    <a:pt x="5" y="38"/>
                  </a:lnTo>
                  <a:lnTo>
                    <a:pt x="0" y="33"/>
                  </a:lnTo>
                  <a:lnTo>
                    <a:pt x="5" y="21"/>
                  </a:lnTo>
                  <a:lnTo>
                    <a:pt x="13" y="0"/>
                  </a:lnTo>
                  <a:lnTo>
                    <a:pt x="20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65" name="Freeform 164"/>
            <p:cNvSpPr>
              <a:spLocks/>
            </p:cNvSpPr>
            <p:nvPr/>
          </p:nvSpPr>
          <p:spPr bwMode="auto">
            <a:xfrm>
              <a:off x="2071" y="3417"/>
              <a:ext cx="45" cy="46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33" y="8"/>
                </a:cxn>
                <a:cxn ang="0">
                  <a:pos x="41" y="10"/>
                </a:cxn>
                <a:cxn ang="0">
                  <a:pos x="44" y="12"/>
                </a:cxn>
                <a:cxn ang="0">
                  <a:pos x="45" y="21"/>
                </a:cxn>
                <a:cxn ang="0">
                  <a:pos x="41" y="33"/>
                </a:cxn>
                <a:cxn ang="0">
                  <a:pos x="36" y="41"/>
                </a:cxn>
                <a:cxn ang="0">
                  <a:pos x="27" y="46"/>
                </a:cxn>
                <a:cxn ang="0">
                  <a:pos x="19" y="42"/>
                </a:cxn>
                <a:cxn ang="0">
                  <a:pos x="5" y="38"/>
                </a:cxn>
                <a:cxn ang="0">
                  <a:pos x="0" y="33"/>
                </a:cxn>
                <a:cxn ang="0">
                  <a:pos x="5" y="21"/>
                </a:cxn>
                <a:cxn ang="0">
                  <a:pos x="13" y="0"/>
                </a:cxn>
                <a:cxn ang="0">
                  <a:pos x="20" y="2"/>
                </a:cxn>
              </a:cxnLst>
              <a:rect l="0" t="0" r="r" b="b"/>
              <a:pathLst>
                <a:path w="45" h="46">
                  <a:moveTo>
                    <a:pt x="20" y="2"/>
                  </a:moveTo>
                  <a:lnTo>
                    <a:pt x="33" y="8"/>
                  </a:lnTo>
                  <a:lnTo>
                    <a:pt x="41" y="10"/>
                  </a:lnTo>
                  <a:lnTo>
                    <a:pt x="44" y="12"/>
                  </a:lnTo>
                  <a:lnTo>
                    <a:pt x="45" y="21"/>
                  </a:lnTo>
                  <a:lnTo>
                    <a:pt x="41" y="33"/>
                  </a:lnTo>
                  <a:lnTo>
                    <a:pt x="36" y="41"/>
                  </a:lnTo>
                  <a:lnTo>
                    <a:pt x="27" y="46"/>
                  </a:lnTo>
                  <a:lnTo>
                    <a:pt x="19" y="42"/>
                  </a:lnTo>
                  <a:lnTo>
                    <a:pt x="5" y="38"/>
                  </a:lnTo>
                  <a:lnTo>
                    <a:pt x="0" y="33"/>
                  </a:lnTo>
                  <a:lnTo>
                    <a:pt x="5" y="21"/>
                  </a:lnTo>
                  <a:lnTo>
                    <a:pt x="13" y="0"/>
                  </a:lnTo>
                  <a:lnTo>
                    <a:pt x="20" y="2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66" name="Freeform 165"/>
            <p:cNvSpPr>
              <a:spLocks/>
            </p:cNvSpPr>
            <p:nvPr/>
          </p:nvSpPr>
          <p:spPr bwMode="auto">
            <a:xfrm>
              <a:off x="1741" y="3209"/>
              <a:ext cx="17" cy="2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11"/>
                </a:cxn>
                <a:cxn ang="0">
                  <a:pos x="1" y="20"/>
                </a:cxn>
                <a:cxn ang="0">
                  <a:pos x="7" y="24"/>
                </a:cxn>
                <a:cxn ang="0">
                  <a:pos x="12" y="24"/>
                </a:cxn>
                <a:cxn ang="0">
                  <a:pos x="17" y="21"/>
                </a:cxn>
                <a:cxn ang="0">
                  <a:pos x="12" y="15"/>
                </a:cxn>
                <a:cxn ang="0">
                  <a:pos x="10" y="8"/>
                </a:cxn>
                <a:cxn ang="0">
                  <a:pos x="9" y="3"/>
                </a:cxn>
                <a:cxn ang="0">
                  <a:pos x="1" y="0"/>
                </a:cxn>
                <a:cxn ang="0">
                  <a:pos x="0" y="2"/>
                </a:cxn>
              </a:cxnLst>
              <a:rect l="0" t="0" r="r" b="b"/>
              <a:pathLst>
                <a:path w="17" h="24">
                  <a:moveTo>
                    <a:pt x="0" y="2"/>
                  </a:moveTo>
                  <a:lnTo>
                    <a:pt x="0" y="11"/>
                  </a:lnTo>
                  <a:lnTo>
                    <a:pt x="1" y="20"/>
                  </a:lnTo>
                  <a:lnTo>
                    <a:pt x="7" y="24"/>
                  </a:lnTo>
                  <a:lnTo>
                    <a:pt x="12" y="24"/>
                  </a:lnTo>
                  <a:lnTo>
                    <a:pt x="17" y="21"/>
                  </a:lnTo>
                  <a:lnTo>
                    <a:pt x="12" y="15"/>
                  </a:lnTo>
                  <a:lnTo>
                    <a:pt x="10" y="8"/>
                  </a:lnTo>
                  <a:lnTo>
                    <a:pt x="9" y="3"/>
                  </a:lnTo>
                  <a:lnTo>
                    <a:pt x="1" y="0"/>
                  </a:lnTo>
                  <a:lnTo>
                    <a:pt x="0" y="2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67" name="Freeform 166"/>
            <p:cNvSpPr>
              <a:spLocks/>
            </p:cNvSpPr>
            <p:nvPr/>
          </p:nvSpPr>
          <p:spPr bwMode="auto">
            <a:xfrm>
              <a:off x="1879" y="3224"/>
              <a:ext cx="22" cy="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8" y="0"/>
                </a:cxn>
                <a:cxn ang="0">
                  <a:pos x="0" y="5"/>
                </a:cxn>
              </a:cxnLst>
              <a:rect l="0" t="0" r="r" b="b"/>
              <a:pathLst>
                <a:path w="22" h="5">
                  <a:moveTo>
                    <a:pt x="22" y="0"/>
                  </a:moveTo>
                  <a:lnTo>
                    <a:pt x="8" y="0"/>
                  </a:lnTo>
                  <a:lnTo>
                    <a:pt x="0" y="5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68" name="Freeform 167"/>
            <p:cNvSpPr>
              <a:spLocks/>
            </p:cNvSpPr>
            <p:nvPr/>
          </p:nvSpPr>
          <p:spPr bwMode="auto">
            <a:xfrm>
              <a:off x="1780" y="3164"/>
              <a:ext cx="9" cy="6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" y="13"/>
                </a:cxn>
                <a:cxn ang="0">
                  <a:pos x="0" y="24"/>
                </a:cxn>
                <a:cxn ang="0">
                  <a:pos x="0" y="32"/>
                </a:cxn>
                <a:cxn ang="0">
                  <a:pos x="1" y="40"/>
                </a:cxn>
                <a:cxn ang="0">
                  <a:pos x="7" y="48"/>
                </a:cxn>
                <a:cxn ang="0">
                  <a:pos x="9" y="60"/>
                </a:cxn>
                <a:cxn ang="0">
                  <a:pos x="9" y="56"/>
                </a:cxn>
              </a:cxnLst>
              <a:rect l="0" t="0" r="r" b="b"/>
              <a:pathLst>
                <a:path w="9" h="60">
                  <a:moveTo>
                    <a:pt x="4" y="0"/>
                  </a:moveTo>
                  <a:lnTo>
                    <a:pt x="1" y="13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1" y="40"/>
                  </a:lnTo>
                  <a:lnTo>
                    <a:pt x="7" y="48"/>
                  </a:lnTo>
                  <a:lnTo>
                    <a:pt x="9" y="60"/>
                  </a:lnTo>
                  <a:lnTo>
                    <a:pt x="9" y="56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69" name="Freeform 168"/>
            <p:cNvSpPr>
              <a:spLocks/>
            </p:cNvSpPr>
            <p:nvPr/>
          </p:nvSpPr>
          <p:spPr bwMode="auto">
            <a:xfrm>
              <a:off x="1808" y="3168"/>
              <a:ext cx="17" cy="39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0" y="28"/>
                </a:cxn>
                <a:cxn ang="0">
                  <a:pos x="4" y="12"/>
                </a:cxn>
                <a:cxn ang="0">
                  <a:pos x="17" y="0"/>
                </a:cxn>
              </a:cxnLst>
              <a:rect l="0" t="0" r="r" b="b"/>
              <a:pathLst>
                <a:path w="17" h="39">
                  <a:moveTo>
                    <a:pt x="0" y="39"/>
                  </a:moveTo>
                  <a:lnTo>
                    <a:pt x="0" y="28"/>
                  </a:lnTo>
                  <a:lnTo>
                    <a:pt x="4" y="12"/>
                  </a:lnTo>
                  <a:lnTo>
                    <a:pt x="17" y="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70" name="Freeform 169"/>
            <p:cNvSpPr>
              <a:spLocks/>
            </p:cNvSpPr>
            <p:nvPr/>
          </p:nvSpPr>
          <p:spPr bwMode="auto">
            <a:xfrm>
              <a:off x="1865" y="3212"/>
              <a:ext cx="36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5" y="4"/>
                </a:cxn>
                <a:cxn ang="0">
                  <a:pos x="27" y="0"/>
                </a:cxn>
                <a:cxn ang="0">
                  <a:pos x="36" y="12"/>
                </a:cxn>
              </a:cxnLst>
              <a:rect l="0" t="0" r="r" b="b"/>
              <a:pathLst>
                <a:path w="36" h="12">
                  <a:moveTo>
                    <a:pt x="0" y="12"/>
                  </a:moveTo>
                  <a:lnTo>
                    <a:pt x="5" y="4"/>
                  </a:lnTo>
                  <a:lnTo>
                    <a:pt x="27" y="0"/>
                  </a:lnTo>
                  <a:lnTo>
                    <a:pt x="36" y="12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71" name="Freeform 170"/>
            <p:cNvSpPr>
              <a:spLocks/>
            </p:cNvSpPr>
            <p:nvPr/>
          </p:nvSpPr>
          <p:spPr bwMode="auto">
            <a:xfrm>
              <a:off x="1872" y="3401"/>
              <a:ext cx="10" cy="1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11"/>
                </a:cxn>
                <a:cxn ang="0">
                  <a:pos x="1" y="18"/>
                </a:cxn>
                <a:cxn ang="0">
                  <a:pos x="10" y="10"/>
                </a:cxn>
                <a:cxn ang="0">
                  <a:pos x="10" y="2"/>
                </a:cxn>
              </a:cxnLst>
              <a:rect l="0" t="0" r="r" b="b"/>
              <a:pathLst>
                <a:path w="10" h="18">
                  <a:moveTo>
                    <a:pt x="6" y="0"/>
                  </a:moveTo>
                  <a:lnTo>
                    <a:pt x="0" y="11"/>
                  </a:lnTo>
                  <a:lnTo>
                    <a:pt x="1" y="18"/>
                  </a:lnTo>
                  <a:lnTo>
                    <a:pt x="10" y="10"/>
                  </a:lnTo>
                  <a:lnTo>
                    <a:pt x="10" y="2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72" name="Freeform 171"/>
            <p:cNvSpPr>
              <a:spLocks/>
            </p:cNvSpPr>
            <p:nvPr/>
          </p:nvSpPr>
          <p:spPr bwMode="auto">
            <a:xfrm>
              <a:off x="2004" y="3373"/>
              <a:ext cx="20" cy="4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9" y="18"/>
                </a:cxn>
                <a:cxn ang="0">
                  <a:pos x="8" y="26"/>
                </a:cxn>
                <a:cxn ang="0">
                  <a:pos x="0" y="46"/>
                </a:cxn>
                <a:cxn ang="0">
                  <a:pos x="9" y="47"/>
                </a:cxn>
                <a:cxn ang="0">
                  <a:pos x="16" y="39"/>
                </a:cxn>
                <a:cxn ang="0">
                  <a:pos x="20" y="18"/>
                </a:cxn>
                <a:cxn ang="0">
                  <a:pos x="17" y="4"/>
                </a:cxn>
              </a:cxnLst>
              <a:rect l="0" t="0" r="r" b="b"/>
              <a:pathLst>
                <a:path w="20" h="47">
                  <a:moveTo>
                    <a:pt x="11" y="0"/>
                  </a:moveTo>
                  <a:lnTo>
                    <a:pt x="9" y="18"/>
                  </a:lnTo>
                  <a:lnTo>
                    <a:pt x="8" y="26"/>
                  </a:lnTo>
                  <a:lnTo>
                    <a:pt x="0" y="46"/>
                  </a:lnTo>
                  <a:lnTo>
                    <a:pt x="9" y="47"/>
                  </a:lnTo>
                  <a:lnTo>
                    <a:pt x="16" y="39"/>
                  </a:lnTo>
                  <a:lnTo>
                    <a:pt x="20" y="18"/>
                  </a:lnTo>
                  <a:lnTo>
                    <a:pt x="17" y="4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73" name="Freeform 172"/>
            <p:cNvSpPr>
              <a:spLocks/>
            </p:cNvSpPr>
            <p:nvPr/>
          </p:nvSpPr>
          <p:spPr bwMode="auto">
            <a:xfrm>
              <a:off x="2085" y="3507"/>
              <a:ext cx="22" cy="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0"/>
                </a:cxn>
                <a:cxn ang="0">
                  <a:pos x="16" y="1"/>
                </a:cxn>
                <a:cxn ang="0">
                  <a:pos x="22" y="8"/>
                </a:cxn>
                <a:cxn ang="0">
                  <a:pos x="22" y="19"/>
                </a:cxn>
                <a:cxn ang="0">
                  <a:pos x="19" y="21"/>
                </a:cxn>
                <a:cxn ang="0">
                  <a:pos x="9" y="11"/>
                </a:cxn>
                <a:cxn ang="0">
                  <a:pos x="6" y="6"/>
                </a:cxn>
                <a:cxn ang="0">
                  <a:pos x="3" y="3"/>
                </a:cxn>
              </a:cxnLst>
              <a:rect l="0" t="0" r="r" b="b"/>
              <a:pathLst>
                <a:path w="22" h="21">
                  <a:moveTo>
                    <a:pt x="0" y="0"/>
                  </a:moveTo>
                  <a:lnTo>
                    <a:pt x="9" y="0"/>
                  </a:lnTo>
                  <a:lnTo>
                    <a:pt x="16" y="1"/>
                  </a:lnTo>
                  <a:lnTo>
                    <a:pt x="22" y="8"/>
                  </a:lnTo>
                  <a:lnTo>
                    <a:pt x="22" y="19"/>
                  </a:lnTo>
                  <a:lnTo>
                    <a:pt x="19" y="21"/>
                  </a:lnTo>
                  <a:lnTo>
                    <a:pt x="9" y="11"/>
                  </a:lnTo>
                  <a:lnTo>
                    <a:pt x="6" y="6"/>
                  </a:lnTo>
                  <a:lnTo>
                    <a:pt x="3" y="3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74" name="Freeform 173"/>
            <p:cNvSpPr>
              <a:spLocks/>
            </p:cNvSpPr>
            <p:nvPr/>
          </p:nvSpPr>
          <p:spPr bwMode="auto">
            <a:xfrm>
              <a:off x="1893" y="3494"/>
              <a:ext cx="19" cy="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0"/>
                </a:cxn>
                <a:cxn ang="0">
                  <a:pos x="13" y="1"/>
                </a:cxn>
                <a:cxn ang="0">
                  <a:pos x="19" y="6"/>
                </a:cxn>
                <a:cxn ang="0">
                  <a:pos x="19" y="16"/>
                </a:cxn>
                <a:cxn ang="0">
                  <a:pos x="16" y="17"/>
                </a:cxn>
                <a:cxn ang="0">
                  <a:pos x="7" y="9"/>
                </a:cxn>
                <a:cxn ang="0">
                  <a:pos x="5" y="6"/>
                </a:cxn>
                <a:cxn ang="0">
                  <a:pos x="2" y="3"/>
                </a:cxn>
              </a:cxnLst>
              <a:rect l="0" t="0" r="r" b="b"/>
              <a:pathLst>
                <a:path w="19" h="17">
                  <a:moveTo>
                    <a:pt x="0" y="0"/>
                  </a:moveTo>
                  <a:lnTo>
                    <a:pt x="7" y="0"/>
                  </a:lnTo>
                  <a:lnTo>
                    <a:pt x="13" y="1"/>
                  </a:lnTo>
                  <a:lnTo>
                    <a:pt x="19" y="6"/>
                  </a:lnTo>
                  <a:lnTo>
                    <a:pt x="19" y="16"/>
                  </a:lnTo>
                  <a:lnTo>
                    <a:pt x="16" y="17"/>
                  </a:lnTo>
                  <a:lnTo>
                    <a:pt x="7" y="9"/>
                  </a:lnTo>
                  <a:lnTo>
                    <a:pt x="5" y="6"/>
                  </a:lnTo>
                  <a:lnTo>
                    <a:pt x="2" y="3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75" name="Freeform 174"/>
            <p:cNvSpPr>
              <a:spLocks/>
            </p:cNvSpPr>
            <p:nvPr/>
          </p:nvSpPr>
          <p:spPr bwMode="auto">
            <a:xfrm>
              <a:off x="1745" y="3224"/>
              <a:ext cx="38" cy="29"/>
            </a:xfrm>
            <a:custGeom>
              <a:avLst/>
              <a:gdLst/>
              <a:ahLst/>
              <a:cxnLst>
                <a:cxn ang="0">
                  <a:pos x="2" y="13"/>
                </a:cxn>
                <a:cxn ang="0">
                  <a:pos x="30" y="29"/>
                </a:cxn>
                <a:cxn ang="0">
                  <a:pos x="35" y="26"/>
                </a:cxn>
                <a:cxn ang="0">
                  <a:pos x="35" y="21"/>
                </a:cxn>
                <a:cxn ang="0">
                  <a:pos x="31" y="13"/>
                </a:cxn>
                <a:cxn ang="0">
                  <a:pos x="35" y="5"/>
                </a:cxn>
                <a:cxn ang="0">
                  <a:pos x="38" y="3"/>
                </a:cxn>
                <a:cxn ang="0">
                  <a:pos x="36" y="0"/>
                </a:cxn>
                <a:cxn ang="0">
                  <a:pos x="24" y="3"/>
                </a:cxn>
                <a:cxn ang="0">
                  <a:pos x="13" y="6"/>
                </a:cxn>
                <a:cxn ang="0">
                  <a:pos x="10" y="8"/>
                </a:cxn>
                <a:cxn ang="0">
                  <a:pos x="5" y="9"/>
                </a:cxn>
                <a:cxn ang="0">
                  <a:pos x="0" y="13"/>
                </a:cxn>
                <a:cxn ang="0">
                  <a:pos x="2" y="13"/>
                </a:cxn>
              </a:cxnLst>
              <a:rect l="0" t="0" r="r" b="b"/>
              <a:pathLst>
                <a:path w="38" h="29">
                  <a:moveTo>
                    <a:pt x="2" y="13"/>
                  </a:moveTo>
                  <a:lnTo>
                    <a:pt x="30" y="29"/>
                  </a:lnTo>
                  <a:lnTo>
                    <a:pt x="35" y="26"/>
                  </a:lnTo>
                  <a:lnTo>
                    <a:pt x="35" y="21"/>
                  </a:lnTo>
                  <a:lnTo>
                    <a:pt x="31" y="13"/>
                  </a:lnTo>
                  <a:lnTo>
                    <a:pt x="35" y="5"/>
                  </a:lnTo>
                  <a:lnTo>
                    <a:pt x="38" y="3"/>
                  </a:lnTo>
                  <a:lnTo>
                    <a:pt x="36" y="0"/>
                  </a:lnTo>
                  <a:lnTo>
                    <a:pt x="24" y="3"/>
                  </a:lnTo>
                  <a:lnTo>
                    <a:pt x="13" y="6"/>
                  </a:lnTo>
                  <a:lnTo>
                    <a:pt x="10" y="8"/>
                  </a:lnTo>
                  <a:lnTo>
                    <a:pt x="5" y="9"/>
                  </a:lnTo>
                  <a:lnTo>
                    <a:pt x="0" y="13"/>
                  </a:lnTo>
                  <a:lnTo>
                    <a:pt x="2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76" name="Freeform 175"/>
            <p:cNvSpPr>
              <a:spLocks/>
            </p:cNvSpPr>
            <p:nvPr/>
          </p:nvSpPr>
          <p:spPr bwMode="auto">
            <a:xfrm>
              <a:off x="1745" y="3224"/>
              <a:ext cx="38" cy="29"/>
            </a:xfrm>
            <a:custGeom>
              <a:avLst/>
              <a:gdLst/>
              <a:ahLst/>
              <a:cxnLst>
                <a:cxn ang="0">
                  <a:pos x="2" y="13"/>
                </a:cxn>
                <a:cxn ang="0">
                  <a:pos x="30" y="29"/>
                </a:cxn>
                <a:cxn ang="0">
                  <a:pos x="35" y="26"/>
                </a:cxn>
                <a:cxn ang="0">
                  <a:pos x="35" y="21"/>
                </a:cxn>
                <a:cxn ang="0">
                  <a:pos x="31" y="13"/>
                </a:cxn>
                <a:cxn ang="0">
                  <a:pos x="35" y="5"/>
                </a:cxn>
                <a:cxn ang="0">
                  <a:pos x="38" y="3"/>
                </a:cxn>
                <a:cxn ang="0">
                  <a:pos x="36" y="0"/>
                </a:cxn>
                <a:cxn ang="0">
                  <a:pos x="24" y="3"/>
                </a:cxn>
                <a:cxn ang="0">
                  <a:pos x="13" y="6"/>
                </a:cxn>
                <a:cxn ang="0">
                  <a:pos x="10" y="8"/>
                </a:cxn>
                <a:cxn ang="0">
                  <a:pos x="5" y="9"/>
                </a:cxn>
                <a:cxn ang="0">
                  <a:pos x="0" y="13"/>
                </a:cxn>
                <a:cxn ang="0">
                  <a:pos x="2" y="13"/>
                </a:cxn>
              </a:cxnLst>
              <a:rect l="0" t="0" r="r" b="b"/>
              <a:pathLst>
                <a:path w="38" h="29">
                  <a:moveTo>
                    <a:pt x="2" y="13"/>
                  </a:moveTo>
                  <a:lnTo>
                    <a:pt x="30" y="29"/>
                  </a:lnTo>
                  <a:lnTo>
                    <a:pt x="35" y="26"/>
                  </a:lnTo>
                  <a:lnTo>
                    <a:pt x="35" y="21"/>
                  </a:lnTo>
                  <a:lnTo>
                    <a:pt x="31" y="13"/>
                  </a:lnTo>
                  <a:lnTo>
                    <a:pt x="35" y="5"/>
                  </a:lnTo>
                  <a:lnTo>
                    <a:pt x="38" y="3"/>
                  </a:lnTo>
                  <a:lnTo>
                    <a:pt x="36" y="0"/>
                  </a:lnTo>
                  <a:lnTo>
                    <a:pt x="24" y="3"/>
                  </a:lnTo>
                  <a:lnTo>
                    <a:pt x="13" y="6"/>
                  </a:lnTo>
                  <a:lnTo>
                    <a:pt x="10" y="8"/>
                  </a:lnTo>
                  <a:lnTo>
                    <a:pt x="5" y="9"/>
                  </a:lnTo>
                  <a:lnTo>
                    <a:pt x="0" y="13"/>
                  </a:lnTo>
                  <a:lnTo>
                    <a:pt x="2" y="13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77" name="Line 176"/>
            <p:cNvSpPr>
              <a:spLocks noChangeShapeType="1"/>
            </p:cNvSpPr>
            <p:nvPr/>
          </p:nvSpPr>
          <p:spPr bwMode="auto">
            <a:xfrm>
              <a:off x="1758" y="3230"/>
              <a:ext cx="22" cy="15"/>
            </a:xfrm>
            <a:prstGeom prst="line">
              <a:avLst/>
            </a:prstGeom>
            <a:noFill/>
            <a:ln w="0">
              <a:solidFill>
                <a:srgbClr val="0E0D0C"/>
              </a:solidFill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78" name="Freeform 177"/>
            <p:cNvSpPr>
              <a:spLocks/>
            </p:cNvSpPr>
            <p:nvPr/>
          </p:nvSpPr>
          <p:spPr bwMode="auto">
            <a:xfrm>
              <a:off x="1792" y="3219"/>
              <a:ext cx="30" cy="23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0" y="14"/>
                </a:cxn>
                <a:cxn ang="0">
                  <a:pos x="23" y="0"/>
                </a:cxn>
                <a:cxn ang="0">
                  <a:pos x="30" y="3"/>
                </a:cxn>
                <a:cxn ang="0">
                  <a:pos x="2" y="23"/>
                </a:cxn>
                <a:cxn ang="0">
                  <a:pos x="0" y="23"/>
                </a:cxn>
              </a:cxnLst>
              <a:rect l="0" t="0" r="r" b="b"/>
              <a:pathLst>
                <a:path w="30" h="23">
                  <a:moveTo>
                    <a:pt x="0" y="23"/>
                  </a:moveTo>
                  <a:lnTo>
                    <a:pt x="0" y="14"/>
                  </a:lnTo>
                  <a:lnTo>
                    <a:pt x="23" y="0"/>
                  </a:lnTo>
                  <a:lnTo>
                    <a:pt x="30" y="3"/>
                  </a:lnTo>
                  <a:lnTo>
                    <a:pt x="2" y="23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044C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79" name="Freeform 178"/>
            <p:cNvSpPr>
              <a:spLocks/>
            </p:cNvSpPr>
            <p:nvPr/>
          </p:nvSpPr>
          <p:spPr bwMode="auto">
            <a:xfrm>
              <a:off x="1792" y="3219"/>
              <a:ext cx="30" cy="23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0" y="14"/>
                </a:cxn>
                <a:cxn ang="0">
                  <a:pos x="23" y="0"/>
                </a:cxn>
                <a:cxn ang="0">
                  <a:pos x="30" y="3"/>
                </a:cxn>
                <a:cxn ang="0">
                  <a:pos x="2" y="23"/>
                </a:cxn>
                <a:cxn ang="0">
                  <a:pos x="0" y="23"/>
                </a:cxn>
              </a:cxnLst>
              <a:rect l="0" t="0" r="r" b="b"/>
              <a:pathLst>
                <a:path w="30" h="23">
                  <a:moveTo>
                    <a:pt x="0" y="23"/>
                  </a:moveTo>
                  <a:lnTo>
                    <a:pt x="0" y="14"/>
                  </a:lnTo>
                  <a:lnTo>
                    <a:pt x="23" y="0"/>
                  </a:lnTo>
                  <a:lnTo>
                    <a:pt x="30" y="3"/>
                  </a:lnTo>
                  <a:lnTo>
                    <a:pt x="2" y="23"/>
                  </a:lnTo>
                  <a:lnTo>
                    <a:pt x="0" y="23"/>
                  </a:lnTo>
                </a:path>
              </a:pathLst>
            </a:custGeom>
            <a:noFill/>
            <a:ln w="0">
              <a:solidFill>
                <a:srgbClr val="0044E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0" name="Freeform 179"/>
            <p:cNvSpPr>
              <a:spLocks/>
            </p:cNvSpPr>
            <p:nvPr/>
          </p:nvSpPr>
          <p:spPr bwMode="auto">
            <a:xfrm>
              <a:off x="1727" y="3198"/>
              <a:ext cx="17" cy="1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9" y="0"/>
                </a:cxn>
                <a:cxn ang="0">
                  <a:pos x="17" y="11"/>
                </a:cxn>
                <a:cxn ang="0">
                  <a:pos x="14" y="11"/>
                </a:cxn>
                <a:cxn ang="0">
                  <a:pos x="0" y="13"/>
                </a:cxn>
                <a:cxn ang="0">
                  <a:pos x="0" y="13"/>
                </a:cxn>
              </a:cxnLst>
              <a:rect l="0" t="0" r="r" b="b"/>
              <a:pathLst>
                <a:path w="17" h="13">
                  <a:moveTo>
                    <a:pt x="0" y="13"/>
                  </a:moveTo>
                  <a:lnTo>
                    <a:pt x="9" y="0"/>
                  </a:lnTo>
                  <a:lnTo>
                    <a:pt x="17" y="11"/>
                  </a:lnTo>
                  <a:lnTo>
                    <a:pt x="14" y="11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44C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1" name="Freeform 180"/>
            <p:cNvSpPr>
              <a:spLocks/>
            </p:cNvSpPr>
            <p:nvPr/>
          </p:nvSpPr>
          <p:spPr bwMode="auto">
            <a:xfrm>
              <a:off x="1727" y="3198"/>
              <a:ext cx="17" cy="1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9" y="0"/>
                </a:cxn>
                <a:cxn ang="0">
                  <a:pos x="17" y="11"/>
                </a:cxn>
                <a:cxn ang="0">
                  <a:pos x="14" y="11"/>
                </a:cxn>
                <a:cxn ang="0">
                  <a:pos x="0" y="13"/>
                </a:cxn>
                <a:cxn ang="0">
                  <a:pos x="0" y="13"/>
                </a:cxn>
              </a:cxnLst>
              <a:rect l="0" t="0" r="r" b="b"/>
              <a:pathLst>
                <a:path w="17" h="13">
                  <a:moveTo>
                    <a:pt x="0" y="13"/>
                  </a:moveTo>
                  <a:lnTo>
                    <a:pt x="9" y="0"/>
                  </a:lnTo>
                  <a:lnTo>
                    <a:pt x="17" y="11"/>
                  </a:lnTo>
                  <a:lnTo>
                    <a:pt x="14" y="11"/>
                  </a:lnTo>
                  <a:lnTo>
                    <a:pt x="0" y="13"/>
                  </a:lnTo>
                  <a:lnTo>
                    <a:pt x="0" y="13"/>
                  </a:lnTo>
                </a:path>
              </a:pathLst>
            </a:custGeom>
            <a:noFill/>
            <a:ln w="0">
              <a:solidFill>
                <a:srgbClr val="0044EB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2" name="Freeform 181"/>
            <p:cNvSpPr>
              <a:spLocks/>
            </p:cNvSpPr>
            <p:nvPr/>
          </p:nvSpPr>
          <p:spPr bwMode="auto">
            <a:xfrm>
              <a:off x="1639" y="3172"/>
              <a:ext cx="38" cy="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3"/>
                </a:cxn>
                <a:cxn ang="0">
                  <a:pos x="11" y="5"/>
                </a:cxn>
                <a:cxn ang="0">
                  <a:pos x="19" y="5"/>
                </a:cxn>
                <a:cxn ang="0">
                  <a:pos x="22" y="3"/>
                </a:cxn>
                <a:cxn ang="0">
                  <a:pos x="24" y="5"/>
                </a:cxn>
                <a:cxn ang="0">
                  <a:pos x="27" y="3"/>
                </a:cxn>
                <a:cxn ang="0">
                  <a:pos x="28" y="1"/>
                </a:cxn>
                <a:cxn ang="0">
                  <a:pos x="30" y="3"/>
                </a:cxn>
                <a:cxn ang="0">
                  <a:pos x="33" y="0"/>
                </a:cxn>
                <a:cxn ang="0">
                  <a:pos x="38" y="0"/>
                </a:cxn>
              </a:cxnLst>
              <a:rect l="0" t="0" r="r" b="b"/>
              <a:pathLst>
                <a:path w="38" h="5">
                  <a:moveTo>
                    <a:pt x="0" y="3"/>
                  </a:moveTo>
                  <a:lnTo>
                    <a:pt x="2" y="3"/>
                  </a:lnTo>
                  <a:lnTo>
                    <a:pt x="11" y="5"/>
                  </a:lnTo>
                  <a:lnTo>
                    <a:pt x="19" y="5"/>
                  </a:lnTo>
                  <a:lnTo>
                    <a:pt x="22" y="3"/>
                  </a:lnTo>
                  <a:lnTo>
                    <a:pt x="24" y="5"/>
                  </a:lnTo>
                  <a:lnTo>
                    <a:pt x="27" y="3"/>
                  </a:lnTo>
                  <a:lnTo>
                    <a:pt x="28" y="1"/>
                  </a:lnTo>
                  <a:lnTo>
                    <a:pt x="30" y="3"/>
                  </a:lnTo>
                  <a:lnTo>
                    <a:pt x="33" y="0"/>
                  </a:lnTo>
                  <a:lnTo>
                    <a:pt x="38" y="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3" name="Freeform 182"/>
            <p:cNvSpPr>
              <a:spLocks/>
            </p:cNvSpPr>
            <p:nvPr/>
          </p:nvSpPr>
          <p:spPr bwMode="auto">
            <a:xfrm>
              <a:off x="1650" y="3016"/>
              <a:ext cx="128" cy="57"/>
            </a:xfrm>
            <a:custGeom>
              <a:avLst/>
              <a:gdLst/>
              <a:ahLst/>
              <a:cxnLst>
                <a:cxn ang="0">
                  <a:pos x="122" y="57"/>
                </a:cxn>
                <a:cxn ang="0">
                  <a:pos x="91" y="50"/>
                </a:cxn>
                <a:cxn ang="0">
                  <a:pos x="50" y="35"/>
                </a:cxn>
                <a:cxn ang="0">
                  <a:pos x="0" y="16"/>
                </a:cxn>
                <a:cxn ang="0">
                  <a:pos x="14" y="0"/>
                </a:cxn>
                <a:cxn ang="0">
                  <a:pos x="44" y="9"/>
                </a:cxn>
                <a:cxn ang="0">
                  <a:pos x="92" y="27"/>
                </a:cxn>
                <a:cxn ang="0">
                  <a:pos x="128" y="39"/>
                </a:cxn>
                <a:cxn ang="0">
                  <a:pos x="123" y="57"/>
                </a:cxn>
                <a:cxn ang="0">
                  <a:pos x="122" y="57"/>
                </a:cxn>
              </a:cxnLst>
              <a:rect l="0" t="0" r="r" b="b"/>
              <a:pathLst>
                <a:path w="128" h="57">
                  <a:moveTo>
                    <a:pt x="122" y="57"/>
                  </a:moveTo>
                  <a:lnTo>
                    <a:pt x="91" y="50"/>
                  </a:lnTo>
                  <a:lnTo>
                    <a:pt x="50" y="35"/>
                  </a:lnTo>
                  <a:lnTo>
                    <a:pt x="0" y="16"/>
                  </a:lnTo>
                  <a:lnTo>
                    <a:pt x="14" y="0"/>
                  </a:lnTo>
                  <a:lnTo>
                    <a:pt x="44" y="9"/>
                  </a:lnTo>
                  <a:lnTo>
                    <a:pt x="92" y="27"/>
                  </a:lnTo>
                  <a:lnTo>
                    <a:pt x="128" y="39"/>
                  </a:lnTo>
                  <a:lnTo>
                    <a:pt x="123" y="57"/>
                  </a:lnTo>
                  <a:lnTo>
                    <a:pt x="122" y="57"/>
                  </a:lnTo>
                  <a:close/>
                </a:path>
              </a:pathLst>
            </a:custGeom>
            <a:solidFill>
              <a:srgbClr val="FF201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4" name="Freeform 183"/>
            <p:cNvSpPr>
              <a:spLocks/>
            </p:cNvSpPr>
            <p:nvPr/>
          </p:nvSpPr>
          <p:spPr bwMode="auto">
            <a:xfrm>
              <a:off x="1650" y="3016"/>
              <a:ext cx="128" cy="57"/>
            </a:xfrm>
            <a:custGeom>
              <a:avLst/>
              <a:gdLst/>
              <a:ahLst/>
              <a:cxnLst>
                <a:cxn ang="0">
                  <a:pos x="122" y="57"/>
                </a:cxn>
                <a:cxn ang="0">
                  <a:pos x="91" y="50"/>
                </a:cxn>
                <a:cxn ang="0">
                  <a:pos x="50" y="35"/>
                </a:cxn>
                <a:cxn ang="0">
                  <a:pos x="0" y="16"/>
                </a:cxn>
                <a:cxn ang="0">
                  <a:pos x="14" y="0"/>
                </a:cxn>
                <a:cxn ang="0">
                  <a:pos x="44" y="9"/>
                </a:cxn>
                <a:cxn ang="0">
                  <a:pos x="92" y="27"/>
                </a:cxn>
                <a:cxn ang="0">
                  <a:pos x="128" y="39"/>
                </a:cxn>
                <a:cxn ang="0">
                  <a:pos x="123" y="57"/>
                </a:cxn>
                <a:cxn ang="0">
                  <a:pos x="122" y="57"/>
                </a:cxn>
              </a:cxnLst>
              <a:rect l="0" t="0" r="r" b="b"/>
              <a:pathLst>
                <a:path w="128" h="57">
                  <a:moveTo>
                    <a:pt x="122" y="57"/>
                  </a:moveTo>
                  <a:lnTo>
                    <a:pt x="91" y="50"/>
                  </a:lnTo>
                  <a:lnTo>
                    <a:pt x="50" y="35"/>
                  </a:lnTo>
                  <a:lnTo>
                    <a:pt x="0" y="16"/>
                  </a:lnTo>
                  <a:lnTo>
                    <a:pt x="14" y="0"/>
                  </a:lnTo>
                  <a:lnTo>
                    <a:pt x="44" y="9"/>
                  </a:lnTo>
                  <a:lnTo>
                    <a:pt x="92" y="27"/>
                  </a:lnTo>
                  <a:lnTo>
                    <a:pt x="128" y="39"/>
                  </a:lnTo>
                  <a:lnTo>
                    <a:pt x="123" y="57"/>
                  </a:lnTo>
                  <a:lnTo>
                    <a:pt x="122" y="57"/>
                  </a:lnTo>
                </a:path>
              </a:pathLst>
            </a:custGeom>
            <a:noFill/>
            <a:ln w="0">
              <a:solidFill>
                <a:srgbClr val="FF3A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5" name="Freeform 184"/>
            <p:cNvSpPr>
              <a:spLocks/>
            </p:cNvSpPr>
            <p:nvPr/>
          </p:nvSpPr>
          <p:spPr bwMode="auto">
            <a:xfrm>
              <a:off x="1628" y="3074"/>
              <a:ext cx="13" cy="20"/>
            </a:xfrm>
            <a:custGeom>
              <a:avLst/>
              <a:gdLst/>
              <a:ahLst/>
              <a:cxnLst>
                <a:cxn ang="0">
                  <a:pos x="11" y="12"/>
                </a:cxn>
                <a:cxn ang="0">
                  <a:pos x="13" y="10"/>
                </a:cxn>
                <a:cxn ang="0">
                  <a:pos x="13" y="7"/>
                </a:cxn>
                <a:cxn ang="0">
                  <a:pos x="13" y="5"/>
                </a:cxn>
                <a:cxn ang="0">
                  <a:pos x="13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2"/>
                </a:cxn>
                <a:cxn ang="0">
                  <a:pos x="5" y="3"/>
                </a:cxn>
                <a:cxn ang="0">
                  <a:pos x="3" y="5"/>
                </a:cxn>
                <a:cxn ang="0">
                  <a:pos x="2" y="7"/>
                </a:cxn>
                <a:cxn ang="0">
                  <a:pos x="2" y="10"/>
                </a:cxn>
                <a:cxn ang="0">
                  <a:pos x="0" y="12"/>
                </a:cxn>
                <a:cxn ang="0">
                  <a:pos x="0" y="15"/>
                </a:cxn>
                <a:cxn ang="0">
                  <a:pos x="0" y="16"/>
                </a:cxn>
                <a:cxn ang="0">
                  <a:pos x="2" y="18"/>
                </a:cxn>
                <a:cxn ang="0">
                  <a:pos x="2" y="20"/>
                </a:cxn>
                <a:cxn ang="0">
                  <a:pos x="3" y="20"/>
                </a:cxn>
                <a:cxn ang="0">
                  <a:pos x="5" y="20"/>
                </a:cxn>
                <a:cxn ang="0">
                  <a:pos x="7" y="20"/>
                </a:cxn>
                <a:cxn ang="0">
                  <a:pos x="8" y="18"/>
                </a:cxn>
                <a:cxn ang="0">
                  <a:pos x="10" y="16"/>
                </a:cxn>
                <a:cxn ang="0">
                  <a:pos x="10" y="15"/>
                </a:cxn>
                <a:cxn ang="0">
                  <a:pos x="11" y="12"/>
                </a:cxn>
                <a:cxn ang="0">
                  <a:pos x="11" y="12"/>
                </a:cxn>
              </a:cxnLst>
              <a:rect l="0" t="0" r="r" b="b"/>
              <a:pathLst>
                <a:path w="13" h="20">
                  <a:moveTo>
                    <a:pt x="11" y="12"/>
                  </a:moveTo>
                  <a:lnTo>
                    <a:pt x="13" y="10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13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2"/>
                  </a:lnTo>
                  <a:lnTo>
                    <a:pt x="5" y="3"/>
                  </a:lnTo>
                  <a:lnTo>
                    <a:pt x="3" y="5"/>
                  </a:lnTo>
                  <a:lnTo>
                    <a:pt x="2" y="7"/>
                  </a:lnTo>
                  <a:lnTo>
                    <a:pt x="2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3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8" y="18"/>
                  </a:lnTo>
                  <a:lnTo>
                    <a:pt x="10" y="16"/>
                  </a:lnTo>
                  <a:lnTo>
                    <a:pt x="10" y="15"/>
                  </a:lnTo>
                  <a:lnTo>
                    <a:pt x="11" y="12"/>
                  </a:lnTo>
                  <a:lnTo>
                    <a:pt x="11" y="12"/>
                  </a:lnTo>
                  <a:close/>
                </a:path>
              </a:pathLst>
            </a:custGeom>
            <a:solidFill>
              <a:srgbClr val="0E0D0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6" name="Freeform 185"/>
            <p:cNvSpPr>
              <a:spLocks/>
            </p:cNvSpPr>
            <p:nvPr/>
          </p:nvSpPr>
          <p:spPr bwMode="auto">
            <a:xfrm>
              <a:off x="1628" y="3074"/>
              <a:ext cx="13" cy="20"/>
            </a:xfrm>
            <a:custGeom>
              <a:avLst/>
              <a:gdLst/>
              <a:ahLst/>
              <a:cxnLst>
                <a:cxn ang="0">
                  <a:pos x="11" y="12"/>
                </a:cxn>
                <a:cxn ang="0">
                  <a:pos x="13" y="10"/>
                </a:cxn>
                <a:cxn ang="0">
                  <a:pos x="13" y="7"/>
                </a:cxn>
                <a:cxn ang="0">
                  <a:pos x="13" y="5"/>
                </a:cxn>
                <a:cxn ang="0">
                  <a:pos x="13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2"/>
                </a:cxn>
                <a:cxn ang="0">
                  <a:pos x="5" y="3"/>
                </a:cxn>
                <a:cxn ang="0">
                  <a:pos x="3" y="5"/>
                </a:cxn>
                <a:cxn ang="0">
                  <a:pos x="2" y="7"/>
                </a:cxn>
                <a:cxn ang="0">
                  <a:pos x="2" y="10"/>
                </a:cxn>
                <a:cxn ang="0">
                  <a:pos x="0" y="12"/>
                </a:cxn>
                <a:cxn ang="0">
                  <a:pos x="0" y="15"/>
                </a:cxn>
                <a:cxn ang="0">
                  <a:pos x="0" y="16"/>
                </a:cxn>
                <a:cxn ang="0">
                  <a:pos x="2" y="18"/>
                </a:cxn>
                <a:cxn ang="0">
                  <a:pos x="2" y="20"/>
                </a:cxn>
                <a:cxn ang="0">
                  <a:pos x="3" y="20"/>
                </a:cxn>
                <a:cxn ang="0">
                  <a:pos x="5" y="20"/>
                </a:cxn>
                <a:cxn ang="0">
                  <a:pos x="7" y="20"/>
                </a:cxn>
                <a:cxn ang="0">
                  <a:pos x="8" y="18"/>
                </a:cxn>
                <a:cxn ang="0">
                  <a:pos x="10" y="16"/>
                </a:cxn>
                <a:cxn ang="0">
                  <a:pos x="10" y="15"/>
                </a:cxn>
                <a:cxn ang="0">
                  <a:pos x="11" y="12"/>
                </a:cxn>
                <a:cxn ang="0">
                  <a:pos x="11" y="12"/>
                </a:cxn>
              </a:cxnLst>
              <a:rect l="0" t="0" r="r" b="b"/>
              <a:pathLst>
                <a:path w="13" h="20">
                  <a:moveTo>
                    <a:pt x="11" y="12"/>
                  </a:moveTo>
                  <a:lnTo>
                    <a:pt x="13" y="10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13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2"/>
                  </a:lnTo>
                  <a:lnTo>
                    <a:pt x="5" y="3"/>
                  </a:lnTo>
                  <a:lnTo>
                    <a:pt x="3" y="5"/>
                  </a:lnTo>
                  <a:lnTo>
                    <a:pt x="2" y="7"/>
                  </a:lnTo>
                  <a:lnTo>
                    <a:pt x="2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3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8" y="18"/>
                  </a:lnTo>
                  <a:lnTo>
                    <a:pt x="10" y="16"/>
                  </a:lnTo>
                  <a:lnTo>
                    <a:pt x="10" y="15"/>
                  </a:lnTo>
                  <a:lnTo>
                    <a:pt x="11" y="12"/>
                  </a:lnTo>
                  <a:lnTo>
                    <a:pt x="11" y="12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7" name="Freeform 186"/>
            <p:cNvSpPr>
              <a:spLocks/>
            </p:cNvSpPr>
            <p:nvPr/>
          </p:nvSpPr>
          <p:spPr bwMode="auto">
            <a:xfrm>
              <a:off x="1614" y="3066"/>
              <a:ext cx="10" cy="16"/>
            </a:xfrm>
            <a:custGeom>
              <a:avLst/>
              <a:gdLst/>
              <a:ahLst/>
              <a:cxnLst>
                <a:cxn ang="0">
                  <a:pos x="8" y="10"/>
                </a:cxn>
                <a:cxn ang="0">
                  <a:pos x="10" y="8"/>
                </a:cxn>
                <a:cxn ang="0">
                  <a:pos x="10" y="7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10" y="2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2"/>
                </a:cxn>
                <a:cxn ang="0">
                  <a:pos x="3" y="3"/>
                </a:cxn>
                <a:cxn ang="0">
                  <a:pos x="2" y="5"/>
                </a:cxn>
                <a:cxn ang="0">
                  <a:pos x="0" y="7"/>
                </a:cxn>
                <a:cxn ang="0">
                  <a:pos x="0" y="8"/>
                </a:cxn>
                <a:cxn ang="0">
                  <a:pos x="0" y="10"/>
                </a:cxn>
                <a:cxn ang="0">
                  <a:pos x="0" y="11"/>
                </a:cxn>
                <a:cxn ang="0">
                  <a:pos x="0" y="13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2" y="16"/>
                </a:cxn>
                <a:cxn ang="0">
                  <a:pos x="3" y="16"/>
                </a:cxn>
                <a:cxn ang="0">
                  <a:pos x="5" y="15"/>
                </a:cxn>
                <a:cxn ang="0">
                  <a:pos x="5" y="15"/>
                </a:cxn>
                <a:cxn ang="0">
                  <a:pos x="7" y="13"/>
                </a:cxn>
                <a:cxn ang="0">
                  <a:pos x="8" y="11"/>
                </a:cxn>
                <a:cxn ang="0">
                  <a:pos x="8" y="10"/>
                </a:cxn>
                <a:cxn ang="0">
                  <a:pos x="8" y="10"/>
                </a:cxn>
              </a:cxnLst>
              <a:rect l="0" t="0" r="r" b="b"/>
              <a:pathLst>
                <a:path w="10" h="16">
                  <a:moveTo>
                    <a:pt x="8" y="10"/>
                  </a:moveTo>
                  <a:lnTo>
                    <a:pt x="10" y="8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2" y="5"/>
                  </a:lnTo>
                  <a:lnTo>
                    <a:pt x="0" y="7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3"/>
                  </a:lnTo>
                  <a:lnTo>
                    <a:pt x="8" y="11"/>
                  </a:lnTo>
                  <a:lnTo>
                    <a:pt x="8" y="10"/>
                  </a:lnTo>
                  <a:lnTo>
                    <a:pt x="8" y="10"/>
                  </a:lnTo>
                  <a:close/>
                </a:path>
              </a:pathLst>
            </a:custGeom>
            <a:solidFill>
              <a:srgbClr val="0E0D0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8" name="Freeform 187"/>
            <p:cNvSpPr>
              <a:spLocks/>
            </p:cNvSpPr>
            <p:nvPr/>
          </p:nvSpPr>
          <p:spPr bwMode="auto">
            <a:xfrm>
              <a:off x="1614" y="3066"/>
              <a:ext cx="10" cy="16"/>
            </a:xfrm>
            <a:custGeom>
              <a:avLst/>
              <a:gdLst/>
              <a:ahLst/>
              <a:cxnLst>
                <a:cxn ang="0">
                  <a:pos x="8" y="10"/>
                </a:cxn>
                <a:cxn ang="0">
                  <a:pos x="10" y="8"/>
                </a:cxn>
                <a:cxn ang="0">
                  <a:pos x="10" y="7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10" y="2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2"/>
                </a:cxn>
                <a:cxn ang="0">
                  <a:pos x="3" y="3"/>
                </a:cxn>
                <a:cxn ang="0">
                  <a:pos x="2" y="5"/>
                </a:cxn>
                <a:cxn ang="0">
                  <a:pos x="0" y="7"/>
                </a:cxn>
                <a:cxn ang="0">
                  <a:pos x="0" y="8"/>
                </a:cxn>
                <a:cxn ang="0">
                  <a:pos x="0" y="10"/>
                </a:cxn>
                <a:cxn ang="0">
                  <a:pos x="0" y="11"/>
                </a:cxn>
                <a:cxn ang="0">
                  <a:pos x="0" y="13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2" y="16"/>
                </a:cxn>
                <a:cxn ang="0">
                  <a:pos x="3" y="16"/>
                </a:cxn>
                <a:cxn ang="0">
                  <a:pos x="5" y="15"/>
                </a:cxn>
                <a:cxn ang="0">
                  <a:pos x="5" y="15"/>
                </a:cxn>
                <a:cxn ang="0">
                  <a:pos x="7" y="13"/>
                </a:cxn>
                <a:cxn ang="0">
                  <a:pos x="8" y="11"/>
                </a:cxn>
                <a:cxn ang="0">
                  <a:pos x="8" y="10"/>
                </a:cxn>
                <a:cxn ang="0">
                  <a:pos x="8" y="10"/>
                </a:cxn>
              </a:cxnLst>
              <a:rect l="0" t="0" r="r" b="b"/>
              <a:pathLst>
                <a:path w="10" h="16">
                  <a:moveTo>
                    <a:pt x="8" y="10"/>
                  </a:moveTo>
                  <a:lnTo>
                    <a:pt x="10" y="8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2" y="5"/>
                  </a:lnTo>
                  <a:lnTo>
                    <a:pt x="0" y="7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3"/>
                  </a:lnTo>
                  <a:lnTo>
                    <a:pt x="8" y="11"/>
                  </a:lnTo>
                  <a:lnTo>
                    <a:pt x="8" y="10"/>
                  </a:lnTo>
                  <a:lnTo>
                    <a:pt x="8" y="1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9" name="Freeform 188"/>
            <p:cNvSpPr>
              <a:spLocks/>
            </p:cNvSpPr>
            <p:nvPr/>
          </p:nvSpPr>
          <p:spPr bwMode="auto">
            <a:xfrm>
              <a:off x="1663" y="3084"/>
              <a:ext cx="6" cy="24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3" y="21"/>
                </a:cxn>
                <a:cxn ang="0">
                  <a:pos x="4" y="19"/>
                </a:cxn>
                <a:cxn ang="0">
                  <a:pos x="4" y="15"/>
                </a:cxn>
                <a:cxn ang="0">
                  <a:pos x="6" y="13"/>
                </a:cxn>
                <a:cxn ang="0">
                  <a:pos x="6" y="8"/>
                </a:cxn>
                <a:cxn ang="0">
                  <a:pos x="6" y="5"/>
                </a:cxn>
                <a:cxn ang="0">
                  <a:pos x="6" y="2"/>
                </a:cxn>
                <a:cxn ang="0">
                  <a:pos x="4" y="0"/>
                </a:cxn>
              </a:cxnLst>
              <a:rect l="0" t="0" r="r" b="b"/>
              <a:pathLst>
                <a:path w="6" h="24">
                  <a:moveTo>
                    <a:pt x="0" y="24"/>
                  </a:moveTo>
                  <a:lnTo>
                    <a:pt x="3" y="21"/>
                  </a:lnTo>
                  <a:lnTo>
                    <a:pt x="4" y="19"/>
                  </a:lnTo>
                  <a:lnTo>
                    <a:pt x="4" y="15"/>
                  </a:lnTo>
                  <a:lnTo>
                    <a:pt x="6" y="13"/>
                  </a:lnTo>
                  <a:lnTo>
                    <a:pt x="6" y="8"/>
                  </a:lnTo>
                  <a:lnTo>
                    <a:pt x="6" y="5"/>
                  </a:lnTo>
                  <a:lnTo>
                    <a:pt x="6" y="2"/>
                  </a:lnTo>
                  <a:lnTo>
                    <a:pt x="4" y="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90" name="Freeform 189"/>
            <p:cNvSpPr>
              <a:spLocks/>
            </p:cNvSpPr>
            <p:nvPr/>
          </p:nvSpPr>
          <p:spPr bwMode="auto">
            <a:xfrm>
              <a:off x="1656" y="3170"/>
              <a:ext cx="21" cy="1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16" y="5"/>
                </a:cxn>
                <a:cxn ang="0">
                  <a:pos x="2" y="13"/>
                </a:cxn>
                <a:cxn ang="0">
                  <a:pos x="0" y="8"/>
                </a:cxn>
                <a:cxn ang="0">
                  <a:pos x="21" y="0"/>
                </a:cxn>
              </a:cxnLst>
              <a:rect l="0" t="0" r="r" b="b"/>
              <a:pathLst>
                <a:path w="21" h="13">
                  <a:moveTo>
                    <a:pt x="21" y="0"/>
                  </a:moveTo>
                  <a:lnTo>
                    <a:pt x="16" y="5"/>
                  </a:lnTo>
                  <a:lnTo>
                    <a:pt x="2" y="13"/>
                  </a:lnTo>
                  <a:lnTo>
                    <a:pt x="0" y="8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E0D0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91" name="Freeform 190"/>
            <p:cNvSpPr>
              <a:spLocks/>
            </p:cNvSpPr>
            <p:nvPr/>
          </p:nvSpPr>
          <p:spPr bwMode="auto">
            <a:xfrm>
              <a:off x="1656" y="3170"/>
              <a:ext cx="21" cy="1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16" y="5"/>
                </a:cxn>
                <a:cxn ang="0">
                  <a:pos x="2" y="13"/>
                </a:cxn>
                <a:cxn ang="0">
                  <a:pos x="0" y="8"/>
                </a:cxn>
                <a:cxn ang="0">
                  <a:pos x="21" y="0"/>
                </a:cxn>
              </a:cxnLst>
              <a:rect l="0" t="0" r="r" b="b"/>
              <a:pathLst>
                <a:path w="21" h="13">
                  <a:moveTo>
                    <a:pt x="21" y="0"/>
                  </a:moveTo>
                  <a:lnTo>
                    <a:pt x="16" y="5"/>
                  </a:lnTo>
                  <a:lnTo>
                    <a:pt x="2" y="13"/>
                  </a:lnTo>
                  <a:lnTo>
                    <a:pt x="0" y="8"/>
                  </a:lnTo>
                  <a:lnTo>
                    <a:pt x="21" y="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92" name="Freeform 191"/>
            <p:cNvSpPr>
              <a:spLocks/>
            </p:cNvSpPr>
            <p:nvPr/>
          </p:nvSpPr>
          <p:spPr bwMode="auto">
            <a:xfrm>
              <a:off x="1409" y="2809"/>
              <a:ext cx="9" cy="25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4" y="0"/>
                </a:cxn>
                <a:cxn ang="0">
                  <a:pos x="4" y="25"/>
                </a:cxn>
                <a:cxn ang="0">
                  <a:pos x="0" y="25"/>
                </a:cxn>
                <a:cxn ang="0">
                  <a:pos x="9" y="25"/>
                </a:cxn>
              </a:cxnLst>
              <a:rect l="0" t="0" r="r" b="b"/>
              <a:pathLst>
                <a:path w="9" h="25">
                  <a:moveTo>
                    <a:pt x="1" y="3"/>
                  </a:moveTo>
                  <a:lnTo>
                    <a:pt x="4" y="0"/>
                  </a:lnTo>
                  <a:lnTo>
                    <a:pt x="4" y="25"/>
                  </a:lnTo>
                  <a:lnTo>
                    <a:pt x="0" y="25"/>
                  </a:lnTo>
                  <a:lnTo>
                    <a:pt x="9" y="25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93" name="Freeform 192"/>
            <p:cNvSpPr>
              <a:spLocks/>
            </p:cNvSpPr>
            <p:nvPr/>
          </p:nvSpPr>
          <p:spPr bwMode="auto">
            <a:xfrm>
              <a:off x="1454" y="2858"/>
              <a:ext cx="14" cy="26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1" y="3"/>
                </a:cxn>
                <a:cxn ang="0">
                  <a:pos x="3" y="2"/>
                </a:cxn>
                <a:cxn ang="0">
                  <a:pos x="6" y="0"/>
                </a:cxn>
                <a:cxn ang="0">
                  <a:pos x="8" y="2"/>
                </a:cxn>
                <a:cxn ang="0">
                  <a:pos x="12" y="3"/>
                </a:cxn>
                <a:cxn ang="0">
                  <a:pos x="14" y="8"/>
                </a:cxn>
                <a:cxn ang="0">
                  <a:pos x="12" y="13"/>
                </a:cxn>
                <a:cxn ang="0">
                  <a:pos x="0" y="26"/>
                </a:cxn>
                <a:cxn ang="0">
                  <a:pos x="14" y="26"/>
                </a:cxn>
                <a:cxn ang="0">
                  <a:pos x="14" y="21"/>
                </a:cxn>
              </a:cxnLst>
              <a:rect l="0" t="0" r="r" b="b"/>
              <a:pathLst>
                <a:path w="14" h="26">
                  <a:moveTo>
                    <a:pt x="1" y="6"/>
                  </a:moveTo>
                  <a:lnTo>
                    <a:pt x="1" y="3"/>
                  </a:lnTo>
                  <a:lnTo>
                    <a:pt x="3" y="2"/>
                  </a:lnTo>
                  <a:lnTo>
                    <a:pt x="6" y="0"/>
                  </a:lnTo>
                  <a:lnTo>
                    <a:pt x="8" y="2"/>
                  </a:lnTo>
                  <a:lnTo>
                    <a:pt x="12" y="3"/>
                  </a:lnTo>
                  <a:lnTo>
                    <a:pt x="14" y="8"/>
                  </a:lnTo>
                  <a:lnTo>
                    <a:pt x="12" y="13"/>
                  </a:lnTo>
                  <a:lnTo>
                    <a:pt x="0" y="26"/>
                  </a:lnTo>
                  <a:lnTo>
                    <a:pt x="14" y="26"/>
                  </a:lnTo>
                  <a:lnTo>
                    <a:pt x="14" y="21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94" name="Freeform 193"/>
            <p:cNvSpPr>
              <a:spLocks/>
            </p:cNvSpPr>
            <p:nvPr/>
          </p:nvSpPr>
          <p:spPr bwMode="auto">
            <a:xfrm>
              <a:off x="1476" y="2933"/>
              <a:ext cx="18" cy="31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7" y="1"/>
                </a:cxn>
                <a:cxn ang="0">
                  <a:pos x="7" y="13"/>
                </a:cxn>
                <a:cxn ang="0">
                  <a:pos x="10" y="9"/>
                </a:cxn>
                <a:cxn ang="0">
                  <a:pos x="14" y="9"/>
                </a:cxn>
                <a:cxn ang="0">
                  <a:pos x="17" y="13"/>
                </a:cxn>
                <a:cxn ang="0">
                  <a:pos x="18" y="18"/>
                </a:cxn>
                <a:cxn ang="0">
                  <a:pos x="18" y="22"/>
                </a:cxn>
                <a:cxn ang="0">
                  <a:pos x="14" y="27"/>
                </a:cxn>
                <a:cxn ang="0">
                  <a:pos x="10" y="31"/>
                </a:cxn>
                <a:cxn ang="0">
                  <a:pos x="6" y="31"/>
                </a:cxn>
                <a:cxn ang="0">
                  <a:pos x="0" y="26"/>
                </a:cxn>
                <a:cxn ang="0">
                  <a:pos x="0" y="22"/>
                </a:cxn>
              </a:cxnLst>
              <a:rect l="0" t="0" r="r" b="b"/>
              <a:pathLst>
                <a:path w="18" h="31">
                  <a:moveTo>
                    <a:pt x="3" y="3"/>
                  </a:moveTo>
                  <a:lnTo>
                    <a:pt x="4" y="0"/>
                  </a:lnTo>
                  <a:lnTo>
                    <a:pt x="3" y="1"/>
                  </a:lnTo>
                  <a:lnTo>
                    <a:pt x="17" y="1"/>
                  </a:lnTo>
                  <a:lnTo>
                    <a:pt x="7" y="13"/>
                  </a:lnTo>
                  <a:lnTo>
                    <a:pt x="10" y="9"/>
                  </a:lnTo>
                  <a:lnTo>
                    <a:pt x="14" y="9"/>
                  </a:lnTo>
                  <a:lnTo>
                    <a:pt x="17" y="13"/>
                  </a:lnTo>
                  <a:lnTo>
                    <a:pt x="18" y="18"/>
                  </a:lnTo>
                  <a:lnTo>
                    <a:pt x="18" y="22"/>
                  </a:lnTo>
                  <a:lnTo>
                    <a:pt x="14" y="27"/>
                  </a:lnTo>
                  <a:lnTo>
                    <a:pt x="10" y="31"/>
                  </a:lnTo>
                  <a:lnTo>
                    <a:pt x="6" y="31"/>
                  </a:lnTo>
                  <a:lnTo>
                    <a:pt x="0" y="26"/>
                  </a:lnTo>
                  <a:lnTo>
                    <a:pt x="0" y="22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95" name="Freeform 194"/>
            <p:cNvSpPr>
              <a:spLocks/>
            </p:cNvSpPr>
            <p:nvPr/>
          </p:nvSpPr>
          <p:spPr bwMode="auto">
            <a:xfrm>
              <a:off x="1458" y="3004"/>
              <a:ext cx="14" cy="26"/>
            </a:xfrm>
            <a:custGeom>
              <a:avLst/>
              <a:gdLst/>
              <a:ahLst/>
              <a:cxnLst>
                <a:cxn ang="0">
                  <a:pos x="14" y="26"/>
                </a:cxn>
                <a:cxn ang="0">
                  <a:pos x="8" y="26"/>
                </a:cxn>
                <a:cxn ang="0">
                  <a:pos x="11" y="26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0" y="18"/>
                </a:cxn>
                <a:cxn ang="0">
                  <a:pos x="14" y="18"/>
                </a:cxn>
                <a:cxn ang="0">
                  <a:pos x="14" y="17"/>
                </a:cxn>
              </a:cxnLst>
              <a:rect l="0" t="0" r="r" b="b"/>
              <a:pathLst>
                <a:path w="14" h="26">
                  <a:moveTo>
                    <a:pt x="14" y="26"/>
                  </a:moveTo>
                  <a:lnTo>
                    <a:pt x="8" y="26"/>
                  </a:lnTo>
                  <a:lnTo>
                    <a:pt x="11" y="2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0" y="18"/>
                  </a:lnTo>
                  <a:lnTo>
                    <a:pt x="14" y="18"/>
                  </a:lnTo>
                  <a:lnTo>
                    <a:pt x="14" y="17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96" name="Freeform 195"/>
            <p:cNvSpPr>
              <a:spLocks/>
            </p:cNvSpPr>
            <p:nvPr/>
          </p:nvSpPr>
          <p:spPr bwMode="auto">
            <a:xfrm>
              <a:off x="1412" y="3051"/>
              <a:ext cx="15" cy="28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13"/>
                </a:cxn>
                <a:cxn ang="0">
                  <a:pos x="3" y="12"/>
                </a:cxn>
                <a:cxn ang="0">
                  <a:pos x="6" y="12"/>
                </a:cxn>
                <a:cxn ang="0">
                  <a:pos x="11" y="12"/>
                </a:cxn>
                <a:cxn ang="0">
                  <a:pos x="12" y="13"/>
                </a:cxn>
                <a:cxn ang="0">
                  <a:pos x="15" y="17"/>
                </a:cxn>
                <a:cxn ang="0">
                  <a:pos x="15" y="22"/>
                </a:cxn>
                <a:cxn ang="0">
                  <a:pos x="14" y="25"/>
                </a:cxn>
                <a:cxn ang="0">
                  <a:pos x="11" y="28"/>
                </a:cxn>
                <a:cxn ang="0">
                  <a:pos x="7" y="28"/>
                </a:cxn>
                <a:cxn ang="0">
                  <a:pos x="6" y="28"/>
                </a:cxn>
                <a:cxn ang="0">
                  <a:pos x="4" y="28"/>
                </a:cxn>
                <a:cxn ang="0">
                  <a:pos x="3" y="26"/>
                </a:cxn>
                <a:cxn ang="0">
                  <a:pos x="0" y="25"/>
                </a:cxn>
              </a:cxnLst>
              <a:rect l="0" t="0" r="r" b="b"/>
              <a:pathLst>
                <a:path w="15" h="28">
                  <a:moveTo>
                    <a:pt x="12" y="0"/>
                  </a:moveTo>
                  <a:lnTo>
                    <a:pt x="14" y="0"/>
                  </a:lnTo>
                  <a:lnTo>
                    <a:pt x="0" y="0"/>
                  </a:lnTo>
                  <a:lnTo>
                    <a:pt x="0" y="13"/>
                  </a:lnTo>
                  <a:lnTo>
                    <a:pt x="3" y="12"/>
                  </a:lnTo>
                  <a:lnTo>
                    <a:pt x="6" y="12"/>
                  </a:lnTo>
                  <a:lnTo>
                    <a:pt x="11" y="12"/>
                  </a:lnTo>
                  <a:lnTo>
                    <a:pt x="12" y="13"/>
                  </a:lnTo>
                  <a:lnTo>
                    <a:pt x="15" y="17"/>
                  </a:lnTo>
                  <a:lnTo>
                    <a:pt x="15" y="22"/>
                  </a:lnTo>
                  <a:lnTo>
                    <a:pt x="14" y="25"/>
                  </a:lnTo>
                  <a:lnTo>
                    <a:pt x="11" y="28"/>
                  </a:lnTo>
                  <a:lnTo>
                    <a:pt x="7" y="28"/>
                  </a:lnTo>
                  <a:lnTo>
                    <a:pt x="6" y="28"/>
                  </a:lnTo>
                  <a:lnTo>
                    <a:pt x="4" y="28"/>
                  </a:lnTo>
                  <a:lnTo>
                    <a:pt x="3" y="26"/>
                  </a:lnTo>
                  <a:lnTo>
                    <a:pt x="0" y="25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97" name="Freeform 196"/>
            <p:cNvSpPr>
              <a:spLocks/>
            </p:cNvSpPr>
            <p:nvPr/>
          </p:nvSpPr>
          <p:spPr bwMode="auto">
            <a:xfrm>
              <a:off x="1340" y="3076"/>
              <a:ext cx="17" cy="23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2" y="11"/>
                </a:cxn>
                <a:cxn ang="0">
                  <a:pos x="3" y="10"/>
                </a:cxn>
                <a:cxn ang="0">
                  <a:pos x="5" y="8"/>
                </a:cxn>
                <a:cxn ang="0">
                  <a:pos x="6" y="8"/>
                </a:cxn>
                <a:cxn ang="0">
                  <a:pos x="8" y="6"/>
                </a:cxn>
                <a:cxn ang="0">
                  <a:pos x="9" y="6"/>
                </a:cxn>
                <a:cxn ang="0">
                  <a:pos x="11" y="6"/>
                </a:cxn>
                <a:cxn ang="0">
                  <a:pos x="12" y="6"/>
                </a:cxn>
                <a:cxn ang="0">
                  <a:pos x="14" y="8"/>
                </a:cxn>
                <a:cxn ang="0">
                  <a:pos x="14" y="8"/>
                </a:cxn>
                <a:cxn ang="0">
                  <a:pos x="16" y="8"/>
                </a:cxn>
                <a:cxn ang="0">
                  <a:pos x="16" y="10"/>
                </a:cxn>
                <a:cxn ang="0">
                  <a:pos x="17" y="11"/>
                </a:cxn>
                <a:cxn ang="0">
                  <a:pos x="17" y="13"/>
                </a:cxn>
                <a:cxn ang="0">
                  <a:pos x="17" y="14"/>
                </a:cxn>
                <a:cxn ang="0">
                  <a:pos x="17" y="16"/>
                </a:cxn>
                <a:cxn ang="0">
                  <a:pos x="17" y="18"/>
                </a:cxn>
                <a:cxn ang="0">
                  <a:pos x="16" y="19"/>
                </a:cxn>
                <a:cxn ang="0">
                  <a:pos x="16" y="21"/>
                </a:cxn>
                <a:cxn ang="0">
                  <a:pos x="14" y="23"/>
                </a:cxn>
                <a:cxn ang="0">
                  <a:pos x="14" y="23"/>
                </a:cxn>
                <a:cxn ang="0">
                  <a:pos x="12" y="23"/>
                </a:cxn>
                <a:cxn ang="0">
                  <a:pos x="11" y="23"/>
                </a:cxn>
                <a:cxn ang="0">
                  <a:pos x="11" y="23"/>
                </a:cxn>
                <a:cxn ang="0">
                  <a:pos x="9" y="23"/>
                </a:cxn>
                <a:cxn ang="0">
                  <a:pos x="8" y="23"/>
                </a:cxn>
                <a:cxn ang="0">
                  <a:pos x="8" y="23"/>
                </a:cxn>
                <a:cxn ang="0">
                  <a:pos x="6" y="23"/>
                </a:cxn>
                <a:cxn ang="0">
                  <a:pos x="6" y="23"/>
                </a:cxn>
                <a:cxn ang="0">
                  <a:pos x="3" y="21"/>
                </a:cxn>
                <a:cxn ang="0">
                  <a:pos x="2" y="19"/>
                </a:cxn>
                <a:cxn ang="0">
                  <a:pos x="2" y="18"/>
                </a:cxn>
                <a:cxn ang="0">
                  <a:pos x="0" y="14"/>
                </a:cxn>
                <a:cxn ang="0">
                  <a:pos x="0" y="13"/>
                </a:cxn>
                <a:cxn ang="0">
                  <a:pos x="0" y="10"/>
                </a:cxn>
                <a:cxn ang="0">
                  <a:pos x="2" y="8"/>
                </a:cxn>
                <a:cxn ang="0">
                  <a:pos x="2" y="6"/>
                </a:cxn>
                <a:cxn ang="0">
                  <a:pos x="2" y="5"/>
                </a:cxn>
                <a:cxn ang="0">
                  <a:pos x="5" y="1"/>
                </a:cxn>
                <a:cxn ang="0">
                  <a:pos x="8" y="0"/>
                </a:cxn>
                <a:cxn ang="0">
                  <a:pos x="9" y="0"/>
                </a:cxn>
                <a:cxn ang="0">
                  <a:pos x="11" y="0"/>
                </a:cxn>
                <a:cxn ang="0">
                  <a:pos x="14" y="0"/>
                </a:cxn>
                <a:cxn ang="0">
                  <a:pos x="16" y="1"/>
                </a:cxn>
                <a:cxn ang="0">
                  <a:pos x="16" y="3"/>
                </a:cxn>
              </a:cxnLst>
              <a:rect l="0" t="0" r="r" b="b"/>
              <a:pathLst>
                <a:path w="17" h="23">
                  <a:moveTo>
                    <a:pt x="0" y="14"/>
                  </a:moveTo>
                  <a:lnTo>
                    <a:pt x="2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5" y="8"/>
                  </a:lnTo>
                  <a:lnTo>
                    <a:pt x="6" y="8"/>
                  </a:lnTo>
                  <a:lnTo>
                    <a:pt x="8" y="6"/>
                  </a:lnTo>
                  <a:lnTo>
                    <a:pt x="9" y="6"/>
                  </a:lnTo>
                  <a:lnTo>
                    <a:pt x="11" y="6"/>
                  </a:lnTo>
                  <a:lnTo>
                    <a:pt x="12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6" y="8"/>
                  </a:lnTo>
                  <a:lnTo>
                    <a:pt x="16" y="10"/>
                  </a:lnTo>
                  <a:lnTo>
                    <a:pt x="17" y="11"/>
                  </a:lnTo>
                  <a:lnTo>
                    <a:pt x="17" y="13"/>
                  </a:lnTo>
                  <a:lnTo>
                    <a:pt x="17" y="14"/>
                  </a:lnTo>
                  <a:lnTo>
                    <a:pt x="17" y="16"/>
                  </a:lnTo>
                  <a:lnTo>
                    <a:pt x="17" y="18"/>
                  </a:lnTo>
                  <a:lnTo>
                    <a:pt x="16" y="19"/>
                  </a:lnTo>
                  <a:lnTo>
                    <a:pt x="16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2" y="8"/>
                  </a:lnTo>
                  <a:lnTo>
                    <a:pt x="2" y="6"/>
                  </a:lnTo>
                  <a:lnTo>
                    <a:pt x="2" y="5"/>
                  </a:lnTo>
                  <a:lnTo>
                    <a:pt x="5" y="1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6" y="3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98" name="Freeform 197"/>
            <p:cNvSpPr>
              <a:spLocks/>
            </p:cNvSpPr>
            <p:nvPr/>
          </p:nvSpPr>
          <p:spPr bwMode="auto">
            <a:xfrm>
              <a:off x="1204" y="2939"/>
              <a:ext cx="17" cy="25"/>
            </a:xfrm>
            <a:custGeom>
              <a:avLst/>
              <a:gdLst/>
              <a:ahLst/>
              <a:cxnLst>
                <a:cxn ang="0">
                  <a:pos x="17" y="8"/>
                </a:cxn>
                <a:cxn ang="0">
                  <a:pos x="16" y="10"/>
                </a:cxn>
                <a:cxn ang="0">
                  <a:pos x="16" y="12"/>
                </a:cxn>
                <a:cxn ang="0">
                  <a:pos x="16" y="12"/>
                </a:cxn>
                <a:cxn ang="0">
                  <a:pos x="14" y="13"/>
                </a:cxn>
                <a:cxn ang="0">
                  <a:pos x="13" y="15"/>
                </a:cxn>
                <a:cxn ang="0">
                  <a:pos x="11" y="15"/>
                </a:cxn>
                <a:cxn ang="0">
                  <a:pos x="10" y="16"/>
                </a:cxn>
                <a:cxn ang="0">
                  <a:pos x="8" y="16"/>
                </a:cxn>
                <a:cxn ang="0">
                  <a:pos x="7" y="16"/>
                </a:cxn>
                <a:cxn ang="0">
                  <a:pos x="5" y="16"/>
                </a:cxn>
                <a:cxn ang="0">
                  <a:pos x="5" y="15"/>
                </a:cxn>
                <a:cxn ang="0">
                  <a:pos x="3" y="15"/>
                </a:cxn>
                <a:cxn ang="0">
                  <a:pos x="3" y="15"/>
                </a:cxn>
                <a:cxn ang="0">
                  <a:pos x="2" y="13"/>
                </a:cxn>
                <a:cxn ang="0">
                  <a:pos x="0" y="13"/>
                </a:cxn>
                <a:cxn ang="0">
                  <a:pos x="0" y="10"/>
                </a:cxn>
                <a:cxn ang="0">
                  <a:pos x="0" y="8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2" y="3"/>
                </a:cxn>
                <a:cxn ang="0">
                  <a:pos x="2" y="2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1" y="0"/>
                </a:cxn>
                <a:cxn ang="0">
                  <a:pos x="13" y="0"/>
                </a:cxn>
                <a:cxn ang="0">
                  <a:pos x="14" y="2"/>
                </a:cxn>
                <a:cxn ang="0">
                  <a:pos x="16" y="3"/>
                </a:cxn>
                <a:cxn ang="0">
                  <a:pos x="16" y="5"/>
                </a:cxn>
                <a:cxn ang="0">
                  <a:pos x="17" y="8"/>
                </a:cxn>
                <a:cxn ang="0">
                  <a:pos x="17" y="12"/>
                </a:cxn>
                <a:cxn ang="0">
                  <a:pos x="17" y="15"/>
                </a:cxn>
                <a:cxn ang="0">
                  <a:pos x="17" y="16"/>
                </a:cxn>
                <a:cxn ang="0">
                  <a:pos x="16" y="16"/>
                </a:cxn>
                <a:cxn ang="0">
                  <a:pos x="16" y="20"/>
                </a:cxn>
                <a:cxn ang="0">
                  <a:pos x="13" y="21"/>
                </a:cxn>
                <a:cxn ang="0">
                  <a:pos x="10" y="23"/>
                </a:cxn>
                <a:cxn ang="0">
                  <a:pos x="8" y="25"/>
                </a:cxn>
                <a:cxn ang="0">
                  <a:pos x="8" y="23"/>
                </a:cxn>
                <a:cxn ang="0">
                  <a:pos x="3" y="23"/>
                </a:cxn>
                <a:cxn ang="0">
                  <a:pos x="2" y="21"/>
                </a:cxn>
                <a:cxn ang="0">
                  <a:pos x="2" y="21"/>
                </a:cxn>
              </a:cxnLst>
              <a:rect l="0" t="0" r="r" b="b"/>
              <a:pathLst>
                <a:path w="17" h="25">
                  <a:moveTo>
                    <a:pt x="17" y="8"/>
                  </a:moveTo>
                  <a:lnTo>
                    <a:pt x="16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1" y="15"/>
                  </a:lnTo>
                  <a:lnTo>
                    <a:pt x="10" y="16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5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3"/>
                  </a:lnTo>
                  <a:lnTo>
                    <a:pt x="2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6" y="3"/>
                  </a:lnTo>
                  <a:lnTo>
                    <a:pt x="16" y="5"/>
                  </a:lnTo>
                  <a:lnTo>
                    <a:pt x="17" y="8"/>
                  </a:lnTo>
                  <a:lnTo>
                    <a:pt x="17" y="12"/>
                  </a:lnTo>
                  <a:lnTo>
                    <a:pt x="17" y="15"/>
                  </a:lnTo>
                  <a:lnTo>
                    <a:pt x="17" y="16"/>
                  </a:lnTo>
                  <a:lnTo>
                    <a:pt x="16" y="16"/>
                  </a:lnTo>
                  <a:lnTo>
                    <a:pt x="16" y="20"/>
                  </a:lnTo>
                  <a:lnTo>
                    <a:pt x="13" y="21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3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2" y="21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99" name="Freeform 198"/>
            <p:cNvSpPr>
              <a:spLocks/>
            </p:cNvSpPr>
            <p:nvPr/>
          </p:nvSpPr>
          <p:spPr bwMode="auto">
            <a:xfrm>
              <a:off x="1273" y="3043"/>
              <a:ext cx="19" cy="31"/>
            </a:xfrm>
            <a:custGeom>
              <a:avLst/>
              <a:gdLst/>
              <a:ahLst/>
              <a:cxnLst>
                <a:cxn ang="0">
                  <a:pos x="8" y="31"/>
                </a:cxn>
                <a:cxn ang="0">
                  <a:pos x="0" y="31"/>
                </a:cxn>
                <a:cxn ang="0">
                  <a:pos x="3" y="31"/>
                </a:cxn>
                <a:cxn ang="0">
                  <a:pos x="19" y="2"/>
                </a:cxn>
                <a:cxn ang="0">
                  <a:pos x="17" y="2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1" y="7"/>
                </a:cxn>
              </a:cxnLst>
              <a:rect l="0" t="0" r="r" b="b"/>
              <a:pathLst>
                <a:path w="19" h="31">
                  <a:moveTo>
                    <a:pt x="8" y="31"/>
                  </a:moveTo>
                  <a:lnTo>
                    <a:pt x="0" y="31"/>
                  </a:lnTo>
                  <a:lnTo>
                    <a:pt x="3" y="31"/>
                  </a:lnTo>
                  <a:lnTo>
                    <a:pt x="19" y="2"/>
                  </a:lnTo>
                  <a:lnTo>
                    <a:pt x="17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1" y="7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00" name="Freeform 199"/>
            <p:cNvSpPr>
              <a:spLocks/>
            </p:cNvSpPr>
            <p:nvPr/>
          </p:nvSpPr>
          <p:spPr bwMode="auto">
            <a:xfrm>
              <a:off x="1228" y="3011"/>
              <a:ext cx="14" cy="14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14" y="6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2" y="3"/>
                </a:cxn>
                <a:cxn ang="0">
                  <a:pos x="12" y="1"/>
                </a:cxn>
                <a:cxn ang="0">
                  <a:pos x="12" y="1"/>
                </a:cxn>
                <a:cxn ang="0">
                  <a:pos x="11" y="1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3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1" y="11"/>
                </a:cxn>
                <a:cxn ang="0">
                  <a:pos x="1" y="13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3" y="14"/>
                </a:cxn>
                <a:cxn ang="0">
                  <a:pos x="4" y="14"/>
                </a:cxn>
                <a:cxn ang="0">
                  <a:pos x="4" y="14"/>
                </a:cxn>
                <a:cxn ang="0">
                  <a:pos x="6" y="14"/>
                </a:cxn>
                <a:cxn ang="0">
                  <a:pos x="6" y="14"/>
                </a:cxn>
                <a:cxn ang="0">
                  <a:pos x="8" y="14"/>
                </a:cxn>
                <a:cxn ang="0">
                  <a:pos x="8" y="14"/>
                </a:cxn>
                <a:cxn ang="0">
                  <a:pos x="9" y="14"/>
                </a:cxn>
                <a:cxn ang="0">
                  <a:pos x="9" y="14"/>
                </a:cxn>
                <a:cxn ang="0">
                  <a:pos x="11" y="14"/>
                </a:cxn>
                <a:cxn ang="0">
                  <a:pos x="11" y="14"/>
                </a:cxn>
                <a:cxn ang="0">
                  <a:pos x="11" y="13"/>
                </a:cxn>
                <a:cxn ang="0">
                  <a:pos x="12" y="13"/>
                </a:cxn>
                <a:cxn ang="0">
                  <a:pos x="12" y="11"/>
                </a:cxn>
                <a:cxn ang="0">
                  <a:pos x="12" y="11"/>
                </a:cxn>
                <a:cxn ang="0">
                  <a:pos x="14" y="11"/>
                </a:cxn>
                <a:cxn ang="0">
                  <a:pos x="14" y="10"/>
                </a:cxn>
                <a:cxn ang="0">
                  <a:pos x="14" y="10"/>
                </a:cxn>
                <a:cxn ang="0">
                  <a:pos x="14" y="8"/>
                </a:cxn>
                <a:cxn ang="0">
                  <a:pos x="14" y="8"/>
                </a:cxn>
              </a:cxnLst>
              <a:rect l="0" t="0" r="r" b="b"/>
              <a:pathLst>
                <a:path w="14" h="14">
                  <a:moveTo>
                    <a:pt x="14" y="6"/>
                  </a:move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6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01" name="Freeform 200"/>
            <p:cNvSpPr>
              <a:spLocks/>
            </p:cNvSpPr>
            <p:nvPr/>
          </p:nvSpPr>
          <p:spPr bwMode="auto">
            <a:xfrm>
              <a:off x="1229" y="2999"/>
              <a:ext cx="11" cy="10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2" y="8"/>
                </a:cxn>
                <a:cxn ang="0">
                  <a:pos x="2" y="8"/>
                </a:cxn>
                <a:cxn ang="0">
                  <a:pos x="2" y="8"/>
                </a:cxn>
                <a:cxn ang="0">
                  <a:pos x="2" y="10"/>
                </a:cxn>
                <a:cxn ang="0">
                  <a:pos x="3" y="10"/>
                </a:cxn>
                <a:cxn ang="0">
                  <a:pos x="3" y="10"/>
                </a:cxn>
                <a:cxn ang="0">
                  <a:pos x="3" y="10"/>
                </a:cxn>
                <a:cxn ang="0">
                  <a:pos x="5" y="10"/>
                </a:cxn>
                <a:cxn ang="0">
                  <a:pos x="5" y="10"/>
                </a:cxn>
                <a:cxn ang="0">
                  <a:pos x="5" y="10"/>
                </a:cxn>
                <a:cxn ang="0">
                  <a:pos x="7" y="10"/>
                </a:cxn>
                <a:cxn ang="0">
                  <a:pos x="7" y="10"/>
                </a:cxn>
                <a:cxn ang="0">
                  <a:pos x="7" y="10"/>
                </a:cxn>
                <a:cxn ang="0">
                  <a:pos x="8" y="10"/>
                </a:cxn>
                <a:cxn ang="0">
                  <a:pos x="8" y="10"/>
                </a:cxn>
                <a:cxn ang="0">
                  <a:pos x="8" y="10"/>
                </a:cxn>
                <a:cxn ang="0">
                  <a:pos x="10" y="10"/>
                </a:cxn>
                <a:cxn ang="0">
                  <a:pos x="10" y="8"/>
                </a:cxn>
                <a:cxn ang="0">
                  <a:pos x="10" y="8"/>
                </a:cxn>
                <a:cxn ang="0">
                  <a:pos x="10" y="8"/>
                </a:cxn>
                <a:cxn ang="0">
                  <a:pos x="11" y="8"/>
                </a:cxn>
                <a:cxn ang="0">
                  <a:pos x="11" y="7"/>
                </a:cxn>
                <a:cxn ang="0">
                  <a:pos x="11" y="7"/>
                </a:cxn>
              </a:cxnLst>
              <a:rect l="0" t="0" r="r" b="b"/>
              <a:pathLst>
                <a:path w="11" h="10">
                  <a:moveTo>
                    <a:pt x="11" y="5"/>
                  </a:moveTo>
                  <a:lnTo>
                    <a:pt x="11" y="5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5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02" name="Freeform 201"/>
            <p:cNvSpPr>
              <a:spLocks/>
            </p:cNvSpPr>
            <p:nvPr/>
          </p:nvSpPr>
          <p:spPr bwMode="auto">
            <a:xfrm>
              <a:off x="1220" y="2879"/>
              <a:ext cx="11" cy="24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5" y="0"/>
                </a:cxn>
                <a:cxn ang="0">
                  <a:pos x="5" y="24"/>
                </a:cxn>
                <a:cxn ang="0">
                  <a:pos x="0" y="24"/>
                </a:cxn>
                <a:cxn ang="0">
                  <a:pos x="11" y="24"/>
                </a:cxn>
              </a:cxnLst>
              <a:rect l="0" t="0" r="r" b="b"/>
              <a:pathLst>
                <a:path w="11" h="24">
                  <a:moveTo>
                    <a:pt x="1" y="3"/>
                  </a:moveTo>
                  <a:lnTo>
                    <a:pt x="5" y="0"/>
                  </a:lnTo>
                  <a:lnTo>
                    <a:pt x="5" y="24"/>
                  </a:lnTo>
                  <a:lnTo>
                    <a:pt x="0" y="24"/>
                  </a:lnTo>
                  <a:lnTo>
                    <a:pt x="11" y="24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03" name="Freeform 202"/>
            <p:cNvSpPr>
              <a:spLocks/>
            </p:cNvSpPr>
            <p:nvPr/>
          </p:nvSpPr>
          <p:spPr bwMode="auto">
            <a:xfrm>
              <a:off x="1236" y="2879"/>
              <a:ext cx="15" cy="24"/>
            </a:xfrm>
            <a:custGeom>
              <a:avLst/>
              <a:gdLst/>
              <a:ahLst/>
              <a:cxnLst>
                <a:cxn ang="0">
                  <a:pos x="15" y="11"/>
                </a:cxn>
                <a:cxn ang="0">
                  <a:pos x="15" y="11"/>
                </a:cxn>
                <a:cxn ang="0">
                  <a:pos x="15" y="10"/>
                </a:cxn>
                <a:cxn ang="0">
                  <a:pos x="15" y="8"/>
                </a:cxn>
                <a:cxn ang="0">
                  <a:pos x="14" y="8"/>
                </a:cxn>
                <a:cxn ang="0">
                  <a:pos x="14" y="7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9" y="2"/>
                </a:cxn>
                <a:cxn ang="0">
                  <a:pos x="9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3"/>
                </a:cxn>
                <a:cxn ang="0">
                  <a:pos x="1" y="3"/>
                </a:cxn>
                <a:cxn ang="0">
                  <a:pos x="1" y="5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0" y="8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0" y="11"/>
                </a:cxn>
                <a:cxn ang="0">
                  <a:pos x="0" y="13"/>
                </a:cxn>
                <a:cxn ang="0">
                  <a:pos x="0" y="15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1" y="20"/>
                </a:cxn>
                <a:cxn ang="0">
                  <a:pos x="1" y="21"/>
                </a:cxn>
                <a:cxn ang="0">
                  <a:pos x="1" y="21"/>
                </a:cxn>
                <a:cxn ang="0">
                  <a:pos x="3" y="23"/>
                </a:cxn>
                <a:cxn ang="0">
                  <a:pos x="3" y="23"/>
                </a:cxn>
                <a:cxn ang="0">
                  <a:pos x="3" y="23"/>
                </a:cxn>
                <a:cxn ang="0">
                  <a:pos x="4" y="24"/>
                </a:cxn>
                <a:cxn ang="0">
                  <a:pos x="4" y="24"/>
                </a:cxn>
                <a:cxn ang="0">
                  <a:pos x="6" y="24"/>
                </a:cxn>
                <a:cxn ang="0">
                  <a:pos x="6" y="24"/>
                </a:cxn>
                <a:cxn ang="0">
                  <a:pos x="7" y="24"/>
                </a:cxn>
                <a:cxn ang="0">
                  <a:pos x="7" y="24"/>
                </a:cxn>
                <a:cxn ang="0">
                  <a:pos x="9" y="24"/>
                </a:cxn>
                <a:cxn ang="0">
                  <a:pos x="9" y="24"/>
                </a:cxn>
                <a:cxn ang="0">
                  <a:pos x="10" y="23"/>
                </a:cxn>
                <a:cxn ang="0">
                  <a:pos x="12" y="23"/>
                </a:cxn>
                <a:cxn ang="0">
                  <a:pos x="12" y="23"/>
                </a:cxn>
                <a:cxn ang="0">
                  <a:pos x="12" y="21"/>
                </a:cxn>
                <a:cxn ang="0">
                  <a:pos x="14" y="21"/>
                </a:cxn>
                <a:cxn ang="0">
                  <a:pos x="14" y="20"/>
                </a:cxn>
                <a:cxn ang="0">
                  <a:pos x="14" y="18"/>
                </a:cxn>
                <a:cxn ang="0">
                  <a:pos x="15" y="18"/>
                </a:cxn>
                <a:cxn ang="0">
                  <a:pos x="15" y="16"/>
                </a:cxn>
                <a:cxn ang="0">
                  <a:pos x="15" y="15"/>
                </a:cxn>
                <a:cxn ang="0">
                  <a:pos x="15" y="15"/>
                </a:cxn>
                <a:cxn ang="0">
                  <a:pos x="15" y="13"/>
                </a:cxn>
              </a:cxnLst>
              <a:rect l="0" t="0" r="r" b="b"/>
              <a:pathLst>
                <a:path w="15" h="24">
                  <a:moveTo>
                    <a:pt x="15" y="13"/>
                  </a:move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10" y="24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1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5" y="18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3"/>
                  </a:lnTo>
                  <a:lnTo>
                    <a:pt x="15" y="13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04" name="Freeform 203"/>
            <p:cNvSpPr>
              <a:spLocks/>
            </p:cNvSpPr>
            <p:nvPr/>
          </p:nvSpPr>
          <p:spPr bwMode="auto">
            <a:xfrm>
              <a:off x="1253" y="2822"/>
              <a:ext cx="9" cy="26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4" y="0"/>
                </a:cxn>
                <a:cxn ang="0">
                  <a:pos x="4" y="26"/>
                </a:cxn>
                <a:cxn ang="0">
                  <a:pos x="0" y="26"/>
                </a:cxn>
                <a:cxn ang="0">
                  <a:pos x="9" y="26"/>
                </a:cxn>
              </a:cxnLst>
              <a:rect l="0" t="0" r="r" b="b"/>
              <a:pathLst>
                <a:path w="9" h="26">
                  <a:moveTo>
                    <a:pt x="1" y="3"/>
                  </a:moveTo>
                  <a:lnTo>
                    <a:pt x="4" y="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9" y="26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05" name="Freeform 204"/>
            <p:cNvSpPr>
              <a:spLocks/>
            </p:cNvSpPr>
            <p:nvPr/>
          </p:nvSpPr>
          <p:spPr bwMode="auto">
            <a:xfrm>
              <a:off x="1268" y="2822"/>
              <a:ext cx="10" cy="26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5" y="0"/>
                </a:cxn>
                <a:cxn ang="0">
                  <a:pos x="5" y="26"/>
                </a:cxn>
                <a:cxn ang="0">
                  <a:pos x="0" y="26"/>
                </a:cxn>
                <a:cxn ang="0">
                  <a:pos x="10" y="26"/>
                </a:cxn>
              </a:cxnLst>
              <a:rect l="0" t="0" r="r" b="b"/>
              <a:pathLst>
                <a:path w="10" h="26">
                  <a:moveTo>
                    <a:pt x="2" y="3"/>
                  </a:moveTo>
                  <a:lnTo>
                    <a:pt x="5" y="0"/>
                  </a:lnTo>
                  <a:lnTo>
                    <a:pt x="5" y="26"/>
                  </a:lnTo>
                  <a:lnTo>
                    <a:pt x="0" y="26"/>
                  </a:lnTo>
                  <a:lnTo>
                    <a:pt x="10" y="26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06" name="Freeform 205"/>
            <p:cNvSpPr>
              <a:spLocks/>
            </p:cNvSpPr>
            <p:nvPr/>
          </p:nvSpPr>
          <p:spPr bwMode="auto">
            <a:xfrm>
              <a:off x="1320" y="2793"/>
              <a:ext cx="11" cy="24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6" y="0"/>
                </a:cxn>
                <a:cxn ang="0">
                  <a:pos x="6" y="24"/>
                </a:cxn>
                <a:cxn ang="0">
                  <a:pos x="0" y="24"/>
                </a:cxn>
                <a:cxn ang="0">
                  <a:pos x="11" y="24"/>
                </a:cxn>
              </a:cxnLst>
              <a:rect l="0" t="0" r="r" b="b"/>
              <a:pathLst>
                <a:path w="11" h="24">
                  <a:moveTo>
                    <a:pt x="1" y="3"/>
                  </a:moveTo>
                  <a:lnTo>
                    <a:pt x="6" y="0"/>
                  </a:lnTo>
                  <a:lnTo>
                    <a:pt x="6" y="24"/>
                  </a:lnTo>
                  <a:lnTo>
                    <a:pt x="0" y="24"/>
                  </a:lnTo>
                  <a:lnTo>
                    <a:pt x="11" y="24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07" name="Freeform 206"/>
            <p:cNvSpPr>
              <a:spLocks/>
            </p:cNvSpPr>
            <p:nvPr/>
          </p:nvSpPr>
          <p:spPr bwMode="auto">
            <a:xfrm>
              <a:off x="1337" y="2791"/>
              <a:ext cx="14" cy="25"/>
            </a:xfrm>
            <a:custGeom>
              <a:avLst/>
              <a:gdLst/>
              <a:ahLst/>
              <a:cxnLst>
                <a:cxn ang="0">
                  <a:pos x="1" y="7"/>
                </a:cxn>
                <a:cxn ang="0">
                  <a:pos x="1" y="4"/>
                </a:cxn>
                <a:cxn ang="0">
                  <a:pos x="5" y="2"/>
                </a:cxn>
                <a:cxn ang="0">
                  <a:pos x="6" y="0"/>
                </a:cxn>
                <a:cxn ang="0">
                  <a:pos x="9" y="0"/>
                </a:cxn>
                <a:cxn ang="0">
                  <a:pos x="12" y="4"/>
                </a:cxn>
                <a:cxn ang="0">
                  <a:pos x="14" y="8"/>
                </a:cxn>
                <a:cxn ang="0">
                  <a:pos x="12" y="13"/>
                </a:cxn>
                <a:cxn ang="0">
                  <a:pos x="0" y="25"/>
                </a:cxn>
                <a:cxn ang="0">
                  <a:pos x="14" y="25"/>
                </a:cxn>
                <a:cxn ang="0">
                  <a:pos x="14" y="21"/>
                </a:cxn>
              </a:cxnLst>
              <a:rect l="0" t="0" r="r" b="b"/>
              <a:pathLst>
                <a:path w="14" h="25">
                  <a:moveTo>
                    <a:pt x="1" y="7"/>
                  </a:moveTo>
                  <a:lnTo>
                    <a:pt x="1" y="4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4" y="8"/>
                  </a:lnTo>
                  <a:lnTo>
                    <a:pt x="12" y="13"/>
                  </a:lnTo>
                  <a:lnTo>
                    <a:pt x="0" y="25"/>
                  </a:lnTo>
                  <a:lnTo>
                    <a:pt x="14" y="25"/>
                  </a:lnTo>
                  <a:lnTo>
                    <a:pt x="14" y="21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08" name="Freeform 207"/>
            <p:cNvSpPr>
              <a:spLocks/>
            </p:cNvSpPr>
            <p:nvPr/>
          </p:nvSpPr>
          <p:spPr bwMode="auto">
            <a:xfrm>
              <a:off x="1189" y="2783"/>
              <a:ext cx="318" cy="333"/>
            </a:xfrm>
            <a:custGeom>
              <a:avLst/>
              <a:gdLst/>
              <a:ahLst/>
              <a:cxnLst>
                <a:cxn ang="0">
                  <a:pos x="318" y="155"/>
                </a:cxn>
                <a:cxn ang="0">
                  <a:pos x="315" y="135"/>
                </a:cxn>
                <a:cxn ang="0">
                  <a:pos x="310" y="116"/>
                </a:cxn>
                <a:cxn ang="0">
                  <a:pos x="304" y="98"/>
                </a:cxn>
                <a:cxn ang="0">
                  <a:pos x="294" y="80"/>
                </a:cxn>
                <a:cxn ang="0">
                  <a:pos x="285" y="65"/>
                </a:cxn>
                <a:cxn ang="0">
                  <a:pos x="273" y="51"/>
                </a:cxn>
                <a:cxn ang="0">
                  <a:pos x="259" y="36"/>
                </a:cxn>
                <a:cxn ang="0">
                  <a:pos x="243" y="26"/>
                </a:cxn>
                <a:cxn ang="0">
                  <a:pos x="227" y="16"/>
                </a:cxn>
                <a:cxn ang="0">
                  <a:pos x="209" y="8"/>
                </a:cxn>
                <a:cxn ang="0">
                  <a:pos x="191" y="5"/>
                </a:cxn>
                <a:cxn ang="0">
                  <a:pos x="173" y="2"/>
                </a:cxn>
                <a:cxn ang="0">
                  <a:pos x="154" y="0"/>
                </a:cxn>
                <a:cxn ang="0">
                  <a:pos x="135" y="3"/>
                </a:cxn>
                <a:cxn ang="0">
                  <a:pos x="117" y="7"/>
                </a:cxn>
                <a:cxn ang="0">
                  <a:pos x="100" y="13"/>
                </a:cxn>
                <a:cxn ang="0">
                  <a:pos x="82" y="21"/>
                </a:cxn>
                <a:cxn ang="0">
                  <a:pos x="67" y="31"/>
                </a:cxn>
                <a:cxn ang="0">
                  <a:pos x="53" y="44"/>
                </a:cxn>
                <a:cxn ang="0">
                  <a:pos x="39" y="59"/>
                </a:cxn>
                <a:cxn ang="0">
                  <a:pos x="28" y="73"/>
                </a:cxn>
                <a:cxn ang="0">
                  <a:pos x="18" y="90"/>
                </a:cxn>
                <a:cxn ang="0">
                  <a:pos x="11" y="107"/>
                </a:cxn>
                <a:cxn ang="0">
                  <a:pos x="6" y="120"/>
                </a:cxn>
                <a:cxn ang="0">
                  <a:pos x="3" y="138"/>
                </a:cxn>
                <a:cxn ang="0">
                  <a:pos x="1" y="158"/>
                </a:cxn>
                <a:cxn ang="0">
                  <a:pos x="1" y="177"/>
                </a:cxn>
                <a:cxn ang="0">
                  <a:pos x="3" y="197"/>
                </a:cxn>
                <a:cxn ang="0">
                  <a:pos x="8" y="216"/>
                </a:cxn>
                <a:cxn ang="0">
                  <a:pos x="14" y="234"/>
                </a:cxn>
                <a:cxn ang="0">
                  <a:pos x="25" y="255"/>
                </a:cxn>
                <a:cxn ang="0">
                  <a:pos x="37" y="273"/>
                </a:cxn>
                <a:cxn ang="0">
                  <a:pos x="50" y="288"/>
                </a:cxn>
                <a:cxn ang="0">
                  <a:pos x="64" y="299"/>
                </a:cxn>
                <a:cxn ang="0">
                  <a:pos x="79" y="311"/>
                </a:cxn>
                <a:cxn ang="0">
                  <a:pos x="96" y="319"/>
                </a:cxn>
                <a:cxn ang="0">
                  <a:pos x="114" y="327"/>
                </a:cxn>
                <a:cxn ang="0">
                  <a:pos x="132" y="330"/>
                </a:cxn>
                <a:cxn ang="0">
                  <a:pos x="151" y="333"/>
                </a:cxn>
                <a:cxn ang="0">
                  <a:pos x="170" y="333"/>
                </a:cxn>
                <a:cxn ang="0">
                  <a:pos x="188" y="330"/>
                </a:cxn>
                <a:cxn ang="0">
                  <a:pos x="206" y="325"/>
                </a:cxn>
                <a:cxn ang="0">
                  <a:pos x="223" y="319"/>
                </a:cxn>
                <a:cxn ang="0">
                  <a:pos x="240" y="311"/>
                </a:cxn>
                <a:cxn ang="0">
                  <a:pos x="255" y="299"/>
                </a:cxn>
                <a:cxn ang="0">
                  <a:pos x="269" y="286"/>
                </a:cxn>
                <a:cxn ang="0">
                  <a:pos x="282" y="273"/>
                </a:cxn>
                <a:cxn ang="0">
                  <a:pos x="293" y="257"/>
                </a:cxn>
                <a:cxn ang="0">
                  <a:pos x="302" y="239"/>
                </a:cxn>
                <a:cxn ang="0">
                  <a:pos x="310" y="221"/>
                </a:cxn>
                <a:cxn ang="0">
                  <a:pos x="315" y="203"/>
                </a:cxn>
                <a:cxn ang="0">
                  <a:pos x="318" y="184"/>
                </a:cxn>
                <a:cxn ang="0">
                  <a:pos x="318" y="168"/>
                </a:cxn>
              </a:cxnLst>
              <a:rect l="0" t="0" r="r" b="b"/>
              <a:pathLst>
                <a:path w="318" h="333">
                  <a:moveTo>
                    <a:pt x="318" y="168"/>
                  </a:moveTo>
                  <a:lnTo>
                    <a:pt x="318" y="161"/>
                  </a:lnTo>
                  <a:lnTo>
                    <a:pt x="318" y="155"/>
                  </a:lnTo>
                  <a:lnTo>
                    <a:pt x="318" y="148"/>
                  </a:lnTo>
                  <a:lnTo>
                    <a:pt x="316" y="142"/>
                  </a:lnTo>
                  <a:lnTo>
                    <a:pt x="315" y="135"/>
                  </a:lnTo>
                  <a:lnTo>
                    <a:pt x="315" y="129"/>
                  </a:lnTo>
                  <a:lnTo>
                    <a:pt x="313" y="122"/>
                  </a:lnTo>
                  <a:lnTo>
                    <a:pt x="310" y="116"/>
                  </a:lnTo>
                  <a:lnTo>
                    <a:pt x="308" y="109"/>
                  </a:lnTo>
                  <a:lnTo>
                    <a:pt x="307" y="104"/>
                  </a:lnTo>
                  <a:lnTo>
                    <a:pt x="304" y="98"/>
                  </a:lnTo>
                  <a:lnTo>
                    <a:pt x="301" y="91"/>
                  </a:lnTo>
                  <a:lnTo>
                    <a:pt x="299" y="86"/>
                  </a:lnTo>
                  <a:lnTo>
                    <a:pt x="294" y="80"/>
                  </a:lnTo>
                  <a:lnTo>
                    <a:pt x="291" y="75"/>
                  </a:lnTo>
                  <a:lnTo>
                    <a:pt x="288" y="70"/>
                  </a:lnTo>
                  <a:lnTo>
                    <a:pt x="285" y="65"/>
                  </a:lnTo>
                  <a:lnTo>
                    <a:pt x="280" y="59"/>
                  </a:lnTo>
                  <a:lnTo>
                    <a:pt x="277" y="54"/>
                  </a:lnTo>
                  <a:lnTo>
                    <a:pt x="273" y="51"/>
                  </a:lnTo>
                  <a:lnTo>
                    <a:pt x="268" y="46"/>
                  </a:lnTo>
                  <a:lnTo>
                    <a:pt x="263" y="41"/>
                  </a:lnTo>
                  <a:lnTo>
                    <a:pt x="259" y="36"/>
                  </a:lnTo>
                  <a:lnTo>
                    <a:pt x="254" y="33"/>
                  </a:lnTo>
                  <a:lnTo>
                    <a:pt x="248" y="29"/>
                  </a:lnTo>
                  <a:lnTo>
                    <a:pt x="243" y="26"/>
                  </a:lnTo>
                  <a:lnTo>
                    <a:pt x="238" y="21"/>
                  </a:lnTo>
                  <a:lnTo>
                    <a:pt x="232" y="20"/>
                  </a:lnTo>
                  <a:lnTo>
                    <a:pt x="227" y="16"/>
                  </a:lnTo>
                  <a:lnTo>
                    <a:pt x="221" y="13"/>
                  </a:lnTo>
                  <a:lnTo>
                    <a:pt x="215" y="12"/>
                  </a:lnTo>
                  <a:lnTo>
                    <a:pt x="209" y="8"/>
                  </a:lnTo>
                  <a:lnTo>
                    <a:pt x="204" y="7"/>
                  </a:lnTo>
                  <a:lnTo>
                    <a:pt x="198" y="5"/>
                  </a:lnTo>
                  <a:lnTo>
                    <a:pt x="191" y="5"/>
                  </a:lnTo>
                  <a:lnTo>
                    <a:pt x="185" y="3"/>
                  </a:lnTo>
                  <a:lnTo>
                    <a:pt x="179" y="2"/>
                  </a:lnTo>
                  <a:lnTo>
                    <a:pt x="173" y="2"/>
                  </a:lnTo>
                  <a:lnTo>
                    <a:pt x="167" y="0"/>
                  </a:lnTo>
                  <a:lnTo>
                    <a:pt x="160" y="0"/>
                  </a:lnTo>
                  <a:lnTo>
                    <a:pt x="154" y="0"/>
                  </a:lnTo>
                  <a:lnTo>
                    <a:pt x="148" y="2"/>
                  </a:lnTo>
                  <a:lnTo>
                    <a:pt x="142" y="2"/>
                  </a:lnTo>
                  <a:lnTo>
                    <a:pt x="135" y="3"/>
                  </a:lnTo>
                  <a:lnTo>
                    <a:pt x="129" y="3"/>
                  </a:lnTo>
                  <a:lnTo>
                    <a:pt x="123" y="5"/>
                  </a:lnTo>
                  <a:lnTo>
                    <a:pt x="117" y="7"/>
                  </a:lnTo>
                  <a:lnTo>
                    <a:pt x="110" y="8"/>
                  </a:lnTo>
                  <a:lnTo>
                    <a:pt x="106" y="10"/>
                  </a:lnTo>
                  <a:lnTo>
                    <a:pt x="100" y="13"/>
                  </a:lnTo>
                  <a:lnTo>
                    <a:pt x="93" y="15"/>
                  </a:lnTo>
                  <a:lnTo>
                    <a:pt x="89" y="18"/>
                  </a:lnTo>
                  <a:lnTo>
                    <a:pt x="82" y="21"/>
                  </a:lnTo>
                  <a:lnTo>
                    <a:pt x="78" y="25"/>
                  </a:lnTo>
                  <a:lnTo>
                    <a:pt x="73" y="28"/>
                  </a:lnTo>
                  <a:lnTo>
                    <a:pt x="67" y="31"/>
                  </a:lnTo>
                  <a:lnTo>
                    <a:pt x="62" y="36"/>
                  </a:lnTo>
                  <a:lnTo>
                    <a:pt x="57" y="39"/>
                  </a:lnTo>
                  <a:lnTo>
                    <a:pt x="53" y="44"/>
                  </a:lnTo>
                  <a:lnTo>
                    <a:pt x="48" y="49"/>
                  </a:lnTo>
                  <a:lnTo>
                    <a:pt x="43" y="52"/>
                  </a:lnTo>
                  <a:lnTo>
                    <a:pt x="39" y="59"/>
                  </a:lnTo>
                  <a:lnTo>
                    <a:pt x="36" y="64"/>
                  </a:lnTo>
                  <a:lnTo>
                    <a:pt x="31" y="68"/>
                  </a:lnTo>
                  <a:lnTo>
                    <a:pt x="28" y="73"/>
                  </a:lnTo>
                  <a:lnTo>
                    <a:pt x="25" y="78"/>
                  </a:lnTo>
                  <a:lnTo>
                    <a:pt x="22" y="85"/>
                  </a:lnTo>
                  <a:lnTo>
                    <a:pt x="18" y="90"/>
                  </a:lnTo>
                  <a:lnTo>
                    <a:pt x="15" y="96"/>
                  </a:lnTo>
                  <a:lnTo>
                    <a:pt x="12" y="101"/>
                  </a:lnTo>
                  <a:lnTo>
                    <a:pt x="11" y="107"/>
                  </a:lnTo>
                  <a:lnTo>
                    <a:pt x="9" y="111"/>
                  </a:lnTo>
                  <a:lnTo>
                    <a:pt x="9" y="114"/>
                  </a:lnTo>
                  <a:lnTo>
                    <a:pt x="6" y="120"/>
                  </a:lnTo>
                  <a:lnTo>
                    <a:pt x="4" y="127"/>
                  </a:lnTo>
                  <a:lnTo>
                    <a:pt x="4" y="133"/>
                  </a:lnTo>
                  <a:lnTo>
                    <a:pt x="3" y="138"/>
                  </a:lnTo>
                  <a:lnTo>
                    <a:pt x="1" y="145"/>
                  </a:lnTo>
                  <a:lnTo>
                    <a:pt x="1" y="151"/>
                  </a:lnTo>
                  <a:lnTo>
                    <a:pt x="1" y="158"/>
                  </a:lnTo>
                  <a:lnTo>
                    <a:pt x="0" y="164"/>
                  </a:lnTo>
                  <a:lnTo>
                    <a:pt x="0" y="171"/>
                  </a:lnTo>
                  <a:lnTo>
                    <a:pt x="1" y="177"/>
                  </a:lnTo>
                  <a:lnTo>
                    <a:pt x="1" y="184"/>
                  </a:lnTo>
                  <a:lnTo>
                    <a:pt x="1" y="190"/>
                  </a:lnTo>
                  <a:lnTo>
                    <a:pt x="3" y="197"/>
                  </a:lnTo>
                  <a:lnTo>
                    <a:pt x="4" y="203"/>
                  </a:lnTo>
                  <a:lnTo>
                    <a:pt x="6" y="210"/>
                  </a:lnTo>
                  <a:lnTo>
                    <a:pt x="8" y="216"/>
                  </a:lnTo>
                  <a:lnTo>
                    <a:pt x="9" y="223"/>
                  </a:lnTo>
                  <a:lnTo>
                    <a:pt x="12" y="228"/>
                  </a:lnTo>
                  <a:lnTo>
                    <a:pt x="14" y="234"/>
                  </a:lnTo>
                  <a:lnTo>
                    <a:pt x="17" y="241"/>
                  </a:lnTo>
                  <a:lnTo>
                    <a:pt x="20" y="246"/>
                  </a:lnTo>
                  <a:lnTo>
                    <a:pt x="25" y="255"/>
                  </a:lnTo>
                  <a:lnTo>
                    <a:pt x="29" y="264"/>
                  </a:lnTo>
                  <a:lnTo>
                    <a:pt x="32" y="268"/>
                  </a:lnTo>
                  <a:lnTo>
                    <a:pt x="37" y="273"/>
                  </a:lnTo>
                  <a:lnTo>
                    <a:pt x="42" y="278"/>
                  </a:lnTo>
                  <a:lnTo>
                    <a:pt x="45" y="283"/>
                  </a:lnTo>
                  <a:lnTo>
                    <a:pt x="50" y="288"/>
                  </a:lnTo>
                  <a:lnTo>
                    <a:pt x="54" y="291"/>
                  </a:lnTo>
                  <a:lnTo>
                    <a:pt x="59" y="296"/>
                  </a:lnTo>
                  <a:lnTo>
                    <a:pt x="64" y="299"/>
                  </a:lnTo>
                  <a:lnTo>
                    <a:pt x="68" y="304"/>
                  </a:lnTo>
                  <a:lnTo>
                    <a:pt x="75" y="307"/>
                  </a:lnTo>
                  <a:lnTo>
                    <a:pt x="79" y="311"/>
                  </a:lnTo>
                  <a:lnTo>
                    <a:pt x="85" y="314"/>
                  </a:lnTo>
                  <a:lnTo>
                    <a:pt x="90" y="317"/>
                  </a:lnTo>
                  <a:lnTo>
                    <a:pt x="96" y="319"/>
                  </a:lnTo>
                  <a:lnTo>
                    <a:pt x="103" y="322"/>
                  </a:lnTo>
                  <a:lnTo>
                    <a:pt x="107" y="324"/>
                  </a:lnTo>
                  <a:lnTo>
                    <a:pt x="114" y="327"/>
                  </a:lnTo>
                  <a:lnTo>
                    <a:pt x="120" y="329"/>
                  </a:lnTo>
                  <a:lnTo>
                    <a:pt x="126" y="330"/>
                  </a:lnTo>
                  <a:lnTo>
                    <a:pt x="132" y="330"/>
                  </a:lnTo>
                  <a:lnTo>
                    <a:pt x="138" y="332"/>
                  </a:lnTo>
                  <a:lnTo>
                    <a:pt x="145" y="332"/>
                  </a:lnTo>
                  <a:lnTo>
                    <a:pt x="151" y="333"/>
                  </a:lnTo>
                  <a:lnTo>
                    <a:pt x="157" y="333"/>
                  </a:lnTo>
                  <a:lnTo>
                    <a:pt x="163" y="333"/>
                  </a:lnTo>
                  <a:lnTo>
                    <a:pt x="170" y="333"/>
                  </a:lnTo>
                  <a:lnTo>
                    <a:pt x="176" y="332"/>
                  </a:lnTo>
                  <a:lnTo>
                    <a:pt x="181" y="332"/>
                  </a:lnTo>
                  <a:lnTo>
                    <a:pt x="188" y="330"/>
                  </a:lnTo>
                  <a:lnTo>
                    <a:pt x="193" y="330"/>
                  </a:lnTo>
                  <a:lnTo>
                    <a:pt x="199" y="327"/>
                  </a:lnTo>
                  <a:lnTo>
                    <a:pt x="206" y="325"/>
                  </a:lnTo>
                  <a:lnTo>
                    <a:pt x="212" y="324"/>
                  </a:lnTo>
                  <a:lnTo>
                    <a:pt x="218" y="322"/>
                  </a:lnTo>
                  <a:lnTo>
                    <a:pt x="223" y="319"/>
                  </a:lnTo>
                  <a:lnTo>
                    <a:pt x="229" y="317"/>
                  </a:lnTo>
                  <a:lnTo>
                    <a:pt x="234" y="314"/>
                  </a:lnTo>
                  <a:lnTo>
                    <a:pt x="240" y="311"/>
                  </a:lnTo>
                  <a:lnTo>
                    <a:pt x="244" y="307"/>
                  </a:lnTo>
                  <a:lnTo>
                    <a:pt x="251" y="304"/>
                  </a:lnTo>
                  <a:lnTo>
                    <a:pt x="255" y="299"/>
                  </a:lnTo>
                  <a:lnTo>
                    <a:pt x="260" y="296"/>
                  </a:lnTo>
                  <a:lnTo>
                    <a:pt x="265" y="291"/>
                  </a:lnTo>
                  <a:lnTo>
                    <a:pt x="269" y="286"/>
                  </a:lnTo>
                  <a:lnTo>
                    <a:pt x="274" y="281"/>
                  </a:lnTo>
                  <a:lnTo>
                    <a:pt x="279" y="278"/>
                  </a:lnTo>
                  <a:lnTo>
                    <a:pt x="282" y="273"/>
                  </a:lnTo>
                  <a:lnTo>
                    <a:pt x="287" y="267"/>
                  </a:lnTo>
                  <a:lnTo>
                    <a:pt x="290" y="262"/>
                  </a:lnTo>
                  <a:lnTo>
                    <a:pt x="293" y="257"/>
                  </a:lnTo>
                  <a:lnTo>
                    <a:pt x="296" y="251"/>
                  </a:lnTo>
                  <a:lnTo>
                    <a:pt x="299" y="246"/>
                  </a:lnTo>
                  <a:lnTo>
                    <a:pt x="302" y="239"/>
                  </a:lnTo>
                  <a:lnTo>
                    <a:pt x="305" y="234"/>
                  </a:lnTo>
                  <a:lnTo>
                    <a:pt x="307" y="228"/>
                  </a:lnTo>
                  <a:lnTo>
                    <a:pt x="310" y="221"/>
                  </a:lnTo>
                  <a:lnTo>
                    <a:pt x="312" y="215"/>
                  </a:lnTo>
                  <a:lnTo>
                    <a:pt x="313" y="210"/>
                  </a:lnTo>
                  <a:lnTo>
                    <a:pt x="315" y="203"/>
                  </a:lnTo>
                  <a:lnTo>
                    <a:pt x="316" y="197"/>
                  </a:lnTo>
                  <a:lnTo>
                    <a:pt x="318" y="190"/>
                  </a:lnTo>
                  <a:lnTo>
                    <a:pt x="318" y="184"/>
                  </a:lnTo>
                  <a:lnTo>
                    <a:pt x="318" y="177"/>
                  </a:lnTo>
                  <a:lnTo>
                    <a:pt x="318" y="171"/>
                  </a:lnTo>
                  <a:lnTo>
                    <a:pt x="318" y="168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09" name="Line 208"/>
            <p:cNvSpPr>
              <a:spLocks noChangeShapeType="1"/>
            </p:cNvSpPr>
            <p:nvPr/>
          </p:nvSpPr>
          <p:spPr bwMode="auto">
            <a:xfrm flipV="1">
              <a:off x="1351" y="2944"/>
              <a:ext cx="122" cy="2"/>
            </a:xfrm>
            <a:prstGeom prst="line">
              <a:avLst/>
            </a:prstGeom>
            <a:noFill/>
            <a:ln w="0">
              <a:solidFill>
                <a:srgbClr val="0E0D0C"/>
              </a:solidFill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10" name="Line 209"/>
            <p:cNvSpPr>
              <a:spLocks noChangeShapeType="1"/>
            </p:cNvSpPr>
            <p:nvPr/>
          </p:nvSpPr>
          <p:spPr bwMode="auto">
            <a:xfrm flipV="1">
              <a:off x="1351" y="2892"/>
              <a:ext cx="91" cy="54"/>
            </a:xfrm>
            <a:prstGeom prst="line">
              <a:avLst/>
            </a:prstGeom>
            <a:noFill/>
            <a:ln w="0">
              <a:solidFill>
                <a:srgbClr val="0E0D0C"/>
              </a:solidFill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11" name="Freeform 210"/>
            <p:cNvSpPr>
              <a:spLocks/>
            </p:cNvSpPr>
            <p:nvPr/>
          </p:nvSpPr>
          <p:spPr bwMode="auto">
            <a:xfrm>
              <a:off x="1348" y="2942"/>
              <a:ext cx="6" cy="7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1" y="7"/>
                </a:cxn>
                <a:cxn ang="0">
                  <a:pos x="3" y="7"/>
                </a:cxn>
                <a:cxn ang="0">
                  <a:pos x="4" y="7"/>
                </a:cxn>
                <a:cxn ang="0">
                  <a:pos x="4" y="7"/>
                </a:cxn>
                <a:cxn ang="0">
                  <a:pos x="6" y="5"/>
                </a:cxn>
                <a:cxn ang="0">
                  <a:pos x="6" y="4"/>
                </a:cxn>
                <a:cxn ang="0">
                  <a:pos x="6" y="4"/>
                </a:cxn>
              </a:cxnLst>
              <a:rect l="0" t="0" r="r" b="b"/>
              <a:pathLst>
                <a:path w="6" h="7">
                  <a:moveTo>
                    <a:pt x="6" y="4"/>
                  </a:moveTo>
                  <a:lnTo>
                    <a:pt x="6" y="2"/>
                  </a:lnTo>
                  <a:lnTo>
                    <a:pt x="6" y="2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6" y="5"/>
                  </a:lnTo>
                  <a:lnTo>
                    <a:pt x="6" y="4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9371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12" name="Freeform 211"/>
            <p:cNvSpPr>
              <a:spLocks/>
            </p:cNvSpPr>
            <p:nvPr/>
          </p:nvSpPr>
          <p:spPr bwMode="auto">
            <a:xfrm>
              <a:off x="1348" y="2942"/>
              <a:ext cx="6" cy="7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1" y="7"/>
                </a:cxn>
                <a:cxn ang="0">
                  <a:pos x="3" y="7"/>
                </a:cxn>
                <a:cxn ang="0">
                  <a:pos x="4" y="7"/>
                </a:cxn>
                <a:cxn ang="0">
                  <a:pos x="4" y="7"/>
                </a:cxn>
                <a:cxn ang="0">
                  <a:pos x="6" y="5"/>
                </a:cxn>
                <a:cxn ang="0">
                  <a:pos x="6" y="4"/>
                </a:cxn>
                <a:cxn ang="0">
                  <a:pos x="6" y="4"/>
                </a:cxn>
              </a:cxnLst>
              <a:rect l="0" t="0" r="r" b="b"/>
              <a:pathLst>
                <a:path w="6" h="7">
                  <a:moveTo>
                    <a:pt x="6" y="4"/>
                  </a:moveTo>
                  <a:lnTo>
                    <a:pt x="6" y="2"/>
                  </a:lnTo>
                  <a:lnTo>
                    <a:pt x="6" y="2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6" y="5"/>
                  </a:lnTo>
                  <a:lnTo>
                    <a:pt x="6" y="4"/>
                  </a:lnTo>
                  <a:lnTo>
                    <a:pt x="6" y="4"/>
                  </a:lnTo>
                </a:path>
              </a:pathLst>
            </a:custGeom>
            <a:noFill/>
            <a:ln w="0">
              <a:solidFill>
                <a:srgbClr val="997338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13" name="Freeform 212"/>
            <p:cNvSpPr>
              <a:spLocks/>
            </p:cNvSpPr>
            <p:nvPr/>
          </p:nvSpPr>
          <p:spPr bwMode="auto">
            <a:xfrm>
              <a:off x="1594" y="2975"/>
              <a:ext cx="207" cy="128"/>
            </a:xfrm>
            <a:custGeom>
              <a:avLst/>
              <a:gdLst/>
              <a:ahLst/>
              <a:cxnLst>
                <a:cxn ang="0">
                  <a:pos x="2" y="73"/>
                </a:cxn>
                <a:cxn ang="0">
                  <a:pos x="11" y="68"/>
                </a:cxn>
                <a:cxn ang="0">
                  <a:pos x="30" y="63"/>
                </a:cxn>
                <a:cxn ang="0">
                  <a:pos x="44" y="59"/>
                </a:cxn>
                <a:cxn ang="0">
                  <a:pos x="56" y="55"/>
                </a:cxn>
                <a:cxn ang="0">
                  <a:pos x="66" y="44"/>
                </a:cxn>
                <a:cxn ang="0">
                  <a:pos x="78" y="28"/>
                </a:cxn>
                <a:cxn ang="0">
                  <a:pos x="92" y="13"/>
                </a:cxn>
                <a:cxn ang="0">
                  <a:pos x="106" y="0"/>
                </a:cxn>
                <a:cxn ang="0">
                  <a:pos x="126" y="6"/>
                </a:cxn>
                <a:cxn ang="0">
                  <a:pos x="133" y="19"/>
                </a:cxn>
                <a:cxn ang="0">
                  <a:pos x="147" y="19"/>
                </a:cxn>
                <a:cxn ang="0">
                  <a:pos x="159" y="19"/>
                </a:cxn>
                <a:cxn ang="0">
                  <a:pos x="175" y="28"/>
                </a:cxn>
                <a:cxn ang="0">
                  <a:pos x="193" y="39"/>
                </a:cxn>
                <a:cxn ang="0">
                  <a:pos x="190" y="57"/>
                </a:cxn>
                <a:cxn ang="0">
                  <a:pos x="187" y="68"/>
                </a:cxn>
                <a:cxn ang="0">
                  <a:pos x="184" y="81"/>
                </a:cxn>
                <a:cxn ang="0">
                  <a:pos x="179" y="99"/>
                </a:cxn>
                <a:cxn ang="0">
                  <a:pos x="189" y="109"/>
                </a:cxn>
                <a:cxn ang="0">
                  <a:pos x="196" y="115"/>
                </a:cxn>
                <a:cxn ang="0">
                  <a:pos x="207" y="120"/>
                </a:cxn>
                <a:cxn ang="0">
                  <a:pos x="204" y="128"/>
                </a:cxn>
                <a:cxn ang="0">
                  <a:pos x="178" y="128"/>
                </a:cxn>
                <a:cxn ang="0">
                  <a:pos x="161" y="125"/>
                </a:cxn>
                <a:cxn ang="0">
                  <a:pos x="142" y="125"/>
                </a:cxn>
                <a:cxn ang="0">
                  <a:pos x="128" y="120"/>
                </a:cxn>
                <a:cxn ang="0">
                  <a:pos x="111" y="112"/>
                </a:cxn>
                <a:cxn ang="0">
                  <a:pos x="92" y="101"/>
                </a:cxn>
                <a:cxn ang="0">
                  <a:pos x="75" y="93"/>
                </a:cxn>
                <a:cxn ang="0">
                  <a:pos x="56" y="88"/>
                </a:cxn>
                <a:cxn ang="0">
                  <a:pos x="47" y="85"/>
                </a:cxn>
                <a:cxn ang="0">
                  <a:pos x="39" y="85"/>
                </a:cxn>
                <a:cxn ang="0">
                  <a:pos x="20" y="85"/>
                </a:cxn>
                <a:cxn ang="0">
                  <a:pos x="6" y="81"/>
                </a:cxn>
                <a:cxn ang="0">
                  <a:pos x="0" y="75"/>
                </a:cxn>
              </a:cxnLst>
              <a:rect l="0" t="0" r="r" b="b"/>
              <a:pathLst>
                <a:path w="207" h="128">
                  <a:moveTo>
                    <a:pt x="2" y="73"/>
                  </a:moveTo>
                  <a:lnTo>
                    <a:pt x="11" y="68"/>
                  </a:lnTo>
                  <a:lnTo>
                    <a:pt x="30" y="63"/>
                  </a:lnTo>
                  <a:lnTo>
                    <a:pt x="44" y="59"/>
                  </a:lnTo>
                  <a:lnTo>
                    <a:pt x="56" y="55"/>
                  </a:lnTo>
                  <a:lnTo>
                    <a:pt x="66" y="44"/>
                  </a:lnTo>
                  <a:lnTo>
                    <a:pt x="78" y="28"/>
                  </a:lnTo>
                  <a:lnTo>
                    <a:pt x="92" y="13"/>
                  </a:lnTo>
                  <a:lnTo>
                    <a:pt x="106" y="0"/>
                  </a:lnTo>
                  <a:lnTo>
                    <a:pt x="126" y="6"/>
                  </a:lnTo>
                  <a:lnTo>
                    <a:pt x="133" y="19"/>
                  </a:lnTo>
                  <a:lnTo>
                    <a:pt x="147" y="19"/>
                  </a:lnTo>
                  <a:lnTo>
                    <a:pt x="159" y="19"/>
                  </a:lnTo>
                  <a:lnTo>
                    <a:pt x="175" y="28"/>
                  </a:lnTo>
                  <a:lnTo>
                    <a:pt x="193" y="39"/>
                  </a:lnTo>
                  <a:lnTo>
                    <a:pt x="190" y="57"/>
                  </a:lnTo>
                  <a:lnTo>
                    <a:pt x="187" y="68"/>
                  </a:lnTo>
                  <a:lnTo>
                    <a:pt x="184" y="81"/>
                  </a:lnTo>
                  <a:lnTo>
                    <a:pt x="179" y="99"/>
                  </a:lnTo>
                  <a:lnTo>
                    <a:pt x="189" y="109"/>
                  </a:lnTo>
                  <a:lnTo>
                    <a:pt x="196" y="115"/>
                  </a:lnTo>
                  <a:lnTo>
                    <a:pt x="207" y="120"/>
                  </a:lnTo>
                  <a:lnTo>
                    <a:pt x="204" y="128"/>
                  </a:lnTo>
                  <a:lnTo>
                    <a:pt x="178" y="128"/>
                  </a:lnTo>
                  <a:lnTo>
                    <a:pt x="161" y="125"/>
                  </a:lnTo>
                  <a:lnTo>
                    <a:pt x="142" y="125"/>
                  </a:lnTo>
                  <a:lnTo>
                    <a:pt x="128" y="120"/>
                  </a:lnTo>
                  <a:lnTo>
                    <a:pt x="111" y="112"/>
                  </a:lnTo>
                  <a:lnTo>
                    <a:pt x="92" y="101"/>
                  </a:lnTo>
                  <a:lnTo>
                    <a:pt x="75" y="93"/>
                  </a:lnTo>
                  <a:lnTo>
                    <a:pt x="56" y="88"/>
                  </a:lnTo>
                  <a:lnTo>
                    <a:pt x="47" y="85"/>
                  </a:lnTo>
                  <a:lnTo>
                    <a:pt x="39" y="85"/>
                  </a:lnTo>
                  <a:lnTo>
                    <a:pt x="20" y="85"/>
                  </a:lnTo>
                  <a:lnTo>
                    <a:pt x="6" y="81"/>
                  </a:lnTo>
                  <a:lnTo>
                    <a:pt x="0" y="75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14" name="Freeform 213"/>
            <p:cNvSpPr>
              <a:spLocks/>
            </p:cNvSpPr>
            <p:nvPr/>
          </p:nvSpPr>
          <p:spPr bwMode="auto">
            <a:xfrm>
              <a:off x="1650" y="3014"/>
              <a:ext cx="128" cy="60"/>
            </a:xfrm>
            <a:custGeom>
              <a:avLst/>
              <a:gdLst/>
              <a:ahLst/>
              <a:cxnLst>
                <a:cxn ang="0">
                  <a:pos x="123" y="60"/>
                </a:cxn>
                <a:cxn ang="0">
                  <a:pos x="91" y="54"/>
                </a:cxn>
                <a:cxn ang="0">
                  <a:pos x="50" y="37"/>
                </a:cxn>
                <a:cxn ang="0">
                  <a:pos x="0" y="18"/>
                </a:cxn>
                <a:cxn ang="0">
                  <a:pos x="14" y="0"/>
                </a:cxn>
                <a:cxn ang="0">
                  <a:pos x="44" y="11"/>
                </a:cxn>
                <a:cxn ang="0">
                  <a:pos x="92" y="29"/>
                </a:cxn>
                <a:cxn ang="0">
                  <a:pos x="128" y="41"/>
                </a:cxn>
                <a:cxn ang="0">
                  <a:pos x="123" y="59"/>
                </a:cxn>
                <a:cxn ang="0">
                  <a:pos x="123" y="60"/>
                </a:cxn>
              </a:cxnLst>
              <a:rect l="0" t="0" r="r" b="b"/>
              <a:pathLst>
                <a:path w="128" h="60">
                  <a:moveTo>
                    <a:pt x="123" y="60"/>
                  </a:moveTo>
                  <a:lnTo>
                    <a:pt x="91" y="54"/>
                  </a:lnTo>
                  <a:lnTo>
                    <a:pt x="50" y="37"/>
                  </a:lnTo>
                  <a:lnTo>
                    <a:pt x="0" y="18"/>
                  </a:lnTo>
                  <a:lnTo>
                    <a:pt x="14" y="0"/>
                  </a:lnTo>
                  <a:lnTo>
                    <a:pt x="44" y="11"/>
                  </a:lnTo>
                  <a:lnTo>
                    <a:pt x="92" y="29"/>
                  </a:lnTo>
                  <a:lnTo>
                    <a:pt x="128" y="41"/>
                  </a:lnTo>
                  <a:lnTo>
                    <a:pt x="123" y="59"/>
                  </a:lnTo>
                  <a:lnTo>
                    <a:pt x="123" y="6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15" name="Freeform 214"/>
            <p:cNvSpPr>
              <a:spLocks/>
            </p:cNvSpPr>
            <p:nvPr/>
          </p:nvSpPr>
          <p:spPr bwMode="auto">
            <a:xfrm>
              <a:off x="1727" y="3198"/>
              <a:ext cx="17" cy="1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9" y="0"/>
                </a:cxn>
                <a:cxn ang="0">
                  <a:pos x="17" y="11"/>
                </a:cxn>
                <a:cxn ang="0">
                  <a:pos x="14" y="11"/>
                </a:cxn>
                <a:cxn ang="0">
                  <a:pos x="0" y="13"/>
                </a:cxn>
                <a:cxn ang="0">
                  <a:pos x="0" y="13"/>
                </a:cxn>
              </a:cxnLst>
              <a:rect l="0" t="0" r="r" b="b"/>
              <a:pathLst>
                <a:path w="17" h="13">
                  <a:moveTo>
                    <a:pt x="0" y="13"/>
                  </a:moveTo>
                  <a:lnTo>
                    <a:pt x="9" y="0"/>
                  </a:lnTo>
                  <a:lnTo>
                    <a:pt x="17" y="11"/>
                  </a:lnTo>
                  <a:lnTo>
                    <a:pt x="14" y="11"/>
                  </a:lnTo>
                  <a:lnTo>
                    <a:pt x="0" y="13"/>
                  </a:lnTo>
                  <a:lnTo>
                    <a:pt x="0" y="13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16" name="Freeform 215"/>
            <p:cNvSpPr>
              <a:spLocks/>
            </p:cNvSpPr>
            <p:nvPr/>
          </p:nvSpPr>
          <p:spPr bwMode="auto">
            <a:xfrm>
              <a:off x="1717" y="3191"/>
              <a:ext cx="64" cy="55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24" y="18"/>
                </a:cxn>
                <a:cxn ang="0">
                  <a:pos x="33" y="21"/>
                </a:cxn>
                <a:cxn ang="0">
                  <a:pos x="38" y="15"/>
                </a:cxn>
                <a:cxn ang="0">
                  <a:pos x="53" y="0"/>
                </a:cxn>
                <a:cxn ang="0">
                  <a:pos x="56" y="16"/>
                </a:cxn>
                <a:cxn ang="0">
                  <a:pos x="64" y="31"/>
                </a:cxn>
                <a:cxn ang="0">
                  <a:pos x="53" y="36"/>
                </a:cxn>
                <a:cxn ang="0">
                  <a:pos x="39" y="39"/>
                </a:cxn>
                <a:cxn ang="0">
                  <a:pos x="33" y="42"/>
                </a:cxn>
                <a:cxn ang="0">
                  <a:pos x="13" y="55"/>
                </a:cxn>
                <a:cxn ang="0">
                  <a:pos x="6" y="46"/>
                </a:cxn>
                <a:cxn ang="0">
                  <a:pos x="3" y="31"/>
                </a:cxn>
                <a:cxn ang="0">
                  <a:pos x="0" y="21"/>
                </a:cxn>
              </a:cxnLst>
              <a:rect l="0" t="0" r="r" b="b"/>
              <a:pathLst>
                <a:path w="64" h="55">
                  <a:moveTo>
                    <a:pt x="0" y="21"/>
                  </a:moveTo>
                  <a:lnTo>
                    <a:pt x="24" y="18"/>
                  </a:lnTo>
                  <a:lnTo>
                    <a:pt x="33" y="21"/>
                  </a:lnTo>
                  <a:lnTo>
                    <a:pt x="38" y="15"/>
                  </a:lnTo>
                  <a:lnTo>
                    <a:pt x="53" y="0"/>
                  </a:lnTo>
                  <a:lnTo>
                    <a:pt x="56" y="16"/>
                  </a:lnTo>
                  <a:lnTo>
                    <a:pt x="64" y="31"/>
                  </a:lnTo>
                  <a:lnTo>
                    <a:pt x="53" y="36"/>
                  </a:lnTo>
                  <a:lnTo>
                    <a:pt x="39" y="39"/>
                  </a:lnTo>
                  <a:lnTo>
                    <a:pt x="33" y="42"/>
                  </a:lnTo>
                  <a:lnTo>
                    <a:pt x="13" y="55"/>
                  </a:lnTo>
                  <a:lnTo>
                    <a:pt x="6" y="46"/>
                  </a:lnTo>
                  <a:lnTo>
                    <a:pt x="3" y="31"/>
                  </a:lnTo>
                  <a:lnTo>
                    <a:pt x="0" y="21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17" name="Freeform 216"/>
            <p:cNvSpPr>
              <a:spLocks/>
            </p:cNvSpPr>
            <p:nvPr/>
          </p:nvSpPr>
          <p:spPr bwMode="auto">
            <a:xfrm>
              <a:off x="1589" y="3061"/>
              <a:ext cx="181" cy="151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24" y="10"/>
                </a:cxn>
                <a:cxn ang="0">
                  <a:pos x="22" y="15"/>
                </a:cxn>
                <a:cxn ang="0">
                  <a:pos x="22" y="21"/>
                </a:cxn>
                <a:cxn ang="0">
                  <a:pos x="21" y="25"/>
                </a:cxn>
                <a:cxn ang="0">
                  <a:pos x="21" y="26"/>
                </a:cxn>
                <a:cxn ang="0">
                  <a:pos x="10" y="31"/>
                </a:cxn>
                <a:cxn ang="0">
                  <a:pos x="5" y="36"/>
                </a:cxn>
                <a:cxn ang="0">
                  <a:pos x="0" y="44"/>
                </a:cxn>
                <a:cxn ang="0">
                  <a:pos x="2" y="54"/>
                </a:cxn>
                <a:cxn ang="0">
                  <a:pos x="8" y="60"/>
                </a:cxn>
                <a:cxn ang="0">
                  <a:pos x="13" y="64"/>
                </a:cxn>
                <a:cxn ang="0">
                  <a:pos x="16" y="78"/>
                </a:cxn>
                <a:cxn ang="0">
                  <a:pos x="19" y="91"/>
                </a:cxn>
                <a:cxn ang="0">
                  <a:pos x="22" y="103"/>
                </a:cxn>
                <a:cxn ang="0">
                  <a:pos x="27" y="109"/>
                </a:cxn>
                <a:cxn ang="0">
                  <a:pos x="33" y="120"/>
                </a:cxn>
                <a:cxn ang="0">
                  <a:pos x="44" y="130"/>
                </a:cxn>
                <a:cxn ang="0">
                  <a:pos x="56" y="137"/>
                </a:cxn>
                <a:cxn ang="0">
                  <a:pos x="75" y="142"/>
                </a:cxn>
                <a:cxn ang="0">
                  <a:pos x="97" y="143"/>
                </a:cxn>
                <a:cxn ang="0">
                  <a:pos x="116" y="142"/>
                </a:cxn>
                <a:cxn ang="0">
                  <a:pos x="133" y="140"/>
                </a:cxn>
                <a:cxn ang="0">
                  <a:pos x="147" y="135"/>
                </a:cxn>
                <a:cxn ang="0">
                  <a:pos x="155" y="150"/>
                </a:cxn>
                <a:cxn ang="0">
                  <a:pos x="161" y="151"/>
                </a:cxn>
                <a:cxn ang="0">
                  <a:pos x="164" y="146"/>
                </a:cxn>
                <a:cxn ang="0">
                  <a:pos x="170" y="140"/>
                </a:cxn>
                <a:cxn ang="0">
                  <a:pos x="169" y="143"/>
                </a:cxn>
                <a:cxn ang="0">
                  <a:pos x="178" y="124"/>
                </a:cxn>
                <a:cxn ang="0">
                  <a:pos x="181" y="111"/>
                </a:cxn>
                <a:cxn ang="0">
                  <a:pos x="178" y="104"/>
                </a:cxn>
                <a:cxn ang="0">
                  <a:pos x="181" y="109"/>
                </a:cxn>
              </a:cxnLst>
              <a:rect l="0" t="0" r="r" b="b"/>
              <a:pathLst>
                <a:path w="181" h="151">
                  <a:moveTo>
                    <a:pt x="32" y="0"/>
                  </a:moveTo>
                  <a:lnTo>
                    <a:pt x="24" y="10"/>
                  </a:lnTo>
                  <a:lnTo>
                    <a:pt x="22" y="15"/>
                  </a:lnTo>
                  <a:lnTo>
                    <a:pt x="22" y="21"/>
                  </a:lnTo>
                  <a:lnTo>
                    <a:pt x="21" y="25"/>
                  </a:lnTo>
                  <a:lnTo>
                    <a:pt x="21" y="26"/>
                  </a:lnTo>
                  <a:lnTo>
                    <a:pt x="10" y="31"/>
                  </a:lnTo>
                  <a:lnTo>
                    <a:pt x="5" y="36"/>
                  </a:lnTo>
                  <a:lnTo>
                    <a:pt x="0" y="44"/>
                  </a:lnTo>
                  <a:lnTo>
                    <a:pt x="2" y="54"/>
                  </a:lnTo>
                  <a:lnTo>
                    <a:pt x="8" y="60"/>
                  </a:lnTo>
                  <a:lnTo>
                    <a:pt x="13" y="64"/>
                  </a:lnTo>
                  <a:lnTo>
                    <a:pt x="16" y="78"/>
                  </a:lnTo>
                  <a:lnTo>
                    <a:pt x="19" y="91"/>
                  </a:lnTo>
                  <a:lnTo>
                    <a:pt x="22" y="103"/>
                  </a:lnTo>
                  <a:lnTo>
                    <a:pt x="27" y="109"/>
                  </a:lnTo>
                  <a:lnTo>
                    <a:pt x="33" y="120"/>
                  </a:lnTo>
                  <a:lnTo>
                    <a:pt x="44" y="130"/>
                  </a:lnTo>
                  <a:lnTo>
                    <a:pt x="56" y="137"/>
                  </a:lnTo>
                  <a:lnTo>
                    <a:pt x="75" y="142"/>
                  </a:lnTo>
                  <a:lnTo>
                    <a:pt x="97" y="143"/>
                  </a:lnTo>
                  <a:lnTo>
                    <a:pt x="116" y="142"/>
                  </a:lnTo>
                  <a:lnTo>
                    <a:pt x="133" y="140"/>
                  </a:lnTo>
                  <a:lnTo>
                    <a:pt x="147" y="135"/>
                  </a:lnTo>
                  <a:lnTo>
                    <a:pt x="155" y="150"/>
                  </a:lnTo>
                  <a:lnTo>
                    <a:pt x="161" y="151"/>
                  </a:lnTo>
                  <a:lnTo>
                    <a:pt x="164" y="146"/>
                  </a:lnTo>
                  <a:lnTo>
                    <a:pt x="170" y="140"/>
                  </a:lnTo>
                  <a:lnTo>
                    <a:pt x="169" y="143"/>
                  </a:lnTo>
                  <a:lnTo>
                    <a:pt x="178" y="124"/>
                  </a:lnTo>
                  <a:lnTo>
                    <a:pt x="181" y="111"/>
                  </a:lnTo>
                  <a:lnTo>
                    <a:pt x="178" y="104"/>
                  </a:lnTo>
                  <a:lnTo>
                    <a:pt x="181" y="109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18" name="Freeform 217"/>
            <p:cNvSpPr>
              <a:spLocks/>
            </p:cNvSpPr>
            <p:nvPr/>
          </p:nvSpPr>
          <p:spPr bwMode="auto">
            <a:xfrm>
              <a:off x="1925" y="3325"/>
              <a:ext cx="162" cy="139"/>
            </a:xfrm>
            <a:custGeom>
              <a:avLst/>
              <a:gdLst/>
              <a:ahLst/>
              <a:cxnLst>
                <a:cxn ang="0">
                  <a:pos x="4" y="69"/>
                </a:cxn>
                <a:cxn ang="0">
                  <a:pos x="10" y="84"/>
                </a:cxn>
                <a:cxn ang="0">
                  <a:pos x="15" y="95"/>
                </a:cxn>
                <a:cxn ang="0">
                  <a:pos x="18" y="104"/>
                </a:cxn>
                <a:cxn ang="0">
                  <a:pos x="31" y="123"/>
                </a:cxn>
                <a:cxn ang="0">
                  <a:pos x="49" y="130"/>
                </a:cxn>
                <a:cxn ang="0">
                  <a:pos x="70" y="133"/>
                </a:cxn>
                <a:cxn ang="0">
                  <a:pos x="85" y="134"/>
                </a:cxn>
                <a:cxn ang="0">
                  <a:pos x="102" y="136"/>
                </a:cxn>
                <a:cxn ang="0">
                  <a:pos x="121" y="139"/>
                </a:cxn>
                <a:cxn ang="0">
                  <a:pos x="135" y="139"/>
                </a:cxn>
                <a:cxn ang="0">
                  <a:pos x="146" y="121"/>
                </a:cxn>
                <a:cxn ang="0">
                  <a:pos x="155" y="104"/>
                </a:cxn>
                <a:cxn ang="0">
                  <a:pos x="160" y="84"/>
                </a:cxn>
                <a:cxn ang="0">
                  <a:pos x="162" y="71"/>
                </a:cxn>
                <a:cxn ang="0">
                  <a:pos x="143" y="61"/>
                </a:cxn>
                <a:cxn ang="0">
                  <a:pos x="129" y="58"/>
                </a:cxn>
                <a:cxn ang="0">
                  <a:pos x="115" y="55"/>
                </a:cxn>
                <a:cxn ang="0">
                  <a:pos x="102" y="52"/>
                </a:cxn>
                <a:cxn ang="0">
                  <a:pos x="90" y="48"/>
                </a:cxn>
                <a:cxn ang="0">
                  <a:pos x="79" y="27"/>
                </a:cxn>
                <a:cxn ang="0">
                  <a:pos x="71" y="13"/>
                </a:cxn>
                <a:cxn ang="0">
                  <a:pos x="67" y="0"/>
                </a:cxn>
                <a:cxn ang="0">
                  <a:pos x="54" y="16"/>
                </a:cxn>
                <a:cxn ang="0">
                  <a:pos x="48" y="24"/>
                </a:cxn>
                <a:cxn ang="0">
                  <a:pos x="31" y="40"/>
                </a:cxn>
                <a:cxn ang="0">
                  <a:pos x="17" y="48"/>
                </a:cxn>
                <a:cxn ang="0">
                  <a:pos x="0" y="60"/>
                </a:cxn>
                <a:cxn ang="0">
                  <a:pos x="4" y="69"/>
                </a:cxn>
              </a:cxnLst>
              <a:rect l="0" t="0" r="r" b="b"/>
              <a:pathLst>
                <a:path w="162" h="139">
                  <a:moveTo>
                    <a:pt x="4" y="69"/>
                  </a:moveTo>
                  <a:lnTo>
                    <a:pt x="10" y="84"/>
                  </a:lnTo>
                  <a:lnTo>
                    <a:pt x="15" y="95"/>
                  </a:lnTo>
                  <a:lnTo>
                    <a:pt x="18" y="104"/>
                  </a:lnTo>
                  <a:lnTo>
                    <a:pt x="31" y="123"/>
                  </a:lnTo>
                  <a:lnTo>
                    <a:pt x="49" y="130"/>
                  </a:lnTo>
                  <a:lnTo>
                    <a:pt x="70" y="133"/>
                  </a:lnTo>
                  <a:lnTo>
                    <a:pt x="85" y="134"/>
                  </a:lnTo>
                  <a:lnTo>
                    <a:pt x="102" y="136"/>
                  </a:lnTo>
                  <a:lnTo>
                    <a:pt x="121" y="139"/>
                  </a:lnTo>
                  <a:lnTo>
                    <a:pt x="135" y="139"/>
                  </a:lnTo>
                  <a:lnTo>
                    <a:pt x="146" y="121"/>
                  </a:lnTo>
                  <a:lnTo>
                    <a:pt x="155" y="104"/>
                  </a:lnTo>
                  <a:lnTo>
                    <a:pt x="160" y="84"/>
                  </a:lnTo>
                  <a:lnTo>
                    <a:pt x="162" y="71"/>
                  </a:lnTo>
                  <a:lnTo>
                    <a:pt x="143" y="61"/>
                  </a:lnTo>
                  <a:lnTo>
                    <a:pt x="129" y="58"/>
                  </a:lnTo>
                  <a:lnTo>
                    <a:pt x="115" y="55"/>
                  </a:lnTo>
                  <a:lnTo>
                    <a:pt x="102" y="52"/>
                  </a:lnTo>
                  <a:lnTo>
                    <a:pt x="90" y="48"/>
                  </a:lnTo>
                  <a:lnTo>
                    <a:pt x="79" y="27"/>
                  </a:lnTo>
                  <a:lnTo>
                    <a:pt x="71" y="13"/>
                  </a:lnTo>
                  <a:lnTo>
                    <a:pt x="67" y="0"/>
                  </a:lnTo>
                  <a:lnTo>
                    <a:pt x="54" y="16"/>
                  </a:lnTo>
                  <a:lnTo>
                    <a:pt x="48" y="24"/>
                  </a:lnTo>
                  <a:lnTo>
                    <a:pt x="31" y="40"/>
                  </a:lnTo>
                  <a:lnTo>
                    <a:pt x="17" y="48"/>
                  </a:lnTo>
                  <a:lnTo>
                    <a:pt x="0" y="60"/>
                  </a:lnTo>
                  <a:lnTo>
                    <a:pt x="4" y="69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19" name="Freeform 218"/>
            <p:cNvSpPr>
              <a:spLocks/>
            </p:cNvSpPr>
            <p:nvPr/>
          </p:nvSpPr>
          <p:spPr bwMode="auto">
            <a:xfrm>
              <a:off x="1976" y="3268"/>
              <a:ext cx="16" cy="8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" y="8"/>
                </a:cxn>
                <a:cxn ang="0">
                  <a:pos x="5" y="8"/>
                </a:cxn>
                <a:cxn ang="0">
                  <a:pos x="6" y="8"/>
                </a:cxn>
                <a:cxn ang="0">
                  <a:pos x="9" y="8"/>
                </a:cxn>
                <a:cxn ang="0">
                  <a:pos x="11" y="8"/>
                </a:cxn>
                <a:cxn ang="0">
                  <a:pos x="14" y="6"/>
                </a:cxn>
                <a:cxn ang="0">
                  <a:pos x="16" y="4"/>
                </a:cxn>
                <a:cxn ang="0">
                  <a:pos x="16" y="3"/>
                </a:cxn>
                <a:cxn ang="0">
                  <a:pos x="16" y="1"/>
                </a:cxn>
                <a:cxn ang="0">
                  <a:pos x="16" y="0"/>
                </a:cxn>
                <a:cxn ang="0">
                  <a:pos x="0" y="6"/>
                </a:cxn>
              </a:cxnLst>
              <a:rect l="0" t="0" r="r" b="b"/>
              <a:pathLst>
                <a:path w="16" h="8">
                  <a:moveTo>
                    <a:pt x="0" y="6"/>
                  </a:moveTo>
                  <a:lnTo>
                    <a:pt x="2" y="8"/>
                  </a:lnTo>
                  <a:lnTo>
                    <a:pt x="5" y="8"/>
                  </a:lnTo>
                  <a:lnTo>
                    <a:pt x="6" y="8"/>
                  </a:lnTo>
                  <a:lnTo>
                    <a:pt x="9" y="8"/>
                  </a:lnTo>
                  <a:lnTo>
                    <a:pt x="11" y="8"/>
                  </a:lnTo>
                  <a:lnTo>
                    <a:pt x="14" y="6"/>
                  </a:lnTo>
                  <a:lnTo>
                    <a:pt x="16" y="4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6" y="0"/>
                  </a:lnTo>
                  <a:lnTo>
                    <a:pt x="0" y="6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20" name="Freeform 219"/>
            <p:cNvSpPr>
              <a:spLocks/>
            </p:cNvSpPr>
            <p:nvPr/>
          </p:nvSpPr>
          <p:spPr bwMode="auto">
            <a:xfrm>
              <a:off x="1882" y="3344"/>
              <a:ext cx="16" cy="8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" y="8"/>
                </a:cxn>
                <a:cxn ang="0">
                  <a:pos x="5" y="8"/>
                </a:cxn>
                <a:cxn ang="0">
                  <a:pos x="7" y="8"/>
                </a:cxn>
                <a:cxn ang="0">
                  <a:pos x="10" y="8"/>
                </a:cxn>
                <a:cxn ang="0">
                  <a:pos x="11" y="8"/>
                </a:cxn>
                <a:cxn ang="0">
                  <a:pos x="13" y="7"/>
                </a:cxn>
                <a:cxn ang="0">
                  <a:pos x="14" y="5"/>
                </a:cxn>
                <a:cxn ang="0">
                  <a:pos x="16" y="3"/>
                </a:cxn>
                <a:cxn ang="0">
                  <a:pos x="16" y="2"/>
                </a:cxn>
                <a:cxn ang="0">
                  <a:pos x="14" y="0"/>
                </a:cxn>
                <a:cxn ang="0">
                  <a:pos x="0" y="7"/>
                </a:cxn>
              </a:cxnLst>
              <a:rect l="0" t="0" r="r" b="b"/>
              <a:pathLst>
                <a:path w="16" h="8">
                  <a:moveTo>
                    <a:pt x="0" y="7"/>
                  </a:moveTo>
                  <a:lnTo>
                    <a:pt x="2" y="8"/>
                  </a:lnTo>
                  <a:lnTo>
                    <a:pt x="5" y="8"/>
                  </a:lnTo>
                  <a:lnTo>
                    <a:pt x="7" y="8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3" y="7"/>
                  </a:lnTo>
                  <a:lnTo>
                    <a:pt x="14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4" y="0"/>
                  </a:lnTo>
                  <a:lnTo>
                    <a:pt x="0" y="7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21" name="Freeform 220"/>
            <p:cNvSpPr>
              <a:spLocks/>
            </p:cNvSpPr>
            <p:nvPr/>
          </p:nvSpPr>
          <p:spPr bwMode="auto">
            <a:xfrm>
              <a:off x="1882" y="3364"/>
              <a:ext cx="16" cy="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" y="8"/>
                </a:cxn>
                <a:cxn ang="0">
                  <a:pos x="5" y="9"/>
                </a:cxn>
                <a:cxn ang="0">
                  <a:pos x="7" y="9"/>
                </a:cxn>
                <a:cxn ang="0">
                  <a:pos x="10" y="9"/>
                </a:cxn>
                <a:cxn ang="0">
                  <a:pos x="11" y="8"/>
                </a:cxn>
                <a:cxn ang="0">
                  <a:pos x="13" y="6"/>
                </a:cxn>
                <a:cxn ang="0">
                  <a:pos x="14" y="4"/>
                </a:cxn>
                <a:cxn ang="0">
                  <a:pos x="16" y="3"/>
                </a:cxn>
                <a:cxn ang="0">
                  <a:pos x="16" y="1"/>
                </a:cxn>
                <a:cxn ang="0">
                  <a:pos x="14" y="0"/>
                </a:cxn>
                <a:cxn ang="0">
                  <a:pos x="0" y="6"/>
                </a:cxn>
              </a:cxnLst>
              <a:rect l="0" t="0" r="r" b="b"/>
              <a:pathLst>
                <a:path w="16" h="9">
                  <a:moveTo>
                    <a:pt x="0" y="6"/>
                  </a:moveTo>
                  <a:lnTo>
                    <a:pt x="2" y="8"/>
                  </a:lnTo>
                  <a:lnTo>
                    <a:pt x="5" y="9"/>
                  </a:lnTo>
                  <a:lnTo>
                    <a:pt x="7" y="9"/>
                  </a:lnTo>
                  <a:lnTo>
                    <a:pt x="10" y="9"/>
                  </a:lnTo>
                  <a:lnTo>
                    <a:pt x="11" y="8"/>
                  </a:lnTo>
                  <a:lnTo>
                    <a:pt x="13" y="6"/>
                  </a:lnTo>
                  <a:lnTo>
                    <a:pt x="14" y="4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4" y="0"/>
                  </a:lnTo>
                  <a:lnTo>
                    <a:pt x="0" y="6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22" name="Freeform 221"/>
            <p:cNvSpPr>
              <a:spLocks/>
            </p:cNvSpPr>
            <p:nvPr/>
          </p:nvSpPr>
          <p:spPr bwMode="auto">
            <a:xfrm>
              <a:off x="1978" y="3289"/>
              <a:ext cx="14" cy="8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" y="8"/>
                </a:cxn>
                <a:cxn ang="0">
                  <a:pos x="3" y="8"/>
                </a:cxn>
                <a:cxn ang="0">
                  <a:pos x="6" y="8"/>
                </a:cxn>
                <a:cxn ang="0">
                  <a:pos x="9" y="8"/>
                </a:cxn>
                <a:cxn ang="0">
                  <a:pos x="10" y="8"/>
                </a:cxn>
                <a:cxn ang="0">
                  <a:pos x="12" y="6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4" y="1"/>
                </a:cxn>
                <a:cxn ang="0">
                  <a:pos x="14" y="0"/>
                </a:cxn>
                <a:cxn ang="0">
                  <a:pos x="0" y="6"/>
                </a:cxn>
              </a:cxnLst>
              <a:rect l="0" t="0" r="r" b="b"/>
              <a:pathLst>
                <a:path w="14" h="8">
                  <a:moveTo>
                    <a:pt x="0" y="6"/>
                  </a:moveTo>
                  <a:lnTo>
                    <a:pt x="1" y="8"/>
                  </a:lnTo>
                  <a:lnTo>
                    <a:pt x="3" y="8"/>
                  </a:lnTo>
                  <a:lnTo>
                    <a:pt x="6" y="8"/>
                  </a:lnTo>
                  <a:lnTo>
                    <a:pt x="9" y="8"/>
                  </a:lnTo>
                  <a:lnTo>
                    <a:pt x="10" y="8"/>
                  </a:lnTo>
                  <a:lnTo>
                    <a:pt x="12" y="6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4" y="1"/>
                  </a:lnTo>
                  <a:lnTo>
                    <a:pt x="14" y="0"/>
                  </a:lnTo>
                  <a:lnTo>
                    <a:pt x="0" y="6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23" name="Freeform 222"/>
            <p:cNvSpPr>
              <a:spLocks/>
            </p:cNvSpPr>
            <p:nvPr/>
          </p:nvSpPr>
          <p:spPr bwMode="auto">
            <a:xfrm>
              <a:off x="1758" y="3160"/>
              <a:ext cx="177" cy="130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22" y="4"/>
                </a:cxn>
                <a:cxn ang="0">
                  <a:pos x="31" y="4"/>
                </a:cxn>
                <a:cxn ang="0">
                  <a:pos x="54" y="0"/>
                </a:cxn>
                <a:cxn ang="0">
                  <a:pos x="71" y="0"/>
                </a:cxn>
                <a:cxn ang="0">
                  <a:pos x="85" y="2"/>
                </a:cxn>
                <a:cxn ang="0">
                  <a:pos x="98" y="8"/>
                </a:cxn>
                <a:cxn ang="0">
                  <a:pos x="117" y="13"/>
                </a:cxn>
                <a:cxn ang="0">
                  <a:pos x="134" y="23"/>
                </a:cxn>
                <a:cxn ang="0">
                  <a:pos x="148" y="31"/>
                </a:cxn>
                <a:cxn ang="0">
                  <a:pos x="165" y="44"/>
                </a:cxn>
                <a:cxn ang="0">
                  <a:pos x="170" y="56"/>
                </a:cxn>
                <a:cxn ang="0">
                  <a:pos x="177" y="72"/>
                </a:cxn>
                <a:cxn ang="0">
                  <a:pos x="174" y="88"/>
                </a:cxn>
                <a:cxn ang="0">
                  <a:pos x="167" y="109"/>
                </a:cxn>
                <a:cxn ang="0">
                  <a:pos x="152" y="130"/>
                </a:cxn>
                <a:cxn ang="0">
                  <a:pos x="138" y="117"/>
                </a:cxn>
                <a:cxn ang="0">
                  <a:pos x="129" y="112"/>
                </a:cxn>
                <a:cxn ang="0">
                  <a:pos x="98" y="109"/>
                </a:cxn>
                <a:cxn ang="0">
                  <a:pos x="92" y="104"/>
                </a:cxn>
                <a:cxn ang="0">
                  <a:pos x="103" y="85"/>
                </a:cxn>
                <a:cxn ang="0">
                  <a:pos x="104" y="77"/>
                </a:cxn>
                <a:cxn ang="0">
                  <a:pos x="85" y="65"/>
                </a:cxn>
                <a:cxn ang="0">
                  <a:pos x="67" y="60"/>
                </a:cxn>
                <a:cxn ang="0">
                  <a:pos x="54" y="52"/>
                </a:cxn>
                <a:cxn ang="0">
                  <a:pos x="45" y="56"/>
                </a:cxn>
                <a:cxn ang="0">
                  <a:pos x="36" y="60"/>
                </a:cxn>
                <a:cxn ang="0">
                  <a:pos x="25" y="65"/>
                </a:cxn>
                <a:cxn ang="0">
                  <a:pos x="15" y="47"/>
                </a:cxn>
                <a:cxn ang="0">
                  <a:pos x="12" y="31"/>
                </a:cxn>
                <a:cxn ang="0">
                  <a:pos x="9" y="33"/>
                </a:cxn>
                <a:cxn ang="0">
                  <a:pos x="0" y="43"/>
                </a:cxn>
                <a:cxn ang="0">
                  <a:pos x="9" y="28"/>
                </a:cxn>
                <a:cxn ang="0">
                  <a:pos x="12" y="13"/>
                </a:cxn>
                <a:cxn ang="0">
                  <a:pos x="9" y="8"/>
                </a:cxn>
              </a:cxnLst>
              <a:rect l="0" t="0" r="r" b="b"/>
              <a:pathLst>
                <a:path w="177" h="130">
                  <a:moveTo>
                    <a:pt x="9" y="8"/>
                  </a:moveTo>
                  <a:lnTo>
                    <a:pt x="22" y="4"/>
                  </a:lnTo>
                  <a:lnTo>
                    <a:pt x="31" y="4"/>
                  </a:lnTo>
                  <a:lnTo>
                    <a:pt x="54" y="0"/>
                  </a:lnTo>
                  <a:lnTo>
                    <a:pt x="71" y="0"/>
                  </a:lnTo>
                  <a:lnTo>
                    <a:pt x="85" y="2"/>
                  </a:lnTo>
                  <a:lnTo>
                    <a:pt x="98" y="8"/>
                  </a:lnTo>
                  <a:lnTo>
                    <a:pt x="117" y="13"/>
                  </a:lnTo>
                  <a:lnTo>
                    <a:pt x="134" y="23"/>
                  </a:lnTo>
                  <a:lnTo>
                    <a:pt x="148" y="31"/>
                  </a:lnTo>
                  <a:lnTo>
                    <a:pt x="165" y="44"/>
                  </a:lnTo>
                  <a:lnTo>
                    <a:pt x="170" y="56"/>
                  </a:lnTo>
                  <a:lnTo>
                    <a:pt x="177" y="72"/>
                  </a:lnTo>
                  <a:lnTo>
                    <a:pt x="174" y="88"/>
                  </a:lnTo>
                  <a:lnTo>
                    <a:pt x="167" y="109"/>
                  </a:lnTo>
                  <a:lnTo>
                    <a:pt x="152" y="130"/>
                  </a:lnTo>
                  <a:lnTo>
                    <a:pt x="138" y="117"/>
                  </a:lnTo>
                  <a:lnTo>
                    <a:pt x="129" y="112"/>
                  </a:lnTo>
                  <a:lnTo>
                    <a:pt x="98" y="109"/>
                  </a:lnTo>
                  <a:lnTo>
                    <a:pt x="92" y="104"/>
                  </a:lnTo>
                  <a:lnTo>
                    <a:pt x="103" y="85"/>
                  </a:lnTo>
                  <a:lnTo>
                    <a:pt x="104" y="77"/>
                  </a:lnTo>
                  <a:lnTo>
                    <a:pt x="85" y="65"/>
                  </a:lnTo>
                  <a:lnTo>
                    <a:pt x="67" y="60"/>
                  </a:lnTo>
                  <a:lnTo>
                    <a:pt x="54" y="52"/>
                  </a:lnTo>
                  <a:lnTo>
                    <a:pt x="45" y="56"/>
                  </a:lnTo>
                  <a:lnTo>
                    <a:pt x="36" y="60"/>
                  </a:lnTo>
                  <a:lnTo>
                    <a:pt x="25" y="65"/>
                  </a:lnTo>
                  <a:lnTo>
                    <a:pt x="15" y="47"/>
                  </a:lnTo>
                  <a:lnTo>
                    <a:pt x="12" y="31"/>
                  </a:lnTo>
                  <a:lnTo>
                    <a:pt x="9" y="33"/>
                  </a:lnTo>
                  <a:lnTo>
                    <a:pt x="0" y="43"/>
                  </a:lnTo>
                  <a:lnTo>
                    <a:pt x="9" y="28"/>
                  </a:lnTo>
                  <a:lnTo>
                    <a:pt x="12" y="13"/>
                  </a:lnTo>
                  <a:lnTo>
                    <a:pt x="9" y="8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24" name="Freeform 223"/>
            <p:cNvSpPr>
              <a:spLocks/>
            </p:cNvSpPr>
            <p:nvPr/>
          </p:nvSpPr>
          <p:spPr bwMode="auto">
            <a:xfrm>
              <a:off x="1808" y="3362"/>
              <a:ext cx="120" cy="115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3" y="15"/>
                </a:cxn>
                <a:cxn ang="0">
                  <a:pos x="1" y="26"/>
                </a:cxn>
                <a:cxn ang="0">
                  <a:pos x="0" y="39"/>
                </a:cxn>
                <a:cxn ang="0">
                  <a:pos x="0" y="58"/>
                </a:cxn>
                <a:cxn ang="0">
                  <a:pos x="0" y="73"/>
                </a:cxn>
                <a:cxn ang="0">
                  <a:pos x="4" y="83"/>
                </a:cxn>
                <a:cxn ang="0">
                  <a:pos x="14" y="91"/>
                </a:cxn>
                <a:cxn ang="0">
                  <a:pos x="31" y="91"/>
                </a:cxn>
                <a:cxn ang="0">
                  <a:pos x="45" y="93"/>
                </a:cxn>
                <a:cxn ang="0">
                  <a:pos x="60" y="91"/>
                </a:cxn>
                <a:cxn ang="0">
                  <a:pos x="65" y="93"/>
                </a:cxn>
                <a:cxn ang="0">
                  <a:pos x="73" y="99"/>
                </a:cxn>
                <a:cxn ang="0">
                  <a:pos x="88" y="115"/>
                </a:cxn>
                <a:cxn ang="0">
                  <a:pos x="99" y="114"/>
                </a:cxn>
                <a:cxn ang="0">
                  <a:pos x="110" y="101"/>
                </a:cxn>
                <a:cxn ang="0">
                  <a:pos x="115" y="93"/>
                </a:cxn>
                <a:cxn ang="0">
                  <a:pos x="118" y="86"/>
                </a:cxn>
                <a:cxn ang="0">
                  <a:pos x="120" y="71"/>
                </a:cxn>
                <a:cxn ang="0">
                  <a:pos x="120" y="58"/>
                </a:cxn>
                <a:cxn ang="0">
                  <a:pos x="102" y="52"/>
                </a:cxn>
                <a:cxn ang="0">
                  <a:pos x="88" y="47"/>
                </a:cxn>
                <a:cxn ang="0">
                  <a:pos x="73" y="39"/>
                </a:cxn>
                <a:cxn ang="0">
                  <a:pos x="71" y="39"/>
                </a:cxn>
                <a:cxn ang="0">
                  <a:pos x="71" y="28"/>
                </a:cxn>
                <a:cxn ang="0">
                  <a:pos x="71" y="21"/>
                </a:cxn>
                <a:cxn ang="0">
                  <a:pos x="57" y="32"/>
                </a:cxn>
                <a:cxn ang="0">
                  <a:pos x="49" y="39"/>
                </a:cxn>
                <a:cxn ang="0">
                  <a:pos x="35" y="26"/>
                </a:cxn>
                <a:cxn ang="0">
                  <a:pos x="21" y="15"/>
                </a:cxn>
                <a:cxn ang="0">
                  <a:pos x="4" y="0"/>
                </a:cxn>
                <a:cxn ang="0">
                  <a:pos x="4" y="3"/>
                </a:cxn>
              </a:cxnLst>
              <a:rect l="0" t="0" r="r" b="b"/>
              <a:pathLst>
                <a:path w="120" h="115">
                  <a:moveTo>
                    <a:pt x="4" y="3"/>
                  </a:moveTo>
                  <a:lnTo>
                    <a:pt x="3" y="15"/>
                  </a:lnTo>
                  <a:lnTo>
                    <a:pt x="1" y="26"/>
                  </a:lnTo>
                  <a:lnTo>
                    <a:pt x="0" y="39"/>
                  </a:lnTo>
                  <a:lnTo>
                    <a:pt x="0" y="58"/>
                  </a:lnTo>
                  <a:lnTo>
                    <a:pt x="0" y="73"/>
                  </a:lnTo>
                  <a:lnTo>
                    <a:pt x="4" y="83"/>
                  </a:lnTo>
                  <a:lnTo>
                    <a:pt x="14" y="91"/>
                  </a:lnTo>
                  <a:lnTo>
                    <a:pt x="31" y="91"/>
                  </a:lnTo>
                  <a:lnTo>
                    <a:pt x="45" y="93"/>
                  </a:lnTo>
                  <a:lnTo>
                    <a:pt x="60" y="91"/>
                  </a:lnTo>
                  <a:lnTo>
                    <a:pt x="65" y="93"/>
                  </a:lnTo>
                  <a:lnTo>
                    <a:pt x="73" y="99"/>
                  </a:lnTo>
                  <a:lnTo>
                    <a:pt x="88" y="115"/>
                  </a:lnTo>
                  <a:lnTo>
                    <a:pt x="99" y="114"/>
                  </a:lnTo>
                  <a:lnTo>
                    <a:pt x="110" y="101"/>
                  </a:lnTo>
                  <a:lnTo>
                    <a:pt x="115" y="93"/>
                  </a:lnTo>
                  <a:lnTo>
                    <a:pt x="118" y="86"/>
                  </a:lnTo>
                  <a:lnTo>
                    <a:pt x="120" y="71"/>
                  </a:lnTo>
                  <a:lnTo>
                    <a:pt x="120" y="58"/>
                  </a:lnTo>
                  <a:lnTo>
                    <a:pt x="102" y="52"/>
                  </a:lnTo>
                  <a:lnTo>
                    <a:pt x="88" y="47"/>
                  </a:lnTo>
                  <a:lnTo>
                    <a:pt x="73" y="39"/>
                  </a:lnTo>
                  <a:lnTo>
                    <a:pt x="71" y="39"/>
                  </a:lnTo>
                  <a:lnTo>
                    <a:pt x="71" y="28"/>
                  </a:lnTo>
                  <a:lnTo>
                    <a:pt x="71" y="21"/>
                  </a:lnTo>
                  <a:lnTo>
                    <a:pt x="57" y="32"/>
                  </a:lnTo>
                  <a:lnTo>
                    <a:pt x="49" y="39"/>
                  </a:lnTo>
                  <a:lnTo>
                    <a:pt x="35" y="26"/>
                  </a:lnTo>
                  <a:lnTo>
                    <a:pt x="21" y="15"/>
                  </a:lnTo>
                  <a:lnTo>
                    <a:pt x="4" y="0"/>
                  </a:lnTo>
                  <a:lnTo>
                    <a:pt x="4" y="3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25" name="Freeform 224"/>
            <p:cNvSpPr>
              <a:spLocks/>
            </p:cNvSpPr>
            <p:nvPr/>
          </p:nvSpPr>
          <p:spPr bwMode="auto">
            <a:xfrm>
              <a:off x="1776" y="3266"/>
              <a:ext cx="94" cy="88"/>
            </a:xfrm>
            <a:custGeom>
              <a:avLst/>
              <a:gdLst/>
              <a:ahLst/>
              <a:cxnLst>
                <a:cxn ang="0">
                  <a:pos x="67" y="18"/>
                </a:cxn>
                <a:cxn ang="0">
                  <a:pos x="58" y="26"/>
                </a:cxn>
                <a:cxn ang="0">
                  <a:pos x="47" y="18"/>
                </a:cxn>
                <a:cxn ang="0">
                  <a:pos x="32" y="24"/>
                </a:cxn>
                <a:cxn ang="0">
                  <a:pos x="25" y="13"/>
                </a:cxn>
                <a:cxn ang="0">
                  <a:pos x="22" y="3"/>
                </a:cxn>
                <a:cxn ang="0">
                  <a:pos x="14" y="0"/>
                </a:cxn>
                <a:cxn ang="0">
                  <a:pos x="7" y="5"/>
                </a:cxn>
                <a:cxn ang="0">
                  <a:pos x="5" y="13"/>
                </a:cxn>
                <a:cxn ang="0">
                  <a:pos x="11" y="26"/>
                </a:cxn>
                <a:cxn ang="0">
                  <a:pos x="21" y="36"/>
                </a:cxn>
                <a:cxn ang="0">
                  <a:pos x="8" y="59"/>
                </a:cxn>
                <a:cxn ang="0">
                  <a:pos x="2" y="68"/>
                </a:cxn>
                <a:cxn ang="0">
                  <a:pos x="0" y="78"/>
                </a:cxn>
                <a:cxn ang="0">
                  <a:pos x="2" y="88"/>
                </a:cxn>
                <a:cxn ang="0">
                  <a:pos x="8" y="86"/>
                </a:cxn>
                <a:cxn ang="0">
                  <a:pos x="18" y="76"/>
                </a:cxn>
                <a:cxn ang="0">
                  <a:pos x="36" y="80"/>
                </a:cxn>
                <a:cxn ang="0">
                  <a:pos x="55" y="88"/>
                </a:cxn>
                <a:cxn ang="0">
                  <a:pos x="66" y="83"/>
                </a:cxn>
                <a:cxn ang="0">
                  <a:pos x="77" y="70"/>
                </a:cxn>
                <a:cxn ang="0">
                  <a:pos x="83" y="54"/>
                </a:cxn>
                <a:cxn ang="0">
                  <a:pos x="80" y="42"/>
                </a:cxn>
                <a:cxn ang="0">
                  <a:pos x="94" y="29"/>
                </a:cxn>
                <a:cxn ang="0">
                  <a:pos x="85" y="19"/>
                </a:cxn>
                <a:cxn ang="0">
                  <a:pos x="74" y="18"/>
                </a:cxn>
                <a:cxn ang="0">
                  <a:pos x="67" y="18"/>
                </a:cxn>
              </a:cxnLst>
              <a:rect l="0" t="0" r="r" b="b"/>
              <a:pathLst>
                <a:path w="94" h="88">
                  <a:moveTo>
                    <a:pt x="67" y="18"/>
                  </a:moveTo>
                  <a:lnTo>
                    <a:pt x="58" y="26"/>
                  </a:lnTo>
                  <a:lnTo>
                    <a:pt x="47" y="18"/>
                  </a:lnTo>
                  <a:lnTo>
                    <a:pt x="32" y="24"/>
                  </a:lnTo>
                  <a:lnTo>
                    <a:pt x="25" y="13"/>
                  </a:lnTo>
                  <a:lnTo>
                    <a:pt x="22" y="3"/>
                  </a:lnTo>
                  <a:lnTo>
                    <a:pt x="14" y="0"/>
                  </a:lnTo>
                  <a:lnTo>
                    <a:pt x="7" y="5"/>
                  </a:lnTo>
                  <a:lnTo>
                    <a:pt x="5" y="13"/>
                  </a:lnTo>
                  <a:lnTo>
                    <a:pt x="11" y="26"/>
                  </a:lnTo>
                  <a:lnTo>
                    <a:pt x="21" y="36"/>
                  </a:lnTo>
                  <a:lnTo>
                    <a:pt x="8" y="59"/>
                  </a:lnTo>
                  <a:lnTo>
                    <a:pt x="2" y="68"/>
                  </a:lnTo>
                  <a:lnTo>
                    <a:pt x="0" y="78"/>
                  </a:lnTo>
                  <a:lnTo>
                    <a:pt x="2" y="88"/>
                  </a:lnTo>
                  <a:lnTo>
                    <a:pt x="8" y="86"/>
                  </a:lnTo>
                  <a:lnTo>
                    <a:pt x="18" y="76"/>
                  </a:lnTo>
                  <a:lnTo>
                    <a:pt x="36" y="80"/>
                  </a:lnTo>
                  <a:lnTo>
                    <a:pt x="55" y="88"/>
                  </a:lnTo>
                  <a:lnTo>
                    <a:pt x="66" y="83"/>
                  </a:lnTo>
                  <a:lnTo>
                    <a:pt x="77" y="70"/>
                  </a:lnTo>
                  <a:lnTo>
                    <a:pt x="83" y="54"/>
                  </a:lnTo>
                  <a:lnTo>
                    <a:pt x="80" y="42"/>
                  </a:lnTo>
                  <a:lnTo>
                    <a:pt x="94" y="29"/>
                  </a:lnTo>
                  <a:lnTo>
                    <a:pt x="85" y="19"/>
                  </a:lnTo>
                  <a:lnTo>
                    <a:pt x="74" y="18"/>
                  </a:lnTo>
                  <a:lnTo>
                    <a:pt x="67" y="18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26" name="Freeform 225"/>
            <p:cNvSpPr>
              <a:spLocks/>
            </p:cNvSpPr>
            <p:nvPr/>
          </p:nvSpPr>
          <p:spPr bwMode="auto">
            <a:xfrm>
              <a:off x="1558" y="3443"/>
              <a:ext cx="111" cy="81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70" y="15"/>
                </a:cxn>
                <a:cxn ang="0">
                  <a:pos x="56" y="23"/>
                </a:cxn>
                <a:cxn ang="0">
                  <a:pos x="47" y="31"/>
                </a:cxn>
                <a:cxn ang="0">
                  <a:pos x="33" y="38"/>
                </a:cxn>
                <a:cxn ang="0">
                  <a:pos x="27" y="39"/>
                </a:cxn>
                <a:cxn ang="0">
                  <a:pos x="19" y="41"/>
                </a:cxn>
                <a:cxn ang="0">
                  <a:pos x="14" y="42"/>
                </a:cxn>
                <a:cxn ang="0">
                  <a:pos x="6" y="47"/>
                </a:cxn>
                <a:cxn ang="0">
                  <a:pos x="3" y="59"/>
                </a:cxn>
                <a:cxn ang="0">
                  <a:pos x="0" y="65"/>
                </a:cxn>
                <a:cxn ang="0">
                  <a:pos x="2" y="70"/>
                </a:cxn>
                <a:cxn ang="0">
                  <a:pos x="6" y="72"/>
                </a:cxn>
                <a:cxn ang="0">
                  <a:pos x="11" y="75"/>
                </a:cxn>
                <a:cxn ang="0">
                  <a:pos x="20" y="73"/>
                </a:cxn>
                <a:cxn ang="0">
                  <a:pos x="27" y="68"/>
                </a:cxn>
                <a:cxn ang="0">
                  <a:pos x="34" y="60"/>
                </a:cxn>
                <a:cxn ang="0">
                  <a:pos x="52" y="51"/>
                </a:cxn>
                <a:cxn ang="0">
                  <a:pos x="61" y="49"/>
                </a:cxn>
                <a:cxn ang="0">
                  <a:pos x="72" y="47"/>
                </a:cxn>
                <a:cxn ang="0">
                  <a:pos x="87" y="54"/>
                </a:cxn>
                <a:cxn ang="0">
                  <a:pos x="87" y="68"/>
                </a:cxn>
                <a:cxn ang="0">
                  <a:pos x="92" y="77"/>
                </a:cxn>
                <a:cxn ang="0">
                  <a:pos x="100" y="81"/>
                </a:cxn>
                <a:cxn ang="0">
                  <a:pos x="109" y="80"/>
                </a:cxn>
                <a:cxn ang="0">
                  <a:pos x="108" y="65"/>
                </a:cxn>
                <a:cxn ang="0">
                  <a:pos x="111" y="51"/>
                </a:cxn>
                <a:cxn ang="0">
                  <a:pos x="111" y="39"/>
                </a:cxn>
                <a:cxn ang="0">
                  <a:pos x="109" y="28"/>
                </a:cxn>
                <a:cxn ang="0">
                  <a:pos x="106" y="21"/>
                </a:cxn>
                <a:cxn ang="0">
                  <a:pos x="106" y="13"/>
                </a:cxn>
                <a:cxn ang="0">
                  <a:pos x="95" y="7"/>
                </a:cxn>
                <a:cxn ang="0">
                  <a:pos x="87" y="2"/>
                </a:cxn>
                <a:cxn ang="0">
                  <a:pos x="78" y="0"/>
                </a:cxn>
              </a:cxnLst>
              <a:rect l="0" t="0" r="r" b="b"/>
              <a:pathLst>
                <a:path w="111" h="81">
                  <a:moveTo>
                    <a:pt x="78" y="0"/>
                  </a:moveTo>
                  <a:lnTo>
                    <a:pt x="70" y="15"/>
                  </a:lnTo>
                  <a:lnTo>
                    <a:pt x="56" y="23"/>
                  </a:lnTo>
                  <a:lnTo>
                    <a:pt x="47" y="31"/>
                  </a:lnTo>
                  <a:lnTo>
                    <a:pt x="33" y="38"/>
                  </a:lnTo>
                  <a:lnTo>
                    <a:pt x="27" y="39"/>
                  </a:lnTo>
                  <a:lnTo>
                    <a:pt x="19" y="41"/>
                  </a:lnTo>
                  <a:lnTo>
                    <a:pt x="14" y="42"/>
                  </a:lnTo>
                  <a:lnTo>
                    <a:pt x="6" y="47"/>
                  </a:lnTo>
                  <a:lnTo>
                    <a:pt x="3" y="59"/>
                  </a:lnTo>
                  <a:lnTo>
                    <a:pt x="0" y="65"/>
                  </a:lnTo>
                  <a:lnTo>
                    <a:pt x="2" y="70"/>
                  </a:lnTo>
                  <a:lnTo>
                    <a:pt x="6" y="72"/>
                  </a:lnTo>
                  <a:lnTo>
                    <a:pt x="11" y="75"/>
                  </a:lnTo>
                  <a:lnTo>
                    <a:pt x="20" y="73"/>
                  </a:lnTo>
                  <a:lnTo>
                    <a:pt x="27" y="68"/>
                  </a:lnTo>
                  <a:lnTo>
                    <a:pt x="34" y="60"/>
                  </a:lnTo>
                  <a:lnTo>
                    <a:pt x="52" y="51"/>
                  </a:lnTo>
                  <a:lnTo>
                    <a:pt x="61" y="49"/>
                  </a:lnTo>
                  <a:lnTo>
                    <a:pt x="72" y="47"/>
                  </a:lnTo>
                  <a:lnTo>
                    <a:pt x="87" y="54"/>
                  </a:lnTo>
                  <a:lnTo>
                    <a:pt x="87" y="68"/>
                  </a:lnTo>
                  <a:lnTo>
                    <a:pt x="92" y="77"/>
                  </a:lnTo>
                  <a:lnTo>
                    <a:pt x="100" y="81"/>
                  </a:lnTo>
                  <a:lnTo>
                    <a:pt x="109" y="80"/>
                  </a:lnTo>
                  <a:lnTo>
                    <a:pt x="108" y="65"/>
                  </a:lnTo>
                  <a:lnTo>
                    <a:pt x="111" y="51"/>
                  </a:lnTo>
                  <a:lnTo>
                    <a:pt x="111" y="39"/>
                  </a:lnTo>
                  <a:lnTo>
                    <a:pt x="109" y="28"/>
                  </a:lnTo>
                  <a:lnTo>
                    <a:pt x="106" y="21"/>
                  </a:lnTo>
                  <a:lnTo>
                    <a:pt x="106" y="13"/>
                  </a:lnTo>
                  <a:lnTo>
                    <a:pt x="95" y="7"/>
                  </a:lnTo>
                  <a:lnTo>
                    <a:pt x="87" y="2"/>
                  </a:lnTo>
                  <a:lnTo>
                    <a:pt x="78" y="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27" name="Freeform 226"/>
            <p:cNvSpPr>
              <a:spLocks/>
            </p:cNvSpPr>
            <p:nvPr/>
          </p:nvSpPr>
          <p:spPr bwMode="auto">
            <a:xfrm>
              <a:off x="1633" y="3220"/>
              <a:ext cx="112" cy="215"/>
            </a:xfrm>
            <a:custGeom>
              <a:avLst/>
              <a:gdLst/>
              <a:ahLst/>
              <a:cxnLst>
                <a:cxn ang="0">
                  <a:pos x="89" y="10"/>
                </a:cxn>
                <a:cxn ang="0">
                  <a:pos x="87" y="0"/>
                </a:cxn>
                <a:cxn ang="0">
                  <a:pos x="83" y="7"/>
                </a:cxn>
                <a:cxn ang="0">
                  <a:pos x="75" y="20"/>
                </a:cxn>
                <a:cxn ang="0">
                  <a:pos x="70" y="33"/>
                </a:cxn>
                <a:cxn ang="0">
                  <a:pos x="76" y="41"/>
                </a:cxn>
                <a:cxn ang="0">
                  <a:pos x="73" y="48"/>
                </a:cxn>
                <a:cxn ang="0">
                  <a:pos x="67" y="49"/>
                </a:cxn>
                <a:cxn ang="0">
                  <a:pos x="51" y="80"/>
                </a:cxn>
                <a:cxn ang="0">
                  <a:pos x="44" y="96"/>
                </a:cxn>
                <a:cxn ang="0">
                  <a:pos x="33" y="121"/>
                </a:cxn>
                <a:cxn ang="0">
                  <a:pos x="17" y="148"/>
                </a:cxn>
                <a:cxn ang="0">
                  <a:pos x="8" y="173"/>
                </a:cxn>
                <a:cxn ang="0">
                  <a:pos x="2" y="191"/>
                </a:cxn>
                <a:cxn ang="0">
                  <a:pos x="0" y="197"/>
                </a:cxn>
                <a:cxn ang="0">
                  <a:pos x="27" y="202"/>
                </a:cxn>
                <a:cxn ang="0">
                  <a:pos x="41" y="209"/>
                </a:cxn>
                <a:cxn ang="0">
                  <a:pos x="48" y="215"/>
                </a:cxn>
                <a:cxn ang="0">
                  <a:pos x="51" y="205"/>
                </a:cxn>
                <a:cxn ang="0">
                  <a:pos x="56" y="189"/>
                </a:cxn>
                <a:cxn ang="0">
                  <a:pos x="62" y="173"/>
                </a:cxn>
                <a:cxn ang="0">
                  <a:pos x="69" y="157"/>
                </a:cxn>
                <a:cxn ang="0">
                  <a:pos x="75" y="145"/>
                </a:cxn>
                <a:cxn ang="0">
                  <a:pos x="83" y="132"/>
                </a:cxn>
                <a:cxn ang="0">
                  <a:pos x="89" y="121"/>
                </a:cxn>
                <a:cxn ang="0">
                  <a:pos x="100" y="108"/>
                </a:cxn>
                <a:cxn ang="0">
                  <a:pos x="101" y="100"/>
                </a:cxn>
                <a:cxn ang="0">
                  <a:pos x="100" y="85"/>
                </a:cxn>
                <a:cxn ang="0">
                  <a:pos x="101" y="72"/>
                </a:cxn>
                <a:cxn ang="0">
                  <a:pos x="103" y="56"/>
                </a:cxn>
                <a:cxn ang="0">
                  <a:pos x="104" y="39"/>
                </a:cxn>
                <a:cxn ang="0">
                  <a:pos x="106" y="28"/>
                </a:cxn>
                <a:cxn ang="0">
                  <a:pos x="112" y="17"/>
                </a:cxn>
                <a:cxn ang="0">
                  <a:pos x="97" y="28"/>
                </a:cxn>
                <a:cxn ang="0">
                  <a:pos x="92" y="18"/>
                </a:cxn>
                <a:cxn ang="0">
                  <a:pos x="90" y="13"/>
                </a:cxn>
                <a:cxn ang="0">
                  <a:pos x="89" y="10"/>
                </a:cxn>
              </a:cxnLst>
              <a:rect l="0" t="0" r="r" b="b"/>
              <a:pathLst>
                <a:path w="112" h="215">
                  <a:moveTo>
                    <a:pt x="89" y="10"/>
                  </a:moveTo>
                  <a:lnTo>
                    <a:pt x="87" y="0"/>
                  </a:lnTo>
                  <a:lnTo>
                    <a:pt x="83" y="7"/>
                  </a:lnTo>
                  <a:lnTo>
                    <a:pt x="75" y="20"/>
                  </a:lnTo>
                  <a:lnTo>
                    <a:pt x="70" y="33"/>
                  </a:lnTo>
                  <a:lnTo>
                    <a:pt x="76" y="41"/>
                  </a:lnTo>
                  <a:lnTo>
                    <a:pt x="73" y="48"/>
                  </a:lnTo>
                  <a:lnTo>
                    <a:pt x="67" y="49"/>
                  </a:lnTo>
                  <a:lnTo>
                    <a:pt x="51" y="80"/>
                  </a:lnTo>
                  <a:lnTo>
                    <a:pt x="44" y="96"/>
                  </a:lnTo>
                  <a:lnTo>
                    <a:pt x="33" y="121"/>
                  </a:lnTo>
                  <a:lnTo>
                    <a:pt x="17" y="148"/>
                  </a:lnTo>
                  <a:lnTo>
                    <a:pt x="8" y="173"/>
                  </a:lnTo>
                  <a:lnTo>
                    <a:pt x="2" y="191"/>
                  </a:lnTo>
                  <a:lnTo>
                    <a:pt x="0" y="197"/>
                  </a:lnTo>
                  <a:lnTo>
                    <a:pt x="27" y="202"/>
                  </a:lnTo>
                  <a:lnTo>
                    <a:pt x="41" y="209"/>
                  </a:lnTo>
                  <a:lnTo>
                    <a:pt x="48" y="215"/>
                  </a:lnTo>
                  <a:lnTo>
                    <a:pt x="51" y="205"/>
                  </a:lnTo>
                  <a:lnTo>
                    <a:pt x="56" y="189"/>
                  </a:lnTo>
                  <a:lnTo>
                    <a:pt x="62" y="173"/>
                  </a:lnTo>
                  <a:lnTo>
                    <a:pt x="69" y="157"/>
                  </a:lnTo>
                  <a:lnTo>
                    <a:pt x="75" y="145"/>
                  </a:lnTo>
                  <a:lnTo>
                    <a:pt x="83" y="132"/>
                  </a:lnTo>
                  <a:lnTo>
                    <a:pt x="89" y="121"/>
                  </a:lnTo>
                  <a:lnTo>
                    <a:pt x="100" y="108"/>
                  </a:lnTo>
                  <a:lnTo>
                    <a:pt x="101" y="100"/>
                  </a:lnTo>
                  <a:lnTo>
                    <a:pt x="100" y="85"/>
                  </a:lnTo>
                  <a:lnTo>
                    <a:pt x="101" y="72"/>
                  </a:lnTo>
                  <a:lnTo>
                    <a:pt x="103" y="56"/>
                  </a:lnTo>
                  <a:lnTo>
                    <a:pt x="104" y="39"/>
                  </a:lnTo>
                  <a:lnTo>
                    <a:pt x="106" y="28"/>
                  </a:lnTo>
                  <a:lnTo>
                    <a:pt x="112" y="17"/>
                  </a:lnTo>
                  <a:lnTo>
                    <a:pt x="97" y="28"/>
                  </a:lnTo>
                  <a:lnTo>
                    <a:pt x="92" y="18"/>
                  </a:lnTo>
                  <a:lnTo>
                    <a:pt x="90" y="13"/>
                  </a:lnTo>
                  <a:lnTo>
                    <a:pt x="89" y="10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28" name="Freeform 227"/>
            <p:cNvSpPr>
              <a:spLocks/>
            </p:cNvSpPr>
            <p:nvPr/>
          </p:nvSpPr>
          <p:spPr bwMode="auto">
            <a:xfrm>
              <a:off x="1776" y="3211"/>
              <a:ext cx="52" cy="37"/>
            </a:xfrm>
            <a:custGeom>
              <a:avLst/>
              <a:gdLst/>
              <a:ahLst/>
              <a:cxnLst>
                <a:cxn ang="0">
                  <a:pos x="44" y="3"/>
                </a:cxn>
                <a:cxn ang="0">
                  <a:pos x="36" y="0"/>
                </a:cxn>
                <a:cxn ang="0">
                  <a:pos x="18" y="9"/>
                </a:cxn>
                <a:cxn ang="0">
                  <a:pos x="4" y="16"/>
                </a:cxn>
                <a:cxn ang="0">
                  <a:pos x="0" y="26"/>
                </a:cxn>
                <a:cxn ang="0">
                  <a:pos x="4" y="32"/>
                </a:cxn>
                <a:cxn ang="0">
                  <a:pos x="4" y="37"/>
                </a:cxn>
                <a:cxn ang="0">
                  <a:pos x="18" y="31"/>
                </a:cxn>
                <a:cxn ang="0">
                  <a:pos x="16" y="22"/>
                </a:cxn>
                <a:cxn ang="0">
                  <a:pos x="27" y="16"/>
                </a:cxn>
                <a:cxn ang="0">
                  <a:pos x="39" y="8"/>
                </a:cxn>
                <a:cxn ang="0">
                  <a:pos x="49" y="11"/>
                </a:cxn>
                <a:cxn ang="0">
                  <a:pos x="52" y="9"/>
                </a:cxn>
                <a:cxn ang="0">
                  <a:pos x="44" y="3"/>
                </a:cxn>
              </a:cxnLst>
              <a:rect l="0" t="0" r="r" b="b"/>
              <a:pathLst>
                <a:path w="52" h="37">
                  <a:moveTo>
                    <a:pt x="44" y="3"/>
                  </a:moveTo>
                  <a:lnTo>
                    <a:pt x="36" y="0"/>
                  </a:lnTo>
                  <a:lnTo>
                    <a:pt x="18" y="9"/>
                  </a:lnTo>
                  <a:lnTo>
                    <a:pt x="4" y="16"/>
                  </a:lnTo>
                  <a:lnTo>
                    <a:pt x="0" y="26"/>
                  </a:lnTo>
                  <a:lnTo>
                    <a:pt x="4" y="32"/>
                  </a:lnTo>
                  <a:lnTo>
                    <a:pt x="4" y="37"/>
                  </a:lnTo>
                  <a:lnTo>
                    <a:pt x="18" y="31"/>
                  </a:lnTo>
                  <a:lnTo>
                    <a:pt x="16" y="22"/>
                  </a:lnTo>
                  <a:lnTo>
                    <a:pt x="27" y="16"/>
                  </a:lnTo>
                  <a:lnTo>
                    <a:pt x="39" y="8"/>
                  </a:lnTo>
                  <a:lnTo>
                    <a:pt x="49" y="11"/>
                  </a:lnTo>
                  <a:lnTo>
                    <a:pt x="52" y="9"/>
                  </a:lnTo>
                  <a:lnTo>
                    <a:pt x="44" y="3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29" name="Freeform 228"/>
            <p:cNvSpPr>
              <a:spLocks/>
            </p:cNvSpPr>
            <p:nvPr/>
          </p:nvSpPr>
          <p:spPr bwMode="auto">
            <a:xfrm>
              <a:off x="1746" y="3249"/>
              <a:ext cx="80" cy="161"/>
            </a:xfrm>
            <a:custGeom>
              <a:avLst/>
              <a:gdLst/>
              <a:ahLst/>
              <a:cxnLst>
                <a:cxn ang="0">
                  <a:pos x="2" y="68"/>
                </a:cxn>
                <a:cxn ang="0">
                  <a:pos x="0" y="88"/>
                </a:cxn>
                <a:cxn ang="0">
                  <a:pos x="2" y="109"/>
                </a:cxn>
                <a:cxn ang="0">
                  <a:pos x="5" y="123"/>
                </a:cxn>
                <a:cxn ang="0">
                  <a:pos x="10" y="140"/>
                </a:cxn>
                <a:cxn ang="0">
                  <a:pos x="16" y="156"/>
                </a:cxn>
                <a:cxn ang="0">
                  <a:pos x="24" y="161"/>
                </a:cxn>
                <a:cxn ang="0">
                  <a:pos x="30" y="157"/>
                </a:cxn>
                <a:cxn ang="0">
                  <a:pos x="45" y="143"/>
                </a:cxn>
                <a:cxn ang="0">
                  <a:pos x="63" y="131"/>
                </a:cxn>
                <a:cxn ang="0">
                  <a:pos x="80" y="125"/>
                </a:cxn>
                <a:cxn ang="0">
                  <a:pos x="72" y="118"/>
                </a:cxn>
                <a:cxn ang="0">
                  <a:pos x="63" y="109"/>
                </a:cxn>
                <a:cxn ang="0">
                  <a:pos x="49" y="118"/>
                </a:cxn>
                <a:cxn ang="0">
                  <a:pos x="44" y="112"/>
                </a:cxn>
                <a:cxn ang="0">
                  <a:pos x="47" y="96"/>
                </a:cxn>
                <a:cxn ang="0">
                  <a:pos x="31" y="83"/>
                </a:cxn>
                <a:cxn ang="0">
                  <a:pos x="20" y="73"/>
                </a:cxn>
                <a:cxn ang="0">
                  <a:pos x="24" y="50"/>
                </a:cxn>
                <a:cxn ang="0">
                  <a:pos x="25" y="39"/>
                </a:cxn>
                <a:cxn ang="0">
                  <a:pos x="27" y="27"/>
                </a:cxn>
                <a:cxn ang="0">
                  <a:pos x="47" y="14"/>
                </a:cxn>
                <a:cxn ang="0">
                  <a:pos x="14" y="0"/>
                </a:cxn>
                <a:cxn ang="0">
                  <a:pos x="8" y="3"/>
                </a:cxn>
                <a:cxn ang="0">
                  <a:pos x="2" y="29"/>
                </a:cxn>
                <a:cxn ang="0">
                  <a:pos x="2" y="68"/>
                </a:cxn>
              </a:cxnLst>
              <a:rect l="0" t="0" r="r" b="b"/>
              <a:pathLst>
                <a:path w="80" h="161">
                  <a:moveTo>
                    <a:pt x="2" y="68"/>
                  </a:moveTo>
                  <a:lnTo>
                    <a:pt x="0" y="88"/>
                  </a:lnTo>
                  <a:lnTo>
                    <a:pt x="2" y="109"/>
                  </a:lnTo>
                  <a:lnTo>
                    <a:pt x="5" y="123"/>
                  </a:lnTo>
                  <a:lnTo>
                    <a:pt x="10" y="140"/>
                  </a:lnTo>
                  <a:lnTo>
                    <a:pt x="16" y="156"/>
                  </a:lnTo>
                  <a:lnTo>
                    <a:pt x="24" y="161"/>
                  </a:lnTo>
                  <a:lnTo>
                    <a:pt x="30" y="157"/>
                  </a:lnTo>
                  <a:lnTo>
                    <a:pt x="45" y="143"/>
                  </a:lnTo>
                  <a:lnTo>
                    <a:pt x="63" y="131"/>
                  </a:lnTo>
                  <a:lnTo>
                    <a:pt x="80" y="125"/>
                  </a:lnTo>
                  <a:lnTo>
                    <a:pt x="72" y="118"/>
                  </a:lnTo>
                  <a:lnTo>
                    <a:pt x="63" y="109"/>
                  </a:lnTo>
                  <a:lnTo>
                    <a:pt x="49" y="118"/>
                  </a:lnTo>
                  <a:lnTo>
                    <a:pt x="44" y="112"/>
                  </a:lnTo>
                  <a:lnTo>
                    <a:pt x="47" y="96"/>
                  </a:lnTo>
                  <a:lnTo>
                    <a:pt x="31" y="83"/>
                  </a:lnTo>
                  <a:lnTo>
                    <a:pt x="20" y="73"/>
                  </a:lnTo>
                  <a:lnTo>
                    <a:pt x="24" y="50"/>
                  </a:lnTo>
                  <a:lnTo>
                    <a:pt x="25" y="39"/>
                  </a:lnTo>
                  <a:lnTo>
                    <a:pt x="27" y="27"/>
                  </a:lnTo>
                  <a:lnTo>
                    <a:pt x="47" y="14"/>
                  </a:lnTo>
                  <a:lnTo>
                    <a:pt x="14" y="0"/>
                  </a:lnTo>
                  <a:lnTo>
                    <a:pt x="8" y="3"/>
                  </a:lnTo>
                  <a:lnTo>
                    <a:pt x="2" y="29"/>
                  </a:lnTo>
                  <a:lnTo>
                    <a:pt x="2" y="68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30" name="Freeform 229"/>
            <p:cNvSpPr>
              <a:spLocks/>
            </p:cNvSpPr>
            <p:nvPr/>
          </p:nvSpPr>
          <p:spPr bwMode="auto">
            <a:xfrm>
              <a:off x="1878" y="3269"/>
              <a:ext cx="132" cy="129"/>
            </a:xfrm>
            <a:custGeom>
              <a:avLst/>
              <a:gdLst/>
              <a:ahLst/>
              <a:cxnLst>
                <a:cxn ang="0">
                  <a:pos x="120" y="5"/>
                </a:cxn>
                <a:cxn ang="0">
                  <a:pos x="126" y="8"/>
                </a:cxn>
                <a:cxn ang="0">
                  <a:pos x="129" y="15"/>
                </a:cxn>
                <a:cxn ang="0">
                  <a:pos x="132" y="23"/>
                </a:cxn>
                <a:cxn ang="0">
                  <a:pos x="129" y="36"/>
                </a:cxn>
                <a:cxn ang="0">
                  <a:pos x="117" y="52"/>
                </a:cxn>
                <a:cxn ang="0">
                  <a:pos x="104" y="70"/>
                </a:cxn>
                <a:cxn ang="0">
                  <a:pos x="89" y="86"/>
                </a:cxn>
                <a:cxn ang="0">
                  <a:pos x="73" y="99"/>
                </a:cxn>
                <a:cxn ang="0">
                  <a:pos x="59" y="108"/>
                </a:cxn>
                <a:cxn ang="0">
                  <a:pos x="36" y="124"/>
                </a:cxn>
                <a:cxn ang="0">
                  <a:pos x="23" y="129"/>
                </a:cxn>
                <a:cxn ang="0">
                  <a:pos x="9" y="124"/>
                </a:cxn>
                <a:cxn ang="0">
                  <a:pos x="0" y="112"/>
                </a:cxn>
                <a:cxn ang="0">
                  <a:pos x="0" y="116"/>
                </a:cxn>
                <a:cxn ang="0">
                  <a:pos x="8" y="109"/>
                </a:cxn>
                <a:cxn ang="0">
                  <a:pos x="18" y="106"/>
                </a:cxn>
                <a:cxn ang="0">
                  <a:pos x="22" y="98"/>
                </a:cxn>
                <a:cxn ang="0">
                  <a:pos x="59" y="70"/>
                </a:cxn>
                <a:cxn ang="0">
                  <a:pos x="92" y="44"/>
                </a:cxn>
                <a:cxn ang="0">
                  <a:pos x="107" y="30"/>
                </a:cxn>
                <a:cxn ang="0">
                  <a:pos x="114" y="28"/>
                </a:cxn>
                <a:cxn ang="0">
                  <a:pos x="118" y="20"/>
                </a:cxn>
                <a:cxn ang="0">
                  <a:pos x="120" y="12"/>
                </a:cxn>
                <a:cxn ang="0">
                  <a:pos x="121" y="0"/>
                </a:cxn>
                <a:cxn ang="0">
                  <a:pos x="120" y="5"/>
                </a:cxn>
              </a:cxnLst>
              <a:rect l="0" t="0" r="r" b="b"/>
              <a:pathLst>
                <a:path w="132" h="129">
                  <a:moveTo>
                    <a:pt x="120" y="5"/>
                  </a:moveTo>
                  <a:lnTo>
                    <a:pt x="126" y="8"/>
                  </a:lnTo>
                  <a:lnTo>
                    <a:pt x="129" y="15"/>
                  </a:lnTo>
                  <a:lnTo>
                    <a:pt x="132" y="23"/>
                  </a:lnTo>
                  <a:lnTo>
                    <a:pt x="129" y="36"/>
                  </a:lnTo>
                  <a:lnTo>
                    <a:pt x="117" y="52"/>
                  </a:lnTo>
                  <a:lnTo>
                    <a:pt x="104" y="70"/>
                  </a:lnTo>
                  <a:lnTo>
                    <a:pt x="89" y="86"/>
                  </a:lnTo>
                  <a:lnTo>
                    <a:pt x="73" y="99"/>
                  </a:lnTo>
                  <a:lnTo>
                    <a:pt x="59" y="108"/>
                  </a:lnTo>
                  <a:lnTo>
                    <a:pt x="36" y="124"/>
                  </a:lnTo>
                  <a:lnTo>
                    <a:pt x="23" y="129"/>
                  </a:lnTo>
                  <a:lnTo>
                    <a:pt x="9" y="124"/>
                  </a:lnTo>
                  <a:lnTo>
                    <a:pt x="0" y="112"/>
                  </a:lnTo>
                  <a:lnTo>
                    <a:pt x="0" y="116"/>
                  </a:lnTo>
                  <a:lnTo>
                    <a:pt x="8" y="109"/>
                  </a:lnTo>
                  <a:lnTo>
                    <a:pt x="18" y="106"/>
                  </a:lnTo>
                  <a:lnTo>
                    <a:pt x="22" y="98"/>
                  </a:lnTo>
                  <a:lnTo>
                    <a:pt x="59" y="70"/>
                  </a:lnTo>
                  <a:lnTo>
                    <a:pt x="92" y="44"/>
                  </a:lnTo>
                  <a:lnTo>
                    <a:pt x="107" y="30"/>
                  </a:lnTo>
                  <a:lnTo>
                    <a:pt x="114" y="28"/>
                  </a:lnTo>
                  <a:lnTo>
                    <a:pt x="118" y="20"/>
                  </a:lnTo>
                  <a:lnTo>
                    <a:pt x="120" y="12"/>
                  </a:lnTo>
                  <a:lnTo>
                    <a:pt x="121" y="0"/>
                  </a:lnTo>
                  <a:lnTo>
                    <a:pt x="120" y="5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31" name="Freeform 230"/>
            <p:cNvSpPr>
              <a:spLocks/>
            </p:cNvSpPr>
            <p:nvPr/>
          </p:nvSpPr>
          <p:spPr bwMode="auto">
            <a:xfrm>
              <a:off x="1792" y="3219"/>
              <a:ext cx="30" cy="23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0" y="14"/>
                </a:cxn>
                <a:cxn ang="0">
                  <a:pos x="23" y="0"/>
                </a:cxn>
                <a:cxn ang="0">
                  <a:pos x="30" y="3"/>
                </a:cxn>
                <a:cxn ang="0">
                  <a:pos x="2" y="21"/>
                </a:cxn>
                <a:cxn ang="0">
                  <a:pos x="0" y="23"/>
                </a:cxn>
              </a:cxnLst>
              <a:rect l="0" t="0" r="r" b="b"/>
              <a:pathLst>
                <a:path w="30" h="23">
                  <a:moveTo>
                    <a:pt x="0" y="23"/>
                  </a:moveTo>
                  <a:lnTo>
                    <a:pt x="0" y="14"/>
                  </a:lnTo>
                  <a:lnTo>
                    <a:pt x="23" y="0"/>
                  </a:lnTo>
                  <a:lnTo>
                    <a:pt x="30" y="3"/>
                  </a:lnTo>
                  <a:lnTo>
                    <a:pt x="2" y="21"/>
                  </a:lnTo>
                  <a:lnTo>
                    <a:pt x="0" y="23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32" name="Freeform 231"/>
            <p:cNvSpPr>
              <a:spLocks/>
            </p:cNvSpPr>
            <p:nvPr/>
          </p:nvSpPr>
          <p:spPr bwMode="auto">
            <a:xfrm>
              <a:off x="2032" y="3412"/>
              <a:ext cx="131" cy="145"/>
            </a:xfrm>
            <a:custGeom>
              <a:avLst/>
              <a:gdLst/>
              <a:ahLst/>
              <a:cxnLst>
                <a:cxn ang="0">
                  <a:pos x="70" y="8"/>
                </a:cxn>
                <a:cxn ang="0">
                  <a:pos x="80" y="0"/>
                </a:cxn>
                <a:cxn ang="0">
                  <a:pos x="98" y="4"/>
                </a:cxn>
                <a:cxn ang="0">
                  <a:pos x="125" y="13"/>
                </a:cxn>
                <a:cxn ang="0">
                  <a:pos x="129" y="25"/>
                </a:cxn>
                <a:cxn ang="0">
                  <a:pos x="131" y="36"/>
                </a:cxn>
                <a:cxn ang="0">
                  <a:pos x="131" y="44"/>
                </a:cxn>
                <a:cxn ang="0">
                  <a:pos x="131" y="49"/>
                </a:cxn>
                <a:cxn ang="0">
                  <a:pos x="131" y="57"/>
                </a:cxn>
                <a:cxn ang="0">
                  <a:pos x="128" y="67"/>
                </a:cxn>
                <a:cxn ang="0">
                  <a:pos x="119" y="73"/>
                </a:cxn>
                <a:cxn ang="0">
                  <a:pos x="115" y="86"/>
                </a:cxn>
                <a:cxn ang="0">
                  <a:pos x="112" y="103"/>
                </a:cxn>
                <a:cxn ang="0">
                  <a:pos x="108" y="117"/>
                </a:cxn>
                <a:cxn ang="0">
                  <a:pos x="105" y="130"/>
                </a:cxn>
                <a:cxn ang="0">
                  <a:pos x="95" y="138"/>
                </a:cxn>
                <a:cxn ang="0">
                  <a:pos x="75" y="145"/>
                </a:cxn>
                <a:cxn ang="0">
                  <a:pos x="58" y="145"/>
                </a:cxn>
                <a:cxn ang="0">
                  <a:pos x="41" y="143"/>
                </a:cxn>
                <a:cxn ang="0">
                  <a:pos x="20" y="142"/>
                </a:cxn>
                <a:cxn ang="0">
                  <a:pos x="8" y="134"/>
                </a:cxn>
                <a:cxn ang="0">
                  <a:pos x="0" y="129"/>
                </a:cxn>
                <a:cxn ang="0">
                  <a:pos x="0" y="122"/>
                </a:cxn>
                <a:cxn ang="0">
                  <a:pos x="5" y="111"/>
                </a:cxn>
                <a:cxn ang="0">
                  <a:pos x="11" y="104"/>
                </a:cxn>
                <a:cxn ang="0">
                  <a:pos x="27" y="98"/>
                </a:cxn>
                <a:cxn ang="0">
                  <a:pos x="55" y="96"/>
                </a:cxn>
                <a:cxn ang="0">
                  <a:pos x="53" y="85"/>
                </a:cxn>
                <a:cxn ang="0">
                  <a:pos x="55" y="65"/>
                </a:cxn>
                <a:cxn ang="0">
                  <a:pos x="58" y="54"/>
                </a:cxn>
                <a:cxn ang="0">
                  <a:pos x="56" y="47"/>
                </a:cxn>
                <a:cxn ang="0">
                  <a:pos x="62" y="49"/>
                </a:cxn>
                <a:cxn ang="0">
                  <a:pos x="66" y="49"/>
                </a:cxn>
                <a:cxn ang="0">
                  <a:pos x="76" y="44"/>
                </a:cxn>
                <a:cxn ang="0">
                  <a:pos x="81" y="34"/>
                </a:cxn>
                <a:cxn ang="0">
                  <a:pos x="84" y="25"/>
                </a:cxn>
                <a:cxn ang="0">
                  <a:pos x="83" y="17"/>
                </a:cxn>
                <a:cxn ang="0">
                  <a:pos x="76" y="13"/>
                </a:cxn>
                <a:cxn ang="0">
                  <a:pos x="72" y="13"/>
                </a:cxn>
                <a:cxn ang="0">
                  <a:pos x="70" y="8"/>
                </a:cxn>
              </a:cxnLst>
              <a:rect l="0" t="0" r="r" b="b"/>
              <a:pathLst>
                <a:path w="131" h="145">
                  <a:moveTo>
                    <a:pt x="70" y="8"/>
                  </a:moveTo>
                  <a:lnTo>
                    <a:pt x="80" y="0"/>
                  </a:lnTo>
                  <a:lnTo>
                    <a:pt x="98" y="4"/>
                  </a:lnTo>
                  <a:lnTo>
                    <a:pt x="125" y="13"/>
                  </a:lnTo>
                  <a:lnTo>
                    <a:pt x="129" y="25"/>
                  </a:lnTo>
                  <a:lnTo>
                    <a:pt x="131" y="36"/>
                  </a:lnTo>
                  <a:lnTo>
                    <a:pt x="131" y="44"/>
                  </a:lnTo>
                  <a:lnTo>
                    <a:pt x="131" y="49"/>
                  </a:lnTo>
                  <a:lnTo>
                    <a:pt x="131" y="57"/>
                  </a:lnTo>
                  <a:lnTo>
                    <a:pt x="128" y="67"/>
                  </a:lnTo>
                  <a:lnTo>
                    <a:pt x="119" y="73"/>
                  </a:lnTo>
                  <a:lnTo>
                    <a:pt x="115" y="86"/>
                  </a:lnTo>
                  <a:lnTo>
                    <a:pt x="112" y="103"/>
                  </a:lnTo>
                  <a:lnTo>
                    <a:pt x="108" y="117"/>
                  </a:lnTo>
                  <a:lnTo>
                    <a:pt x="105" y="130"/>
                  </a:lnTo>
                  <a:lnTo>
                    <a:pt x="95" y="138"/>
                  </a:lnTo>
                  <a:lnTo>
                    <a:pt x="75" y="145"/>
                  </a:lnTo>
                  <a:lnTo>
                    <a:pt x="58" y="145"/>
                  </a:lnTo>
                  <a:lnTo>
                    <a:pt x="41" y="143"/>
                  </a:lnTo>
                  <a:lnTo>
                    <a:pt x="20" y="142"/>
                  </a:lnTo>
                  <a:lnTo>
                    <a:pt x="8" y="134"/>
                  </a:lnTo>
                  <a:lnTo>
                    <a:pt x="0" y="129"/>
                  </a:lnTo>
                  <a:lnTo>
                    <a:pt x="0" y="122"/>
                  </a:lnTo>
                  <a:lnTo>
                    <a:pt x="5" y="111"/>
                  </a:lnTo>
                  <a:lnTo>
                    <a:pt x="11" y="104"/>
                  </a:lnTo>
                  <a:lnTo>
                    <a:pt x="27" y="98"/>
                  </a:lnTo>
                  <a:lnTo>
                    <a:pt x="55" y="96"/>
                  </a:lnTo>
                  <a:lnTo>
                    <a:pt x="53" y="85"/>
                  </a:lnTo>
                  <a:lnTo>
                    <a:pt x="55" y="65"/>
                  </a:lnTo>
                  <a:lnTo>
                    <a:pt x="58" y="54"/>
                  </a:lnTo>
                  <a:lnTo>
                    <a:pt x="56" y="47"/>
                  </a:lnTo>
                  <a:lnTo>
                    <a:pt x="62" y="49"/>
                  </a:lnTo>
                  <a:lnTo>
                    <a:pt x="66" y="49"/>
                  </a:lnTo>
                  <a:lnTo>
                    <a:pt x="76" y="44"/>
                  </a:lnTo>
                  <a:lnTo>
                    <a:pt x="81" y="34"/>
                  </a:lnTo>
                  <a:lnTo>
                    <a:pt x="84" y="25"/>
                  </a:lnTo>
                  <a:lnTo>
                    <a:pt x="83" y="17"/>
                  </a:lnTo>
                  <a:lnTo>
                    <a:pt x="76" y="13"/>
                  </a:lnTo>
                  <a:lnTo>
                    <a:pt x="72" y="13"/>
                  </a:lnTo>
                  <a:lnTo>
                    <a:pt x="70" y="8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33" name="Freeform 232"/>
            <p:cNvSpPr>
              <a:spLocks/>
            </p:cNvSpPr>
            <p:nvPr/>
          </p:nvSpPr>
          <p:spPr bwMode="auto">
            <a:xfrm>
              <a:off x="1854" y="3437"/>
              <a:ext cx="120" cy="97"/>
            </a:xfrm>
            <a:custGeom>
              <a:avLst/>
              <a:gdLst/>
              <a:ahLst/>
              <a:cxnLst>
                <a:cxn ang="0">
                  <a:pos x="58" y="34"/>
                </a:cxn>
                <a:cxn ang="0">
                  <a:pos x="53" y="39"/>
                </a:cxn>
                <a:cxn ang="0">
                  <a:pos x="46" y="40"/>
                </a:cxn>
                <a:cxn ang="0">
                  <a:pos x="41" y="58"/>
                </a:cxn>
                <a:cxn ang="0">
                  <a:pos x="13" y="65"/>
                </a:cxn>
                <a:cxn ang="0">
                  <a:pos x="5" y="70"/>
                </a:cxn>
                <a:cxn ang="0">
                  <a:pos x="2" y="73"/>
                </a:cxn>
                <a:cxn ang="0">
                  <a:pos x="0" y="86"/>
                </a:cxn>
                <a:cxn ang="0">
                  <a:pos x="5" y="89"/>
                </a:cxn>
                <a:cxn ang="0">
                  <a:pos x="11" y="92"/>
                </a:cxn>
                <a:cxn ang="0">
                  <a:pos x="33" y="96"/>
                </a:cxn>
                <a:cxn ang="0">
                  <a:pos x="47" y="97"/>
                </a:cxn>
                <a:cxn ang="0">
                  <a:pos x="60" y="97"/>
                </a:cxn>
                <a:cxn ang="0">
                  <a:pos x="71" y="97"/>
                </a:cxn>
                <a:cxn ang="0">
                  <a:pos x="78" y="92"/>
                </a:cxn>
                <a:cxn ang="0">
                  <a:pos x="89" y="76"/>
                </a:cxn>
                <a:cxn ang="0">
                  <a:pos x="92" y="71"/>
                </a:cxn>
                <a:cxn ang="0">
                  <a:pos x="95" y="65"/>
                </a:cxn>
                <a:cxn ang="0">
                  <a:pos x="105" y="48"/>
                </a:cxn>
                <a:cxn ang="0">
                  <a:pos x="111" y="48"/>
                </a:cxn>
                <a:cxn ang="0">
                  <a:pos x="117" y="39"/>
                </a:cxn>
                <a:cxn ang="0">
                  <a:pos x="120" y="29"/>
                </a:cxn>
                <a:cxn ang="0">
                  <a:pos x="119" y="16"/>
                </a:cxn>
                <a:cxn ang="0">
                  <a:pos x="100" y="13"/>
                </a:cxn>
                <a:cxn ang="0">
                  <a:pos x="97" y="5"/>
                </a:cxn>
                <a:cxn ang="0">
                  <a:pos x="86" y="0"/>
                </a:cxn>
                <a:cxn ang="0">
                  <a:pos x="81" y="0"/>
                </a:cxn>
                <a:cxn ang="0">
                  <a:pos x="77" y="1"/>
                </a:cxn>
                <a:cxn ang="0">
                  <a:pos x="75" y="6"/>
                </a:cxn>
                <a:cxn ang="0">
                  <a:pos x="83" y="9"/>
                </a:cxn>
                <a:cxn ang="0">
                  <a:pos x="92" y="13"/>
                </a:cxn>
                <a:cxn ang="0">
                  <a:pos x="88" y="24"/>
                </a:cxn>
                <a:cxn ang="0">
                  <a:pos x="81" y="31"/>
                </a:cxn>
                <a:cxn ang="0">
                  <a:pos x="74" y="32"/>
                </a:cxn>
                <a:cxn ang="0">
                  <a:pos x="64" y="35"/>
                </a:cxn>
                <a:cxn ang="0">
                  <a:pos x="58" y="34"/>
                </a:cxn>
              </a:cxnLst>
              <a:rect l="0" t="0" r="r" b="b"/>
              <a:pathLst>
                <a:path w="120" h="97">
                  <a:moveTo>
                    <a:pt x="58" y="34"/>
                  </a:moveTo>
                  <a:lnTo>
                    <a:pt x="53" y="39"/>
                  </a:lnTo>
                  <a:lnTo>
                    <a:pt x="46" y="40"/>
                  </a:lnTo>
                  <a:lnTo>
                    <a:pt x="41" y="58"/>
                  </a:lnTo>
                  <a:lnTo>
                    <a:pt x="13" y="65"/>
                  </a:lnTo>
                  <a:lnTo>
                    <a:pt x="5" y="70"/>
                  </a:lnTo>
                  <a:lnTo>
                    <a:pt x="2" y="73"/>
                  </a:lnTo>
                  <a:lnTo>
                    <a:pt x="0" y="86"/>
                  </a:lnTo>
                  <a:lnTo>
                    <a:pt x="5" y="89"/>
                  </a:lnTo>
                  <a:lnTo>
                    <a:pt x="11" y="92"/>
                  </a:lnTo>
                  <a:lnTo>
                    <a:pt x="33" y="96"/>
                  </a:lnTo>
                  <a:lnTo>
                    <a:pt x="47" y="97"/>
                  </a:lnTo>
                  <a:lnTo>
                    <a:pt x="60" y="97"/>
                  </a:lnTo>
                  <a:lnTo>
                    <a:pt x="71" y="97"/>
                  </a:lnTo>
                  <a:lnTo>
                    <a:pt x="78" y="92"/>
                  </a:lnTo>
                  <a:lnTo>
                    <a:pt x="89" y="76"/>
                  </a:lnTo>
                  <a:lnTo>
                    <a:pt x="92" y="71"/>
                  </a:lnTo>
                  <a:lnTo>
                    <a:pt x="95" y="65"/>
                  </a:lnTo>
                  <a:lnTo>
                    <a:pt x="105" y="48"/>
                  </a:lnTo>
                  <a:lnTo>
                    <a:pt x="111" y="48"/>
                  </a:lnTo>
                  <a:lnTo>
                    <a:pt x="117" y="39"/>
                  </a:lnTo>
                  <a:lnTo>
                    <a:pt x="120" y="29"/>
                  </a:lnTo>
                  <a:lnTo>
                    <a:pt x="119" y="16"/>
                  </a:lnTo>
                  <a:lnTo>
                    <a:pt x="100" y="13"/>
                  </a:lnTo>
                  <a:lnTo>
                    <a:pt x="97" y="5"/>
                  </a:lnTo>
                  <a:lnTo>
                    <a:pt x="86" y="0"/>
                  </a:lnTo>
                  <a:lnTo>
                    <a:pt x="81" y="0"/>
                  </a:lnTo>
                  <a:lnTo>
                    <a:pt x="77" y="1"/>
                  </a:lnTo>
                  <a:lnTo>
                    <a:pt x="75" y="6"/>
                  </a:lnTo>
                  <a:lnTo>
                    <a:pt x="83" y="9"/>
                  </a:lnTo>
                  <a:lnTo>
                    <a:pt x="92" y="13"/>
                  </a:lnTo>
                  <a:lnTo>
                    <a:pt x="88" y="24"/>
                  </a:lnTo>
                  <a:lnTo>
                    <a:pt x="81" y="31"/>
                  </a:lnTo>
                  <a:lnTo>
                    <a:pt x="74" y="32"/>
                  </a:lnTo>
                  <a:lnTo>
                    <a:pt x="64" y="35"/>
                  </a:lnTo>
                  <a:lnTo>
                    <a:pt x="58" y="34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34" name="Freeform 233"/>
            <p:cNvSpPr>
              <a:spLocks/>
            </p:cNvSpPr>
            <p:nvPr/>
          </p:nvSpPr>
          <p:spPr bwMode="auto">
            <a:xfrm>
              <a:off x="1586" y="3500"/>
              <a:ext cx="16" cy="16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14" y="0"/>
                </a:cxn>
                <a:cxn ang="0">
                  <a:pos x="16" y="2"/>
                </a:cxn>
                <a:cxn ang="0">
                  <a:pos x="14" y="5"/>
                </a:cxn>
                <a:cxn ang="0">
                  <a:pos x="13" y="8"/>
                </a:cxn>
                <a:cxn ang="0">
                  <a:pos x="11" y="15"/>
                </a:cxn>
                <a:cxn ang="0">
                  <a:pos x="5" y="16"/>
                </a:cxn>
                <a:cxn ang="0">
                  <a:pos x="0" y="13"/>
                </a:cxn>
                <a:cxn ang="0">
                  <a:pos x="0" y="10"/>
                </a:cxn>
                <a:cxn ang="0">
                  <a:pos x="8" y="3"/>
                </a:cxn>
              </a:cxnLst>
              <a:rect l="0" t="0" r="r" b="b"/>
              <a:pathLst>
                <a:path w="16" h="16">
                  <a:moveTo>
                    <a:pt x="8" y="3"/>
                  </a:moveTo>
                  <a:lnTo>
                    <a:pt x="14" y="0"/>
                  </a:lnTo>
                  <a:lnTo>
                    <a:pt x="16" y="2"/>
                  </a:lnTo>
                  <a:lnTo>
                    <a:pt x="14" y="5"/>
                  </a:lnTo>
                  <a:lnTo>
                    <a:pt x="13" y="8"/>
                  </a:lnTo>
                  <a:lnTo>
                    <a:pt x="11" y="15"/>
                  </a:lnTo>
                  <a:lnTo>
                    <a:pt x="5" y="16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8" y="3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35" name="Freeform 234"/>
            <p:cNvSpPr>
              <a:spLocks/>
            </p:cNvSpPr>
            <p:nvPr/>
          </p:nvSpPr>
          <p:spPr bwMode="auto">
            <a:xfrm>
              <a:off x="1156" y="2749"/>
              <a:ext cx="385" cy="402"/>
            </a:xfrm>
            <a:custGeom>
              <a:avLst/>
              <a:gdLst/>
              <a:ahLst/>
              <a:cxnLst>
                <a:cxn ang="0">
                  <a:pos x="385" y="187"/>
                </a:cxn>
                <a:cxn ang="0">
                  <a:pos x="382" y="166"/>
                </a:cxn>
                <a:cxn ang="0">
                  <a:pos x="377" y="145"/>
                </a:cxn>
                <a:cxn ang="0">
                  <a:pos x="371" y="125"/>
                </a:cxn>
                <a:cxn ang="0">
                  <a:pos x="362" y="106"/>
                </a:cxn>
                <a:cxn ang="0">
                  <a:pos x="351" y="86"/>
                </a:cxn>
                <a:cxn ang="0">
                  <a:pos x="338" y="70"/>
                </a:cxn>
                <a:cxn ang="0">
                  <a:pos x="324" y="54"/>
                </a:cxn>
                <a:cxn ang="0">
                  <a:pos x="309" y="41"/>
                </a:cxn>
                <a:cxn ang="0">
                  <a:pos x="292" y="29"/>
                </a:cxn>
                <a:cxn ang="0">
                  <a:pos x="273" y="18"/>
                </a:cxn>
                <a:cxn ang="0">
                  <a:pos x="254" y="11"/>
                </a:cxn>
                <a:cxn ang="0">
                  <a:pos x="234" y="5"/>
                </a:cxn>
                <a:cxn ang="0">
                  <a:pos x="214" y="2"/>
                </a:cxn>
                <a:cxn ang="0">
                  <a:pos x="193" y="0"/>
                </a:cxn>
                <a:cxn ang="0">
                  <a:pos x="173" y="0"/>
                </a:cxn>
                <a:cxn ang="0">
                  <a:pos x="153" y="5"/>
                </a:cxn>
                <a:cxn ang="0">
                  <a:pos x="133" y="10"/>
                </a:cxn>
                <a:cxn ang="0">
                  <a:pos x="114" y="18"/>
                </a:cxn>
                <a:cxn ang="0">
                  <a:pos x="95" y="28"/>
                </a:cxn>
                <a:cxn ang="0">
                  <a:pos x="78" y="39"/>
                </a:cxn>
                <a:cxn ang="0">
                  <a:pos x="62" y="52"/>
                </a:cxn>
                <a:cxn ang="0">
                  <a:pos x="48" y="68"/>
                </a:cxn>
                <a:cxn ang="0">
                  <a:pos x="36" y="85"/>
                </a:cxn>
                <a:cxn ang="0">
                  <a:pos x="25" y="102"/>
                </a:cxn>
                <a:cxn ang="0">
                  <a:pos x="16" y="122"/>
                </a:cxn>
                <a:cxn ang="0">
                  <a:pos x="8" y="143"/>
                </a:cxn>
                <a:cxn ang="0">
                  <a:pos x="3" y="163"/>
                </a:cxn>
                <a:cxn ang="0">
                  <a:pos x="2" y="184"/>
                </a:cxn>
                <a:cxn ang="0">
                  <a:pos x="0" y="206"/>
                </a:cxn>
                <a:cxn ang="0">
                  <a:pos x="2" y="221"/>
                </a:cxn>
                <a:cxn ang="0">
                  <a:pos x="5" y="241"/>
                </a:cxn>
                <a:cxn ang="0">
                  <a:pos x="9" y="262"/>
                </a:cxn>
                <a:cxn ang="0">
                  <a:pos x="34" y="322"/>
                </a:cxn>
                <a:cxn ang="0">
                  <a:pos x="86" y="369"/>
                </a:cxn>
                <a:cxn ang="0">
                  <a:pos x="103" y="379"/>
                </a:cxn>
                <a:cxn ang="0">
                  <a:pos x="122" y="389"/>
                </a:cxn>
                <a:cxn ang="0">
                  <a:pos x="142" y="395"/>
                </a:cxn>
                <a:cxn ang="0">
                  <a:pos x="162" y="400"/>
                </a:cxn>
                <a:cxn ang="0">
                  <a:pos x="182" y="402"/>
                </a:cxn>
                <a:cxn ang="0">
                  <a:pos x="203" y="402"/>
                </a:cxn>
                <a:cxn ang="0">
                  <a:pos x="223" y="400"/>
                </a:cxn>
                <a:cxn ang="0">
                  <a:pos x="243" y="395"/>
                </a:cxn>
                <a:cxn ang="0">
                  <a:pos x="263" y="389"/>
                </a:cxn>
                <a:cxn ang="0">
                  <a:pos x="282" y="379"/>
                </a:cxn>
                <a:cxn ang="0">
                  <a:pos x="299" y="369"/>
                </a:cxn>
                <a:cxn ang="0">
                  <a:pos x="315" y="356"/>
                </a:cxn>
                <a:cxn ang="0">
                  <a:pos x="330" y="341"/>
                </a:cxn>
                <a:cxn ang="0">
                  <a:pos x="345" y="325"/>
                </a:cxn>
                <a:cxn ang="0">
                  <a:pos x="355" y="307"/>
                </a:cxn>
                <a:cxn ang="0">
                  <a:pos x="366" y="288"/>
                </a:cxn>
                <a:cxn ang="0">
                  <a:pos x="374" y="268"/>
                </a:cxn>
                <a:cxn ang="0">
                  <a:pos x="380" y="249"/>
                </a:cxn>
                <a:cxn ang="0">
                  <a:pos x="383" y="228"/>
                </a:cxn>
                <a:cxn ang="0">
                  <a:pos x="385" y="206"/>
                </a:cxn>
              </a:cxnLst>
              <a:rect l="0" t="0" r="r" b="b"/>
              <a:pathLst>
                <a:path w="385" h="402">
                  <a:moveTo>
                    <a:pt x="385" y="202"/>
                  </a:moveTo>
                  <a:lnTo>
                    <a:pt x="385" y="193"/>
                  </a:lnTo>
                  <a:lnTo>
                    <a:pt x="385" y="187"/>
                  </a:lnTo>
                  <a:lnTo>
                    <a:pt x="383" y="180"/>
                  </a:lnTo>
                  <a:lnTo>
                    <a:pt x="383" y="172"/>
                  </a:lnTo>
                  <a:lnTo>
                    <a:pt x="382" y="166"/>
                  </a:lnTo>
                  <a:lnTo>
                    <a:pt x="380" y="158"/>
                  </a:lnTo>
                  <a:lnTo>
                    <a:pt x="379" y="151"/>
                  </a:lnTo>
                  <a:lnTo>
                    <a:pt x="377" y="145"/>
                  </a:lnTo>
                  <a:lnTo>
                    <a:pt x="376" y="138"/>
                  </a:lnTo>
                  <a:lnTo>
                    <a:pt x="373" y="132"/>
                  </a:lnTo>
                  <a:lnTo>
                    <a:pt x="371" y="125"/>
                  </a:lnTo>
                  <a:lnTo>
                    <a:pt x="368" y="119"/>
                  </a:lnTo>
                  <a:lnTo>
                    <a:pt x="365" y="111"/>
                  </a:lnTo>
                  <a:lnTo>
                    <a:pt x="362" y="106"/>
                  </a:lnTo>
                  <a:lnTo>
                    <a:pt x="359" y="99"/>
                  </a:lnTo>
                  <a:lnTo>
                    <a:pt x="355" y="93"/>
                  </a:lnTo>
                  <a:lnTo>
                    <a:pt x="351" y="86"/>
                  </a:lnTo>
                  <a:lnTo>
                    <a:pt x="348" y="81"/>
                  </a:lnTo>
                  <a:lnTo>
                    <a:pt x="343" y="75"/>
                  </a:lnTo>
                  <a:lnTo>
                    <a:pt x="338" y="70"/>
                  </a:lnTo>
                  <a:lnTo>
                    <a:pt x="334" y="65"/>
                  </a:lnTo>
                  <a:lnTo>
                    <a:pt x="329" y="59"/>
                  </a:lnTo>
                  <a:lnTo>
                    <a:pt x="324" y="54"/>
                  </a:lnTo>
                  <a:lnTo>
                    <a:pt x="320" y="49"/>
                  </a:lnTo>
                  <a:lnTo>
                    <a:pt x="313" y="46"/>
                  </a:lnTo>
                  <a:lnTo>
                    <a:pt x="309" y="41"/>
                  </a:lnTo>
                  <a:lnTo>
                    <a:pt x="302" y="36"/>
                  </a:lnTo>
                  <a:lnTo>
                    <a:pt x="298" y="33"/>
                  </a:lnTo>
                  <a:lnTo>
                    <a:pt x="292" y="29"/>
                  </a:lnTo>
                  <a:lnTo>
                    <a:pt x="285" y="24"/>
                  </a:lnTo>
                  <a:lnTo>
                    <a:pt x="279" y="21"/>
                  </a:lnTo>
                  <a:lnTo>
                    <a:pt x="273" y="18"/>
                  </a:lnTo>
                  <a:lnTo>
                    <a:pt x="267" y="15"/>
                  </a:lnTo>
                  <a:lnTo>
                    <a:pt x="260" y="13"/>
                  </a:lnTo>
                  <a:lnTo>
                    <a:pt x="254" y="11"/>
                  </a:lnTo>
                  <a:lnTo>
                    <a:pt x="248" y="8"/>
                  </a:lnTo>
                  <a:lnTo>
                    <a:pt x="242" y="7"/>
                  </a:lnTo>
                  <a:lnTo>
                    <a:pt x="234" y="5"/>
                  </a:lnTo>
                  <a:lnTo>
                    <a:pt x="228" y="3"/>
                  </a:lnTo>
                  <a:lnTo>
                    <a:pt x="221" y="2"/>
                  </a:lnTo>
                  <a:lnTo>
                    <a:pt x="214" y="2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3" y="0"/>
                  </a:lnTo>
                  <a:lnTo>
                    <a:pt x="187" y="0"/>
                  </a:lnTo>
                  <a:lnTo>
                    <a:pt x="181" y="0"/>
                  </a:lnTo>
                  <a:lnTo>
                    <a:pt x="173" y="0"/>
                  </a:lnTo>
                  <a:lnTo>
                    <a:pt x="167" y="2"/>
                  </a:lnTo>
                  <a:lnTo>
                    <a:pt x="159" y="3"/>
                  </a:lnTo>
                  <a:lnTo>
                    <a:pt x="153" y="5"/>
                  </a:lnTo>
                  <a:lnTo>
                    <a:pt x="147" y="7"/>
                  </a:lnTo>
                  <a:lnTo>
                    <a:pt x="140" y="8"/>
                  </a:lnTo>
                  <a:lnTo>
                    <a:pt x="133" y="10"/>
                  </a:lnTo>
                  <a:lnTo>
                    <a:pt x="126" y="11"/>
                  </a:lnTo>
                  <a:lnTo>
                    <a:pt x="120" y="15"/>
                  </a:lnTo>
                  <a:lnTo>
                    <a:pt x="114" y="18"/>
                  </a:lnTo>
                  <a:lnTo>
                    <a:pt x="108" y="21"/>
                  </a:lnTo>
                  <a:lnTo>
                    <a:pt x="101" y="24"/>
                  </a:lnTo>
                  <a:lnTo>
                    <a:pt x="95" y="28"/>
                  </a:lnTo>
                  <a:lnTo>
                    <a:pt x="90" y="31"/>
                  </a:lnTo>
                  <a:lnTo>
                    <a:pt x="84" y="34"/>
                  </a:lnTo>
                  <a:lnTo>
                    <a:pt x="78" y="39"/>
                  </a:lnTo>
                  <a:lnTo>
                    <a:pt x="73" y="44"/>
                  </a:lnTo>
                  <a:lnTo>
                    <a:pt x="67" y="49"/>
                  </a:lnTo>
                  <a:lnTo>
                    <a:pt x="62" y="52"/>
                  </a:lnTo>
                  <a:lnTo>
                    <a:pt x="58" y="57"/>
                  </a:lnTo>
                  <a:lnTo>
                    <a:pt x="53" y="63"/>
                  </a:lnTo>
                  <a:lnTo>
                    <a:pt x="48" y="68"/>
                  </a:lnTo>
                  <a:lnTo>
                    <a:pt x="44" y="73"/>
                  </a:lnTo>
                  <a:lnTo>
                    <a:pt x="39" y="80"/>
                  </a:lnTo>
                  <a:lnTo>
                    <a:pt x="36" y="85"/>
                  </a:lnTo>
                  <a:lnTo>
                    <a:pt x="31" y="91"/>
                  </a:lnTo>
                  <a:lnTo>
                    <a:pt x="28" y="96"/>
                  </a:lnTo>
                  <a:lnTo>
                    <a:pt x="25" y="102"/>
                  </a:lnTo>
                  <a:lnTo>
                    <a:pt x="22" y="109"/>
                  </a:lnTo>
                  <a:lnTo>
                    <a:pt x="19" y="115"/>
                  </a:lnTo>
                  <a:lnTo>
                    <a:pt x="16" y="122"/>
                  </a:lnTo>
                  <a:lnTo>
                    <a:pt x="12" y="128"/>
                  </a:lnTo>
                  <a:lnTo>
                    <a:pt x="11" y="135"/>
                  </a:lnTo>
                  <a:lnTo>
                    <a:pt x="8" y="143"/>
                  </a:lnTo>
                  <a:lnTo>
                    <a:pt x="6" y="150"/>
                  </a:lnTo>
                  <a:lnTo>
                    <a:pt x="5" y="156"/>
                  </a:lnTo>
                  <a:lnTo>
                    <a:pt x="3" y="163"/>
                  </a:lnTo>
                  <a:lnTo>
                    <a:pt x="2" y="171"/>
                  </a:lnTo>
                  <a:lnTo>
                    <a:pt x="2" y="177"/>
                  </a:lnTo>
                  <a:lnTo>
                    <a:pt x="2" y="184"/>
                  </a:lnTo>
                  <a:lnTo>
                    <a:pt x="0" y="192"/>
                  </a:lnTo>
                  <a:lnTo>
                    <a:pt x="0" y="198"/>
                  </a:lnTo>
                  <a:lnTo>
                    <a:pt x="0" y="206"/>
                  </a:lnTo>
                  <a:lnTo>
                    <a:pt x="2" y="210"/>
                  </a:lnTo>
                  <a:lnTo>
                    <a:pt x="0" y="213"/>
                  </a:lnTo>
                  <a:lnTo>
                    <a:pt x="2" y="221"/>
                  </a:lnTo>
                  <a:lnTo>
                    <a:pt x="2" y="228"/>
                  </a:lnTo>
                  <a:lnTo>
                    <a:pt x="3" y="234"/>
                  </a:lnTo>
                  <a:lnTo>
                    <a:pt x="5" y="241"/>
                  </a:lnTo>
                  <a:lnTo>
                    <a:pt x="5" y="249"/>
                  </a:lnTo>
                  <a:lnTo>
                    <a:pt x="8" y="255"/>
                  </a:lnTo>
                  <a:lnTo>
                    <a:pt x="9" y="262"/>
                  </a:lnTo>
                  <a:lnTo>
                    <a:pt x="11" y="268"/>
                  </a:lnTo>
                  <a:lnTo>
                    <a:pt x="14" y="281"/>
                  </a:lnTo>
                  <a:lnTo>
                    <a:pt x="34" y="322"/>
                  </a:lnTo>
                  <a:lnTo>
                    <a:pt x="62" y="350"/>
                  </a:lnTo>
                  <a:lnTo>
                    <a:pt x="81" y="364"/>
                  </a:lnTo>
                  <a:lnTo>
                    <a:pt x="86" y="369"/>
                  </a:lnTo>
                  <a:lnTo>
                    <a:pt x="90" y="372"/>
                  </a:lnTo>
                  <a:lnTo>
                    <a:pt x="98" y="376"/>
                  </a:lnTo>
                  <a:lnTo>
                    <a:pt x="103" y="379"/>
                  </a:lnTo>
                  <a:lnTo>
                    <a:pt x="111" y="382"/>
                  </a:lnTo>
                  <a:lnTo>
                    <a:pt x="115" y="385"/>
                  </a:lnTo>
                  <a:lnTo>
                    <a:pt x="122" y="389"/>
                  </a:lnTo>
                  <a:lnTo>
                    <a:pt x="129" y="390"/>
                  </a:lnTo>
                  <a:lnTo>
                    <a:pt x="136" y="393"/>
                  </a:lnTo>
                  <a:lnTo>
                    <a:pt x="142" y="395"/>
                  </a:lnTo>
                  <a:lnTo>
                    <a:pt x="148" y="397"/>
                  </a:lnTo>
                  <a:lnTo>
                    <a:pt x="156" y="398"/>
                  </a:lnTo>
                  <a:lnTo>
                    <a:pt x="162" y="400"/>
                  </a:lnTo>
                  <a:lnTo>
                    <a:pt x="168" y="400"/>
                  </a:lnTo>
                  <a:lnTo>
                    <a:pt x="176" y="402"/>
                  </a:lnTo>
                  <a:lnTo>
                    <a:pt x="182" y="402"/>
                  </a:lnTo>
                  <a:lnTo>
                    <a:pt x="189" y="402"/>
                  </a:lnTo>
                  <a:lnTo>
                    <a:pt x="196" y="402"/>
                  </a:lnTo>
                  <a:lnTo>
                    <a:pt x="203" y="402"/>
                  </a:lnTo>
                  <a:lnTo>
                    <a:pt x="209" y="402"/>
                  </a:lnTo>
                  <a:lnTo>
                    <a:pt x="217" y="400"/>
                  </a:lnTo>
                  <a:lnTo>
                    <a:pt x="223" y="400"/>
                  </a:lnTo>
                  <a:lnTo>
                    <a:pt x="231" y="398"/>
                  </a:lnTo>
                  <a:lnTo>
                    <a:pt x="237" y="397"/>
                  </a:lnTo>
                  <a:lnTo>
                    <a:pt x="243" y="395"/>
                  </a:lnTo>
                  <a:lnTo>
                    <a:pt x="249" y="393"/>
                  </a:lnTo>
                  <a:lnTo>
                    <a:pt x="256" y="390"/>
                  </a:lnTo>
                  <a:lnTo>
                    <a:pt x="263" y="389"/>
                  </a:lnTo>
                  <a:lnTo>
                    <a:pt x="270" y="385"/>
                  </a:lnTo>
                  <a:lnTo>
                    <a:pt x="276" y="382"/>
                  </a:lnTo>
                  <a:lnTo>
                    <a:pt x="282" y="379"/>
                  </a:lnTo>
                  <a:lnTo>
                    <a:pt x="288" y="376"/>
                  </a:lnTo>
                  <a:lnTo>
                    <a:pt x="293" y="372"/>
                  </a:lnTo>
                  <a:lnTo>
                    <a:pt x="299" y="369"/>
                  </a:lnTo>
                  <a:lnTo>
                    <a:pt x="306" y="364"/>
                  </a:lnTo>
                  <a:lnTo>
                    <a:pt x="310" y="359"/>
                  </a:lnTo>
                  <a:lnTo>
                    <a:pt x="315" y="356"/>
                  </a:lnTo>
                  <a:lnTo>
                    <a:pt x="321" y="351"/>
                  </a:lnTo>
                  <a:lnTo>
                    <a:pt x="326" y="346"/>
                  </a:lnTo>
                  <a:lnTo>
                    <a:pt x="330" y="341"/>
                  </a:lnTo>
                  <a:lnTo>
                    <a:pt x="335" y="337"/>
                  </a:lnTo>
                  <a:lnTo>
                    <a:pt x="340" y="330"/>
                  </a:lnTo>
                  <a:lnTo>
                    <a:pt x="345" y="325"/>
                  </a:lnTo>
                  <a:lnTo>
                    <a:pt x="348" y="319"/>
                  </a:lnTo>
                  <a:lnTo>
                    <a:pt x="352" y="314"/>
                  </a:lnTo>
                  <a:lnTo>
                    <a:pt x="355" y="307"/>
                  </a:lnTo>
                  <a:lnTo>
                    <a:pt x="360" y="301"/>
                  </a:lnTo>
                  <a:lnTo>
                    <a:pt x="363" y="296"/>
                  </a:lnTo>
                  <a:lnTo>
                    <a:pt x="366" y="288"/>
                  </a:lnTo>
                  <a:lnTo>
                    <a:pt x="368" y="283"/>
                  </a:lnTo>
                  <a:lnTo>
                    <a:pt x="371" y="275"/>
                  </a:lnTo>
                  <a:lnTo>
                    <a:pt x="374" y="268"/>
                  </a:lnTo>
                  <a:lnTo>
                    <a:pt x="376" y="262"/>
                  </a:lnTo>
                  <a:lnTo>
                    <a:pt x="377" y="255"/>
                  </a:lnTo>
                  <a:lnTo>
                    <a:pt x="380" y="249"/>
                  </a:lnTo>
                  <a:lnTo>
                    <a:pt x="380" y="241"/>
                  </a:lnTo>
                  <a:lnTo>
                    <a:pt x="382" y="234"/>
                  </a:lnTo>
                  <a:lnTo>
                    <a:pt x="383" y="228"/>
                  </a:lnTo>
                  <a:lnTo>
                    <a:pt x="383" y="219"/>
                  </a:lnTo>
                  <a:lnTo>
                    <a:pt x="385" y="213"/>
                  </a:lnTo>
                  <a:lnTo>
                    <a:pt x="385" y="206"/>
                  </a:lnTo>
                  <a:lnTo>
                    <a:pt x="385" y="202"/>
                  </a:lnTo>
                </a:path>
              </a:pathLst>
            </a:custGeom>
            <a:noFill/>
            <a:ln w="0">
              <a:solidFill>
                <a:srgbClr val="0E0D0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</p:grpSp>
      <p:sp>
        <p:nvSpPr>
          <p:cNvPr id="136" name="عنصر نائب لرقم الشريحة 1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27</a:t>
            </a:fld>
            <a:endParaRPr lang="en-US"/>
          </a:p>
        </p:txBody>
      </p:sp>
      <p:sp>
        <p:nvSpPr>
          <p:cNvPr id="137" name="عنصر نائب للتذييل 1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138" name="عنصر نائب للتاريخ 13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928662" y="500042"/>
            <a:ext cx="7715304" cy="1123712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PT Bold Heading" pitchFamily="2" charset="-78"/>
              </a:rPr>
              <a:t>الوقت  ...   هو الحياة</a:t>
            </a:r>
            <a:endParaRPr lang="ar-EG" sz="6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57158" y="1928802"/>
            <a:ext cx="8501122" cy="2145268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PT Bold Heading" pitchFamily="2" charset="-78"/>
              </a:rPr>
              <a:t>وحسن إدارته ، مقياس النجاح في إدارة الذات والحياة</a:t>
            </a:r>
            <a:endParaRPr lang="ar-EG" sz="6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500298" y="4357694"/>
            <a:ext cx="4321175" cy="106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658933" dir="3746831">
              <a:srgbClr val="CC0000">
                <a:alpha val="50000"/>
              </a:srgbClr>
            </a:prst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9600" b="0" i="0" u="none" strike="noStrike" kern="0" cap="none" spc="0" normalizeH="0" baseline="600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PT Bold Heading" pitchFamily="2" charset="-78"/>
              </a:rPr>
              <a:t>إدارة</a:t>
            </a:r>
            <a:r>
              <a:rPr kumimoji="0" lang="ar-SA" sz="8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ar-SA" sz="9600" b="0" i="0" u="none" strike="noStrike" kern="0" cap="none" spc="0" normalizeH="0" baseline="600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PT Bold Heading" pitchFamily="2" charset="-78"/>
              </a:rPr>
              <a:t>الوقـت</a:t>
            </a:r>
            <a:endParaRPr kumimoji="0" lang="en-US" sz="9600" b="0" i="0" u="none" strike="noStrike" kern="0" cap="none" spc="0" normalizeH="0" baseline="600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57158" y="5214950"/>
            <a:ext cx="4316416" cy="10795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>
            <a:prstShdw prst="shdw17" dist="658933" dir="3746831">
              <a:srgbClr val="CC0000">
                <a:alpha val="50000"/>
              </a:srgbClr>
            </a:prstShdw>
          </a:effectLst>
        </p:spPr>
        <p:txBody>
          <a:bodyPr anchor="ctr"/>
          <a:lstStyle/>
          <a:p>
            <a:pPr algn="ctr"/>
            <a:r>
              <a:rPr lang="ar-SA" sz="7200" baseline="6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Heading" pitchFamily="2" charset="-78"/>
              </a:rPr>
              <a:t>تعني إدارة الحياة</a:t>
            </a:r>
            <a:endParaRPr lang="en-US" sz="7200" baseline="60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Heading" pitchFamily="2" charset="-78"/>
            </a:endParaRPr>
          </a:p>
        </p:txBody>
      </p:sp>
      <p:pic>
        <p:nvPicPr>
          <p:cNvPr id="7" name="Picture 2" descr="HAND1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500570"/>
            <a:ext cx="2365385" cy="2121338"/>
          </a:xfrm>
          <a:prstGeom prst="rect">
            <a:avLst/>
          </a:prstGeom>
          <a:noFill/>
        </p:spPr>
      </p:pic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F87A-C660-4A0A-8179-C5EBFF9FA456}" type="slidenum">
              <a:rPr lang="ar-SA" smtClean="0"/>
              <a:pPr/>
              <a:t>28</a:t>
            </a:fld>
            <a:endParaRPr lang="en-US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85852" y="642918"/>
            <a:ext cx="6929486" cy="1500198"/>
          </a:xfr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sz="3600" dirty="0" smtClean="0">
                <a:cs typeface="PT Bold Heading" pitchFamily="2" charset="-78"/>
              </a:rPr>
              <a:t>الموضوع الثاني:</a:t>
            </a:r>
            <a:r>
              <a:rPr lang="ar-SA" dirty="0" smtClean="0">
                <a:cs typeface="PT Bold Heading" pitchFamily="2" charset="-78"/>
              </a:rPr>
              <a:t/>
            </a:r>
            <a:br>
              <a:rPr lang="ar-SA" dirty="0" smtClean="0">
                <a:cs typeface="PT Bold Heading" pitchFamily="2" charset="-78"/>
              </a:rPr>
            </a:br>
            <a:r>
              <a:rPr lang="ar-SA" sz="5400" dirty="0" smtClean="0">
                <a:cs typeface="PT Bold Heading" pitchFamily="2" charset="-78"/>
              </a:rPr>
              <a:t>عقبات تواجه إدارة الوقت</a:t>
            </a:r>
            <a:endParaRPr lang="ar-EG" sz="5400" dirty="0">
              <a:cs typeface="PT Bold Heading" pitchFamily="2" charset="-78"/>
            </a:endParaRPr>
          </a:p>
        </p:txBody>
      </p:sp>
      <p:pic>
        <p:nvPicPr>
          <p:cNvPr id="78850" name="Picture 2" descr="http://www.manaratbadr.com/images/articles/wDJNj5y2uU9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04921"/>
            <a:ext cx="4167190" cy="2781599"/>
          </a:xfrm>
          <a:prstGeom prst="rect">
            <a:avLst/>
          </a:prstGeom>
          <a:noFill/>
        </p:spPr>
      </p:pic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29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7" name="نجمة مكونة من 7 نقاط 6"/>
          <p:cNvSpPr/>
          <p:nvPr/>
        </p:nvSpPr>
        <p:spPr bwMode="auto">
          <a:xfrm rot="19926186">
            <a:off x="5078933" y="3046336"/>
            <a:ext cx="2872342" cy="2574966"/>
          </a:xfrm>
          <a:prstGeom prst="star7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5400" b="1" dirty="0" smtClean="0">
                <a:cs typeface="Al-Homam" pitchFamily="2" charset="-78"/>
              </a:rPr>
              <a:t>60 </a:t>
            </a:r>
          </a:p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l-Homam" pitchFamily="2" charset="-78"/>
              </a:rPr>
              <a:t>دقيقة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14414" y="642918"/>
            <a:ext cx="5572164" cy="857256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/>
            <a:r>
              <a:rPr lang="ar-SA" dirty="0" smtClean="0">
                <a:cs typeface="PT Bold Heading" pitchFamily="2" charset="-78"/>
              </a:rPr>
              <a:t>عقبات تواجه إدارة الوقت </a:t>
            </a:r>
            <a:endParaRPr lang="ar-EG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42976" y="2333628"/>
            <a:ext cx="6786610" cy="3024198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50000"/>
              </a:lnSpc>
            </a:pPr>
            <a:r>
              <a:rPr lang="ar-SA" sz="3600" dirty="0" smtClean="0">
                <a:solidFill>
                  <a:schemeClr val="tx2"/>
                </a:solidFill>
                <a:latin typeface="+mj-lt"/>
                <a:ea typeface="+mj-ea"/>
                <a:cs typeface="PT Bold Heading" pitchFamily="2" charset="-78"/>
              </a:rPr>
              <a:t>إدارة الأزمات أو إطفاء الحرائق</a:t>
            </a:r>
          </a:p>
          <a:p>
            <a:pPr>
              <a:lnSpc>
                <a:spcPct val="150000"/>
              </a:lnSpc>
            </a:pPr>
            <a:r>
              <a:rPr lang="ar-SA" sz="3600" dirty="0" smtClean="0">
                <a:solidFill>
                  <a:schemeClr val="tx2"/>
                </a:solidFill>
                <a:latin typeface="+mj-lt"/>
                <a:ea typeface="+mj-ea"/>
                <a:cs typeface="PT Bold Heading" pitchFamily="2" charset="-78"/>
              </a:rPr>
              <a:t>الاستجابة لكل المطالب</a:t>
            </a:r>
          </a:p>
          <a:p>
            <a:pPr>
              <a:lnSpc>
                <a:spcPct val="150000"/>
              </a:lnSpc>
            </a:pPr>
            <a:r>
              <a:rPr lang="ar-SA" sz="3600" dirty="0" smtClean="0">
                <a:solidFill>
                  <a:schemeClr val="tx2"/>
                </a:solidFill>
                <a:latin typeface="+mj-lt"/>
                <a:ea typeface="+mj-ea"/>
                <a:cs typeface="PT Bold Heading" pitchFamily="2" charset="-78"/>
              </a:rPr>
              <a:t>الجري في حلقة مفرغة</a:t>
            </a:r>
          </a:p>
          <a:p>
            <a:pPr>
              <a:lnSpc>
                <a:spcPct val="150000"/>
              </a:lnSpc>
            </a:pPr>
            <a:endParaRPr lang="ar-SA" sz="3600" dirty="0" smtClean="0">
              <a:solidFill>
                <a:schemeClr val="tx2"/>
              </a:solidFill>
              <a:latin typeface="+mj-lt"/>
              <a:ea typeface="+mj-ea"/>
              <a:cs typeface="PT Bold Heading" pitchFamily="2" charset="-78"/>
            </a:endParaRPr>
          </a:p>
          <a:p>
            <a:pPr>
              <a:lnSpc>
                <a:spcPct val="150000"/>
              </a:lnSpc>
            </a:pPr>
            <a:endParaRPr lang="ar-EG" sz="3600" dirty="0">
              <a:solidFill>
                <a:schemeClr val="tx2"/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pic>
        <p:nvPicPr>
          <p:cNvPr id="4" name="Picture 21" descr="6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277538"/>
            <a:ext cx="2571768" cy="3008982"/>
          </a:xfrm>
          <a:prstGeom prst="rect">
            <a:avLst/>
          </a:prstGeom>
          <a:noFill/>
        </p:spPr>
      </p:pic>
      <p:sp>
        <p:nvSpPr>
          <p:cNvPr id="5" name="نجمة مكونة من 7 نقاط 4"/>
          <p:cNvSpPr/>
          <p:nvPr/>
        </p:nvSpPr>
        <p:spPr bwMode="auto">
          <a:xfrm>
            <a:off x="6929454" y="285728"/>
            <a:ext cx="2214546" cy="1643074"/>
          </a:xfrm>
          <a:prstGeom prst="star7">
            <a:avLst/>
          </a:prstGeom>
          <a:solidFill>
            <a:srgbClr val="0033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7200" b="1" dirty="0" smtClean="0">
                <a:solidFill>
                  <a:srgbClr val="FFFF00"/>
                </a:solidFill>
                <a:cs typeface="PT Bold Heading" pitchFamily="2" charset="-78"/>
              </a:rPr>
              <a:t>3</a:t>
            </a:r>
            <a:endParaRPr kumimoji="0" lang="ar-SA" sz="7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ahoma" pitchFamily="34" charset="0"/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30</a:t>
            </a:fld>
            <a:endParaRPr 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6">
                <a:lumMod val="60000"/>
                <a:lumOff val="4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1357298"/>
            <a:ext cx="2428892" cy="22575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0034" y="3571876"/>
            <a:ext cx="8072494" cy="2428892"/>
          </a:xfr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just">
              <a:lnSpc>
                <a:spcPct val="90000"/>
              </a:lnSpc>
              <a:buClr>
                <a:schemeClr val="tx1"/>
              </a:buClr>
            </a:pPr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وتعني </a:t>
            </a:r>
            <a:r>
              <a:rPr lang="ar-SA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الاندفاع من أزمة إلى أزمة التي تليها دون تخطيط </a:t>
            </a:r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مسبق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</a:pPr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</a:t>
            </a:r>
            <a:r>
              <a:rPr lang="ar-SA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والتعامل </a:t>
            </a:r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مع كل الأعمال  </a:t>
            </a:r>
            <a:r>
              <a:rPr lang="ar-SA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على أنها ملحة في نفس الوقت</a:t>
            </a:r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  <a:endParaRPr lang="en-US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None/>
            </a:pPr>
            <a:endParaRPr lang="en-US" sz="20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000100" y="285728"/>
            <a:ext cx="7529527" cy="1600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kumimoji="0" lang="ar-EG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/>
                <a:ea typeface="+mj-ea"/>
                <a:cs typeface="PT Bold Heading" pitchFamily="2" charset="-78"/>
              </a:rPr>
              <a:t>العقبة الأولى : </a:t>
            </a:r>
            <a:endParaRPr lang="ar-EG" sz="4000" kern="0" dirty="0" smtClean="0">
              <a:solidFill>
                <a:srgbClr val="C00000"/>
              </a:solidFill>
              <a:latin typeface="Tahoma"/>
              <a:ea typeface="+mj-ea"/>
              <a:cs typeface="PT Bold Heading" pitchFamily="2" charset="-78"/>
            </a:endParaRPr>
          </a:p>
          <a:p>
            <a:endParaRPr kumimoji="0" lang="ar-EG" sz="18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ahoma"/>
              <a:ea typeface="+mj-ea"/>
              <a:cs typeface="PT Bold Heading" pitchFamily="2" charset="-78"/>
            </a:endParaRPr>
          </a:p>
          <a:p>
            <a:r>
              <a:rPr lang="ar-SA" sz="4000" dirty="0" smtClean="0">
                <a:solidFill>
                  <a:schemeClr val="tx2"/>
                </a:solidFill>
                <a:latin typeface="+mj-lt"/>
                <a:ea typeface="+mj-ea"/>
                <a:cs typeface="PT Bold Heading" pitchFamily="2" charset="-78"/>
              </a:rPr>
              <a:t>إدارة الأزمات  أو إطفاء الحرائق :</a:t>
            </a:r>
            <a:endParaRPr lang="ar-EG" sz="4000" dirty="0">
              <a:solidFill>
                <a:schemeClr val="tx2"/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31</a:t>
            </a:fld>
            <a:endParaRPr 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pic>
        <p:nvPicPr>
          <p:cNvPr id="81922" name="Picture 2" descr="https://encrypted-tbn2.gstatic.com/images?q=tbn:ANd9GcQBTnlNZmpZvvwf6XeETpmHA3UF6BYw1tq9z9eC02t4GkcrzNH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0"/>
            <a:ext cx="2369431" cy="22859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28662" y="3643314"/>
            <a:ext cx="7772400" cy="2571768"/>
          </a:xfr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just">
              <a:lnSpc>
                <a:spcPct val="90000"/>
              </a:lnSpc>
              <a:buClr>
                <a:schemeClr val="tx1"/>
              </a:buClr>
              <a:buNone/>
            </a:pPr>
            <a:endParaRPr lang="en-US" sz="20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</a:pPr>
            <a:r>
              <a:rPr lang="ar-SA" dirty="0">
                <a:solidFill>
                  <a:srgbClr val="C00000"/>
                </a:solidFill>
                <a:latin typeface="+mj-lt"/>
                <a:ea typeface="+mj-ea"/>
                <a:cs typeface="PT Bold Heading" pitchFamily="2" charset="-78"/>
              </a:rPr>
              <a:t>نتائجها:</a:t>
            </a:r>
            <a:endParaRPr lang="en-US" dirty="0">
              <a:solidFill>
                <a:srgbClr val="C00000"/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</a:pPr>
            <a:r>
              <a:rPr lang="ar-SA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- التوتر العصبي.</a:t>
            </a:r>
            <a:endParaRPr lang="en-US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</a:pPr>
            <a:r>
              <a:rPr lang="ar-SA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- الشعور بالإجهاد.</a:t>
            </a:r>
            <a:endParaRPr lang="en-US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</a:pPr>
            <a:r>
              <a:rPr lang="ar-SA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- الأخطاء بسبب العجلة وعجم التأني.</a:t>
            </a:r>
            <a:endParaRPr lang="en-US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000100" y="285728"/>
            <a:ext cx="7529527" cy="1600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kumimoji="0" lang="ar-EG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/>
                <a:ea typeface="+mj-ea"/>
                <a:cs typeface="PT Bold Heading" pitchFamily="2" charset="-78"/>
              </a:rPr>
              <a:t>العقبة الأولى : </a:t>
            </a:r>
            <a:endParaRPr lang="ar-EG" sz="4000" kern="0" dirty="0" smtClean="0">
              <a:solidFill>
                <a:srgbClr val="C00000"/>
              </a:solidFill>
              <a:latin typeface="Tahoma"/>
              <a:ea typeface="+mj-ea"/>
              <a:cs typeface="PT Bold Heading" pitchFamily="2" charset="-78"/>
            </a:endParaRPr>
          </a:p>
          <a:p>
            <a:endParaRPr kumimoji="0" lang="ar-EG" sz="18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ahoma"/>
              <a:ea typeface="+mj-ea"/>
              <a:cs typeface="PT Bold Heading" pitchFamily="2" charset="-78"/>
            </a:endParaRPr>
          </a:p>
          <a:p>
            <a:r>
              <a:rPr lang="ar-SA" sz="4000" dirty="0" smtClean="0">
                <a:solidFill>
                  <a:schemeClr val="tx2"/>
                </a:solidFill>
                <a:latin typeface="+mj-lt"/>
                <a:ea typeface="+mj-ea"/>
                <a:cs typeface="PT Bold Heading" pitchFamily="2" charset="-78"/>
              </a:rPr>
              <a:t>إدارة الأزمات  أو إطفاء الحرائق :</a:t>
            </a:r>
            <a:endParaRPr lang="ar-EG" sz="4000" dirty="0">
              <a:solidFill>
                <a:schemeClr val="tx2"/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32</a:t>
            </a:fld>
            <a:endParaRPr 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pic>
        <p:nvPicPr>
          <p:cNvPr id="9" name="Picture 2" descr="https://encrypted-tbn2.gstatic.com/images?q=tbn:ANd9GcQBTnlNZmpZvvwf6XeETpmHA3UF6BYw1tq9z9eC02t4GkcrzNH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29" y="71438"/>
            <a:ext cx="2369431" cy="22859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14348" y="1905000"/>
            <a:ext cx="7772400" cy="4114800"/>
          </a:xfrm>
        </p:spPr>
        <p:txBody>
          <a:bodyPr/>
          <a:lstStyle/>
          <a:p>
            <a:pPr marL="609600" indent="-609600" algn="just">
              <a:lnSpc>
                <a:spcPct val="150000"/>
              </a:lnSpc>
              <a:buClr>
                <a:schemeClr val="tx1"/>
              </a:buClr>
            </a:pPr>
            <a:r>
              <a:rPr lang="ar-SA" sz="4000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PT Bold Heading" pitchFamily="2" charset="-78"/>
              </a:rPr>
              <a:t>سؤال: </a:t>
            </a:r>
          </a:p>
          <a:p>
            <a:pPr marL="609600" indent="-609600" algn="just">
              <a:lnSpc>
                <a:spcPct val="150000"/>
              </a:lnSpc>
              <a:buClr>
                <a:schemeClr val="tx1"/>
              </a:buClr>
            </a:pPr>
            <a:r>
              <a:rPr lang="ar-SA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 هل يمر يومك على هذا النمط؟</a:t>
            </a:r>
          </a:p>
          <a:p>
            <a:pPr marL="609600" indent="-609600" algn="just">
              <a:lnSpc>
                <a:spcPct val="150000"/>
              </a:lnSpc>
              <a:buClr>
                <a:schemeClr val="tx1"/>
              </a:buClr>
            </a:pPr>
            <a:r>
              <a:rPr lang="ar-SA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ما هي الأسباب؟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33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071670" y="2071678"/>
            <a:ext cx="6715172" cy="3857652"/>
          </a:xfr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just">
              <a:buClr>
                <a:schemeClr val="tx1"/>
              </a:buClr>
            </a:pP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استخدام </a:t>
            </a:r>
            <a:r>
              <a:rPr lang="ar-SA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الوقت في </a:t>
            </a: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الاستجابة لتنفيذ المهام </a:t>
            </a:r>
            <a:r>
              <a:rPr lang="ar-SA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العاجلة – وأحيانا تكون غير مهمة – </a:t>
            </a:r>
            <a:endParaRPr lang="ar-SA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buClr>
                <a:schemeClr val="tx1"/>
              </a:buClr>
            </a:pPr>
            <a:endParaRPr lang="ar-SA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buClr>
                <a:schemeClr val="tx1"/>
              </a:buClr>
            </a:pP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وإهمال </a:t>
            </a:r>
            <a:r>
              <a:rPr lang="ar-SA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التخطيط والتطوير للنفس </a:t>
            </a: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أو </a:t>
            </a:r>
            <a:r>
              <a:rPr lang="ar-SA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العاملين </a:t>
            </a: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في </a:t>
            </a:r>
            <a:r>
              <a:rPr lang="ar-SA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المنشاة</a:t>
            </a: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</a:p>
          <a:p>
            <a:pPr marL="609600" indent="-609600" algn="just">
              <a:lnSpc>
                <a:spcPct val="150000"/>
              </a:lnSpc>
              <a:buClr>
                <a:schemeClr val="tx1"/>
              </a:buClr>
            </a:pP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كثيرا </a:t>
            </a:r>
            <a:r>
              <a:rPr lang="ar-SA" sz="2800" dirty="0" err="1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ماتنشغل</a:t>
            </a: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بتلبية </a:t>
            </a:r>
            <a:r>
              <a:rPr lang="ar-SA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طلبات الآخرين وتنسى </a:t>
            </a: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أهدافك</a:t>
            </a:r>
            <a:r>
              <a:rPr lang="ar-SA" sz="1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   </a:t>
            </a:r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 rot="10800000" flipV="1">
            <a:off x="2071670" y="214290"/>
            <a:ext cx="6572296" cy="1214447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609600" indent="-609600" algn="just">
              <a:lnSpc>
                <a:spcPct val="90000"/>
              </a:lnSpc>
              <a:buClr>
                <a:schemeClr val="tx1"/>
              </a:buClr>
            </a:pPr>
            <a:r>
              <a:rPr lang="ar-EG" sz="4000" dirty="0" smtClean="0">
                <a:solidFill>
                  <a:srgbClr val="C00000"/>
                </a:solidFill>
                <a:cs typeface="PT Bold Heading" pitchFamily="2" charset="-78"/>
              </a:rPr>
              <a:t>العقبة الثانية : 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</a:pPr>
            <a:r>
              <a:rPr lang="ar-EG" sz="3200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 </a:t>
            </a:r>
            <a:r>
              <a:rPr lang="ar-SA" sz="4000" dirty="0" smtClean="0">
                <a:solidFill>
                  <a:schemeClr val="tx2"/>
                </a:solidFill>
                <a:latin typeface="+mj-lt"/>
                <a:ea typeface="+mj-ea"/>
                <a:cs typeface="PT Bold Heading" pitchFamily="2" charset="-78"/>
              </a:rPr>
              <a:t>الاستجابة لكل المطالب</a:t>
            </a:r>
            <a:r>
              <a:rPr lang="ar-SA" sz="3200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.</a:t>
            </a:r>
            <a:endParaRPr lang="en-US" sz="3200" dirty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grpSp>
        <p:nvGrpSpPr>
          <p:cNvPr id="10" name="Group 1457"/>
          <p:cNvGrpSpPr>
            <a:grpSpLocks/>
          </p:cNvGrpSpPr>
          <p:nvPr/>
        </p:nvGrpSpPr>
        <p:grpSpPr bwMode="auto">
          <a:xfrm>
            <a:off x="0" y="1544638"/>
            <a:ext cx="2103439" cy="2027238"/>
            <a:chOff x="144" y="533"/>
            <a:chExt cx="1325" cy="1277"/>
          </a:xfrm>
        </p:grpSpPr>
        <p:sp>
          <p:nvSpPr>
            <p:cNvPr id="11" name="Rectangle 1342"/>
            <p:cNvSpPr>
              <a:spLocks noChangeArrowheads="1"/>
            </p:cNvSpPr>
            <p:nvPr/>
          </p:nvSpPr>
          <p:spPr bwMode="auto">
            <a:xfrm>
              <a:off x="404" y="1378"/>
              <a:ext cx="1049" cy="224"/>
            </a:xfrm>
            <a:prstGeom prst="rect">
              <a:avLst/>
            </a:prstGeom>
            <a:solidFill>
              <a:srgbClr val="A36D2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2" name="Freeform 1343"/>
            <p:cNvSpPr>
              <a:spLocks/>
            </p:cNvSpPr>
            <p:nvPr/>
          </p:nvSpPr>
          <p:spPr bwMode="auto">
            <a:xfrm>
              <a:off x="386" y="533"/>
              <a:ext cx="1083" cy="1071"/>
            </a:xfrm>
            <a:custGeom>
              <a:avLst/>
              <a:gdLst/>
              <a:ahLst/>
              <a:cxnLst>
                <a:cxn ang="0">
                  <a:pos x="2055" y="1720"/>
                </a:cxn>
                <a:cxn ang="0">
                  <a:pos x="1675" y="1719"/>
                </a:cxn>
                <a:cxn ang="0">
                  <a:pos x="1029" y="1718"/>
                </a:cxn>
                <a:cxn ang="0">
                  <a:pos x="1414" y="1746"/>
                </a:cxn>
                <a:cxn ang="0">
                  <a:pos x="940" y="1817"/>
                </a:cxn>
                <a:cxn ang="0">
                  <a:pos x="834" y="2000"/>
                </a:cxn>
                <a:cxn ang="0">
                  <a:pos x="735" y="2125"/>
                </a:cxn>
                <a:cxn ang="0">
                  <a:pos x="551" y="2135"/>
                </a:cxn>
                <a:cxn ang="0">
                  <a:pos x="466" y="2001"/>
                </a:cxn>
                <a:cxn ang="0">
                  <a:pos x="216" y="1907"/>
                </a:cxn>
                <a:cxn ang="0">
                  <a:pos x="270" y="1828"/>
                </a:cxn>
                <a:cxn ang="0">
                  <a:pos x="253" y="1767"/>
                </a:cxn>
                <a:cxn ang="0">
                  <a:pos x="177" y="2140"/>
                </a:cxn>
                <a:cxn ang="0">
                  <a:pos x="307" y="1726"/>
                </a:cxn>
                <a:cxn ang="0">
                  <a:pos x="12" y="1574"/>
                </a:cxn>
                <a:cxn ang="0">
                  <a:pos x="37" y="1507"/>
                </a:cxn>
                <a:cxn ang="0">
                  <a:pos x="88" y="1449"/>
                </a:cxn>
                <a:cxn ang="0">
                  <a:pos x="108" y="1394"/>
                </a:cxn>
                <a:cxn ang="0">
                  <a:pos x="112" y="1320"/>
                </a:cxn>
                <a:cxn ang="0">
                  <a:pos x="135" y="1254"/>
                </a:cxn>
                <a:cxn ang="0">
                  <a:pos x="124" y="1197"/>
                </a:cxn>
                <a:cxn ang="0">
                  <a:pos x="117" y="1144"/>
                </a:cxn>
                <a:cxn ang="0">
                  <a:pos x="80" y="1100"/>
                </a:cxn>
                <a:cxn ang="0">
                  <a:pos x="94" y="1012"/>
                </a:cxn>
                <a:cxn ang="0">
                  <a:pos x="29" y="947"/>
                </a:cxn>
                <a:cxn ang="0">
                  <a:pos x="21" y="868"/>
                </a:cxn>
                <a:cxn ang="0">
                  <a:pos x="34" y="800"/>
                </a:cxn>
                <a:cxn ang="0">
                  <a:pos x="7" y="735"/>
                </a:cxn>
                <a:cxn ang="0">
                  <a:pos x="35" y="679"/>
                </a:cxn>
                <a:cxn ang="0">
                  <a:pos x="48" y="630"/>
                </a:cxn>
                <a:cxn ang="0">
                  <a:pos x="233" y="550"/>
                </a:cxn>
                <a:cxn ang="0">
                  <a:pos x="253" y="455"/>
                </a:cxn>
                <a:cxn ang="0">
                  <a:pos x="441" y="364"/>
                </a:cxn>
                <a:cxn ang="0">
                  <a:pos x="660" y="334"/>
                </a:cxn>
                <a:cxn ang="0">
                  <a:pos x="795" y="316"/>
                </a:cxn>
                <a:cxn ang="0">
                  <a:pos x="930" y="191"/>
                </a:cxn>
                <a:cxn ang="0">
                  <a:pos x="1006" y="73"/>
                </a:cxn>
                <a:cxn ang="0">
                  <a:pos x="1092" y="12"/>
                </a:cxn>
                <a:cxn ang="0">
                  <a:pos x="1216" y="9"/>
                </a:cxn>
                <a:cxn ang="0">
                  <a:pos x="1337" y="89"/>
                </a:cxn>
                <a:cxn ang="0">
                  <a:pos x="1385" y="178"/>
                </a:cxn>
                <a:cxn ang="0">
                  <a:pos x="1528" y="195"/>
                </a:cxn>
                <a:cxn ang="0">
                  <a:pos x="1436" y="240"/>
                </a:cxn>
                <a:cxn ang="0">
                  <a:pos x="1368" y="327"/>
                </a:cxn>
                <a:cxn ang="0">
                  <a:pos x="1357" y="439"/>
                </a:cxn>
                <a:cxn ang="0">
                  <a:pos x="1471" y="497"/>
                </a:cxn>
                <a:cxn ang="0">
                  <a:pos x="1613" y="575"/>
                </a:cxn>
                <a:cxn ang="0">
                  <a:pos x="1707" y="625"/>
                </a:cxn>
                <a:cxn ang="0">
                  <a:pos x="1881" y="608"/>
                </a:cxn>
                <a:cxn ang="0">
                  <a:pos x="2032" y="608"/>
                </a:cxn>
                <a:cxn ang="0">
                  <a:pos x="2109" y="706"/>
                </a:cxn>
                <a:cxn ang="0">
                  <a:pos x="2098" y="800"/>
                </a:cxn>
                <a:cxn ang="0">
                  <a:pos x="1994" y="884"/>
                </a:cxn>
                <a:cxn ang="0">
                  <a:pos x="2100" y="967"/>
                </a:cxn>
                <a:cxn ang="0">
                  <a:pos x="2092" y="1068"/>
                </a:cxn>
                <a:cxn ang="0">
                  <a:pos x="2126" y="1165"/>
                </a:cxn>
                <a:cxn ang="0">
                  <a:pos x="2135" y="1233"/>
                </a:cxn>
                <a:cxn ang="0">
                  <a:pos x="2112" y="1299"/>
                </a:cxn>
                <a:cxn ang="0">
                  <a:pos x="2130" y="1405"/>
                </a:cxn>
                <a:cxn ang="0">
                  <a:pos x="2121" y="1487"/>
                </a:cxn>
                <a:cxn ang="0">
                  <a:pos x="2154" y="1714"/>
                </a:cxn>
              </a:cxnLst>
              <a:rect l="0" t="0" r="r" b="b"/>
              <a:pathLst>
                <a:path w="2166" h="2143">
                  <a:moveTo>
                    <a:pt x="2136" y="2099"/>
                  </a:moveTo>
                  <a:lnTo>
                    <a:pt x="2138" y="2108"/>
                  </a:lnTo>
                  <a:lnTo>
                    <a:pt x="2139" y="2120"/>
                  </a:lnTo>
                  <a:lnTo>
                    <a:pt x="2138" y="2130"/>
                  </a:lnTo>
                  <a:lnTo>
                    <a:pt x="2134" y="2138"/>
                  </a:lnTo>
                  <a:lnTo>
                    <a:pt x="2130" y="2140"/>
                  </a:lnTo>
                  <a:lnTo>
                    <a:pt x="2126" y="2137"/>
                  </a:lnTo>
                  <a:lnTo>
                    <a:pt x="2123" y="2135"/>
                  </a:lnTo>
                  <a:lnTo>
                    <a:pt x="2118" y="2133"/>
                  </a:lnTo>
                  <a:lnTo>
                    <a:pt x="2118" y="2066"/>
                  </a:lnTo>
                  <a:lnTo>
                    <a:pt x="2117" y="1926"/>
                  </a:lnTo>
                  <a:lnTo>
                    <a:pt x="2116" y="1787"/>
                  </a:lnTo>
                  <a:lnTo>
                    <a:pt x="2112" y="1719"/>
                  </a:lnTo>
                  <a:lnTo>
                    <a:pt x="2100" y="1720"/>
                  </a:lnTo>
                  <a:lnTo>
                    <a:pt x="2085" y="1720"/>
                  </a:lnTo>
                  <a:lnTo>
                    <a:pt x="2070" y="1720"/>
                  </a:lnTo>
                  <a:lnTo>
                    <a:pt x="2055" y="1720"/>
                  </a:lnTo>
                  <a:lnTo>
                    <a:pt x="2042" y="1719"/>
                  </a:lnTo>
                  <a:lnTo>
                    <a:pt x="2032" y="1719"/>
                  </a:lnTo>
                  <a:lnTo>
                    <a:pt x="2024" y="1718"/>
                  </a:lnTo>
                  <a:lnTo>
                    <a:pt x="2021" y="1718"/>
                  </a:lnTo>
                  <a:lnTo>
                    <a:pt x="2019" y="1718"/>
                  </a:lnTo>
                  <a:lnTo>
                    <a:pt x="2011" y="1718"/>
                  </a:lnTo>
                  <a:lnTo>
                    <a:pt x="1998" y="1718"/>
                  </a:lnTo>
                  <a:lnTo>
                    <a:pt x="1981" y="1718"/>
                  </a:lnTo>
                  <a:lnTo>
                    <a:pt x="1959" y="1718"/>
                  </a:lnTo>
                  <a:lnTo>
                    <a:pt x="1934" y="1718"/>
                  </a:lnTo>
                  <a:lnTo>
                    <a:pt x="1904" y="1718"/>
                  </a:lnTo>
                  <a:lnTo>
                    <a:pt x="1872" y="1718"/>
                  </a:lnTo>
                  <a:lnTo>
                    <a:pt x="1837" y="1718"/>
                  </a:lnTo>
                  <a:lnTo>
                    <a:pt x="1799" y="1718"/>
                  </a:lnTo>
                  <a:lnTo>
                    <a:pt x="1760" y="1718"/>
                  </a:lnTo>
                  <a:lnTo>
                    <a:pt x="1717" y="1719"/>
                  </a:lnTo>
                  <a:lnTo>
                    <a:pt x="1675" y="1719"/>
                  </a:lnTo>
                  <a:lnTo>
                    <a:pt x="1630" y="1719"/>
                  </a:lnTo>
                  <a:lnTo>
                    <a:pt x="1585" y="1719"/>
                  </a:lnTo>
                  <a:lnTo>
                    <a:pt x="1539" y="1719"/>
                  </a:lnTo>
                  <a:lnTo>
                    <a:pt x="1493" y="1719"/>
                  </a:lnTo>
                  <a:lnTo>
                    <a:pt x="1447" y="1719"/>
                  </a:lnTo>
                  <a:lnTo>
                    <a:pt x="1402" y="1719"/>
                  </a:lnTo>
                  <a:lnTo>
                    <a:pt x="1357" y="1719"/>
                  </a:lnTo>
                  <a:lnTo>
                    <a:pt x="1313" y="1719"/>
                  </a:lnTo>
                  <a:lnTo>
                    <a:pt x="1272" y="1719"/>
                  </a:lnTo>
                  <a:lnTo>
                    <a:pt x="1231" y="1719"/>
                  </a:lnTo>
                  <a:lnTo>
                    <a:pt x="1193" y="1719"/>
                  </a:lnTo>
                  <a:lnTo>
                    <a:pt x="1158" y="1719"/>
                  </a:lnTo>
                  <a:lnTo>
                    <a:pt x="1124" y="1719"/>
                  </a:lnTo>
                  <a:lnTo>
                    <a:pt x="1096" y="1719"/>
                  </a:lnTo>
                  <a:lnTo>
                    <a:pt x="1069" y="1719"/>
                  </a:lnTo>
                  <a:lnTo>
                    <a:pt x="1046" y="1718"/>
                  </a:lnTo>
                  <a:lnTo>
                    <a:pt x="1029" y="1718"/>
                  </a:lnTo>
                  <a:lnTo>
                    <a:pt x="1015" y="1718"/>
                  </a:lnTo>
                  <a:lnTo>
                    <a:pt x="1006" y="1718"/>
                  </a:lnTo>
                  <a:lnTo>
                    <a:pt x="987" y="1746"/>
                  </a:lnTo>
                  <a:lnTo>
                    <a:pt x="992" y="1746"/>
                  </a:lnTo>
                  <a:lnTo>
                    <a:pt x="1006" y="1746"/>
                  </a:lnTo>
                  <a:lnTo>
                    <a:pt x="1026" y="1746"/>
                  </a:lnTo>
                  <a:lnTo>
                    <a:pt x="1054" y="1746"/>
                  </a:lnTo>
                  <a:lnTo>
                    <a:pt x="1087" y="1746"/>
                  </a:lnTo>
                  <a:lnTo>
                    <a:pt x="1124" y="1746"/>
                  </a:lnTo>
                  <a:lnTo>
                    <a:pt x="1163" y="1746"/>
                  </a:lnTo>
                  <a:lnTo>
                    <a:pt x="1205" y="1746"/>
                  </a:lnTo>
                  <a:lnTo>
                    <a:pt x="1246" y="1746"/>
                  </a:lnTo>
                  <a:lnTo>
                    <a:pt x="1287" y="1746"/>
                  </a:lnTo>
                  <a:lnTo>
                    <a:pt x="1325" y="1746"/>
                  </a:lnTo>
                  <a:lnTo>
                    <a:pt x="1359" y="1746"/>
                  </a:lnTo>
                  <a:lnTo>
                    <a:pt x="1389" y="1746"/>
                  </a:lnTo>
                  <a:lnTo>
                    <a:pt x="1414" y="1746"/>
                  </a:lnTo>
                  <a:lnTo>
                    <a:pt x="1432" y="1746"/>
                  </a:lnTo>
                  <a:lnTo>
                    <a:pt x="1441" y="1746"/>
                  </a:lnTo>
                  <a:lnTo>
                    <a:pt x="1457" y="1757"/>
                  </a:lnTo>
                  <a:lnTo>
                    <a:pt x="1457" y="1817"/>
                  </a:lnTo>
                  <a:lnTo>
                    <a:pt x="1456" y="1945"/>
                  </a:lnTo>
                  <a:lnTo>
                    <a:pt x="1454" y="2073"/>
                  </a:lnTo>
                  <a:lnTo>
                    <a:pt x="1452" y="2130"/>
                  </a:lnTo>
                  <a:lnTo>
                    <a:pt x="1439" y="2137"/>
                  </a:lnTo>
                  <a:lnTo>
                    <a:pt x="1438" y="1794"/>
                  </a:lnTo>
                  <a:lnTo>
                    <a:pt x="1436" y="1779"/>
                  </a:lnTo>
                  <a:lnTo>
                    <a:pt x="1434" y="1769"/>
                  </a:lnTo>
                  <a:lnTo>
                    <a:pt x="1433" y="1763"/>
                  </a:lnTo>
                  <a:lnTo>
                    <a:pt x="1432" y="1761"/>
                  </a:lnTo>
                  <a:lnTo>
                    <a:pt x="982" y="1757"/>
                  </a:lnTo>
                  <a:lnTo>
                    <a:pt x="967" y="1776"/>
                  </a:lnTo>
                  <a:lnTo>
                    <a:pt x="953" y="1796"/>
                  </a:lnTo>
                  <a:lnTo>
                    <a:pt x="940" y="1817"/>
                  </a:lnTo>
                  <a:lnTo>
                    <a:pt x="927" y="1839"/>
                  </a:lnTo>
                  <a:lnTo>
                    <a:pt x="915" y="1861"/>
                  </a:lnTo>
                  <a:lnTo>
                    <a:pt x="903" y="1884"/>
                  </a:lnTo>
                  <a:lnTo>
                    <a:pt x="892" y="1905"/>
                  </a:lnTo>
                  <a:lnTo>
                    <a:pt x="880" y="1925"/>
                  </a:lnTo>
                  <a:lnTo>
                    <a:pt x="879" y="1925"/>
                  </a:lnTo>
                  <a:lnTo>
                    <a:pt x="878" y="1926"/>
                  </a:lnTo>
                  <a:lnTo>
                    <a:pt x="878" y="1930"/>
                  </a:lnTo>
                  <a:lnTo>
                    <a:pt x="878" y="1932"/>
                  </a:lnTo>
                  <a:lnTo>
                    <a:pt x="878" y="1931"/>
                  </a:lnTo>
                  <a:lnTo>
                    <a:pt x="871" y="1941"/>
                  </a:lnTo>
                  <a:lnTo>
                    <a:pt x="864" y="1953"/>
                  </a:lnTo>
                  <a:lnTo>
                    <a:pt x="857" y="1962"/>
                  </a:lnTo>
                  <a:lnTo>
                    <a:pt x="850" y="1972"/>
                  </a:lnTo>
                  <a:lnTo>
                    <a:pt x="844" y="1982"/>
                  </a:lnTo>
                  <a:lnTo>
                    <a:pt x="839" y="1991"/>
                  </a:lnTo>
                  <a:lnTo>
                    <a:pt x="834" y="2000"/>
                  </a:lnTo>
                  <a:lnTo>
                    <a:pt x="830" y="2011"/>
                  </a:lnTo>
                  <a:lnTo>
                    <a:pt x="824" y="2022"/>
                  </a:lnTo>
                  <a:lnTo>
                    <a:pt x="817" y="2035"/>
                  </a:lnTo>
                  <a:lnTo>
                    <a:pt x="810" y="2046"/>
                  </a:lnTo>
                  <a:lnTo>
                    <a:pt x="803" y="2059"/>
                  </a:lnTo>
                  <a:lnTo>
                    <a:pt x="795" y="2070"/>
                  </a:lnTo>
                  <a:lnTo>
                    <a:pt x="786" y="2082"/>
                  </a:lnTo>
                  <a:lnTo>
                    <a:pt x="777" y="2093"/>
                  </a:lnTo>
                  <a:lnTo>
                    <a:pt x="765" y="2105"/>
                  </a:lnTo>
                  <a:lnTo>
                    <a:pt x="758" y="2103"/>
                  </a:lnTo>
                  <a:lnTo>
                    <a:pt x="752" y="2099"/>
                  </a:lnTo>
                  <a:lnTo>
                    <a:pt x="745" y="2098"/>
                  </a:lnTo>
                  <a:lnTo>
                    <a:pt x="739" y="2098"/>
                  </a:lnTo>
                  <a:lnTo>
                    <a:pt x="736" y="2106"/>
                  </a:lnTo>
                  <a:lnTo>
                    <a:pt x="739" y="2114"/>
                  </a:lnTo>
                  <a:lnTo>
                    <a:pt x="739" y="2121"/>
                  </a:lnTo>
                  <a:lnTo>
                    <a:pt x="735" y="2125"/>
                  </a:lnTo>
                  <a:lnTo>
                    <a:pt x="735" y="2143"/>
                  </a:lnTo>
                  <a:lnTo>
                    <a:pt x="727" y="2137"/>
                  </a:lnTo>
                  <a:lnTo>
                    <a:pt x="725" y="2123"/>
                  </a:lnTo>
                  <a:lnTo>
                    <a:pt x="726" y="2107"/>
                  </a:lnTo>
                  <a:lnTo>
                    <a:pt x="725" y="2093"/>
                  </a:lnTo>
                  <a:lnTo>
                    <a:pt x="704" y="2085"/>
                  </a:lnTo>
                  <a:lnTo>
                    <a:pt x="683" y="2077"/>
                  </a:lnTo>
                  <a:lnTo>
                    <a:pt x="663" y="2070"/>
                  </a:lnTo>
                  <a:lnTo>
                    <a:pt x="641" y="2064"/>
                  </a:lnTo>
                  <a:lnTo>
                    <a:pt x="620" y="2057"/>
                  </a:lnTo>
                  <a:lnTo>
                    <a:pt x="598" y="2051"/>
                  </a:lnTo>
                  <a:lnTo>
                    <a:pt x="576" y="2044"/>
                  </a:lnTo>
                  <a:lnTo>
                    <a:pt x="555" y="2038"/>
                  </a:lnTo>
                  <a:lnTo>
                    <a:pt x="552" y="2060"/>
                  </a:lnTo>
                  <a:lnTo>
                    <a:pt x="551" y="2084"/>
                  </a:lnTo>
                  <a:lnTo>
                    <a:pt x="551" y="2110"/>
                  </a:lnTo>
                  <a:lnTo>
                    <a:pt x="551" y="2135"/>
                  </a:lnTo>
                  <a:lnTo>
                    <a:pt x="551" y="2134"/>
                  </a:lnTo>
                  <a:lnTo>
                    <a:pt x="550" y="2131"/>
                  </a:lnTo>
                  <a:lnTo>
                    <a:pt x="550" y="2130"/>
                  </a:lnTo>
                  <a:lnTo>
                    <a:pt x="549" y="2129"/>
                  </a:lnTo>
                  <a:lnTo>
                    <a:pt x="547" y="2134"/>
                  </a:lnTo>
                  <a:lnTo>
                    <a:pt x="546" y="2136"/>
                  </a:lnTo>
                  <a:lnTo>
                    <a:pt x="544" y="2138"/>
                  </a:lnTo>
                  <a:lnTo>
                    <a:pt x="541" y="2137"/>
                  </a:lnTo>
                  <a:lnTo>
                    <a:pt x="541" y="2054"/>
                  </a:lnTo>
                  <a:lnTo>
                    <a:pt x="542" y="2057"/>
                  </a:lnTo>
                  <a:lnTo>
                    <a:pt x="543" y="2044"/>
                  </a:lnTo>
                  <a:lnTo>
                    <a:pt x="542" y="2035"/>
                  </a:lnTo>
                  <a:lnTo>
                    <a:pt x="535" y="2028"/>
                  </a:lnTo>
                  <a:lnTo>
                    <a:pt x="523" y="2023"/>
                  </a:lnTo>
                  <a:lnTo>
                    <a:pt x="504" y="2016"/>
                  </a:lnTo>
                  <a:lnTo>
                    <a:pt x="484" y="2008"/>
                  </a:lnTo>
                  <a:lnTo>
                    <a:pt x="466" y="2001"/>
                  </a:lnTo>
                  <a:lnTo>
                    <a:pt x="447" y="1993"/>
                  </a:lnTo>
                  <a:lnTo>
                    <a:pt x="429" y="1986"/>
                  </a:lnTo>
                  <a:lnTo>
                    <a:pt x="410" y="1978"/>
                  </a:lnTo>
                  <a:lnTo>
                    <a:pt x="392" y="1971"/>
                  </a:lnTo>
                  <a:lnTo>
                    <a:pt x="374" y="1963"/>
                  </a:lnTo>
                  <a:lnTo>
                    <a:pt x="355" y="1956"/>
                  </a:lnTo>
                  <a:lnTo>
                    <a:pt x="337" y="1949"/>
                  </a:lnTo>
                  <a:lnTo>
                    <a:pt x="318" y="1943"/>
                  </a:lnTo>
                  <a:lnTo>
                    <a:pt x="300" y="1936"/>
                  </a:lnTo>
                  <a:lnTo>
                    <a:pt x="280" y="1930"/>
                  </a:lnTo>
                  <a:lnTo>
                    <a:pt x="262" y="1923"/>
                  </a:lnTo>
                  <a:lnTo>
                    <a:pt x="241" y="1917"/>
                  </a:lnTo>
                  <a:lnTo>
                    <a:pt x="222" y="1911"/>
                  </a:lnTo>
                  <a:lnTo>
                    <a:pt x="220" y="1906"/>
                  </a:lnTo>
                  <a:lnTo>
                    <a:pt x="219" y="1906"/>
                  </a:lnTo>
                  <a:lnTo>
                    <a:pt x="218" y="1906"/>
                  </a:lnTo>
                  <a:lnTo>
                    <a:pt x="216" y="1907"/>
                  </a:lnTo>
                  <a:lnTo>
                    <a:pt x="215" y="1907"/>
                  </a:lnTo>
                  <a:lnTo>
                    <a:pt x="213" y="1907"/>
                  </a:lnTo>
                  <a:lnTo>
                    <a:pt x="213" y="1902"/>
                  </a:lnTo>
                  <a:lnTo>
                    <a:pt x="215" y="1902"/>
                  </a:lnTo>
                  <a:lnTo>
                    <a:pt x="215" y="1903"/>
                  </a:lnTo>
                  <a:lnTo>
                    <a:pt x="225" y="1896"/>
                  </a:lnTo>
                  <a:lnTo>
                    <a:pt x="235" y="1888"/>
                  </a:lnTo>
                  <a:lnTo>
                    <a:pt x="247" y="1883"/>
                  </a:lnTo>
                  <a:lnTo>
                    <a:pt x="257" y="1876"/>
                  </a:lnTo>
                  <a:lnTo>
                    <a:pt x="268" y="1868"/>
                  </a:lnTo>
                  <a:lnTo>
                    <a:pt x="278" y="1860"/>
                  </a:lnTo>
                  <a:lnTo>
                    <a:pt x="287" y="1852"/>
                  </a:lnTo>
                  <a:lnTo>
                    <a:pt x="295" y="1841"/>
                  </a:lnTo>
                  <a:lnTo>
                    <a:pt x="291" y="1837"/>
                  </a:lnTo>
                  <a:lnTo>
                    <a:pt x="284" y="1833"/>
                  </a:lnTo>
                  <a:lnTo>
                    <a:pt x="277" y="1831"/>
                  </a:lnTo>
                  <a:lnTo>
                    <a:pt x="270" y="1828"/>
                  </a:lnTo>
                  <a:lnTo>
                    <a:pt x="262" y="1826"/>
                  </a:lnTo>
                  <a:lnTo>
                    <a:pt x="254" y="1824"/>
                  </a:lnTo>
                  <a:lnTo>
                    <a:pt x="247" y="1822"/>
                  </a:lnTo>
                  <a:lnTo>
                    <a:pt x="240" y="1817"/>
                  </a:lnTo>
                  <a:lnTo>
                    <a:pt x="234" y="1814"/>
                  </a:lnTo>
                  <a:lnTo>
                    <a:pt x="228" y="1810"/>
                  </a:lnTo>
                  <a:lnTo>
                    <a:pt x="222" y="1807"/>
                  </a:lnTo>
                  <a:lnTo>
                    <a:pt x="213" y="1805"/>
                  </a:lnTo>
                  <a:lnTo>
                    <a:pt x="213" y="1803"/>
                  </a:lnTo>
                  <a:lnTo>
                    <a:pt x="210" y="1803"/>
                  </a:lnTo>
                  <a:lnTo>
                    <a:pt x="210" y="1795"/>
                  </a:lnTo>
                  <a:lnTo>
                    <a:pt x="216" y="1792"/>
                  </a:lnTo>
                  <a:lnTo>
                    <a:pt x="224" y="1789"/>
                  </a:lnTo>
                  <a:lnTo>
                    <a:pt x="228" y="1784"/>
                  </a:lnTo>
                  <a:lnTo>
                    <a:pt x="237" y="1778"/>
                  </a:lnTo>
                  <a:lnTo>
                    <a:pt x="245" y="1773"/>
                  </a:lnTo>
                  <a:lnTo>
                    <a:pt x="253" y="1767"/>
                  </a:lnTo>
                  <a:lnTo>
                    <a:pt x="257" y="1761"/>
                  </a:lnTo>
                  <a:lnTo>
                    <a:pt x="250" y="1758"/>
                  </a:lnTo>
                  <a:lnTo>
                    <a:pt x="242" y="1757"/>
                  </a:lnTo>
                  <a:lnTo>
                    <a:pt x="234" y="1757"/>
                  </a:lnTo>
                  <a:lnTo>
                    <a:pt x="226" y="1757"/>
                  </a:lnTo>
                  <a:lnTo>
                    <a:pt x="218" y="1757"/>
                  </a:lnTo>
                  <a:lnTo>
                    <a:pt x="210" y="1757"/>
                  </a:lnTo>
                  <a:lnTo>
                    <a:pt x="201" y="1757"/>
                  </a:lnTo>
                  <a:lnTo>
                    <a:pt x="193" y="1757"/>
                  </a:lnTo>
                  <a:lnTo>
                    <a:pt x="189" y="1761"/>
                  </a:lnTo>
                  <a:lnTo>
                    <a:pt x="188" y="1766"/>
                  </a:lnTo>
                  <a:lnTo>
                    <a:pt x="188" y="1771"/>
                  </a:lnTo>
                  <a:lnTo>
                    <a:pt x="188" y="1773"/>
                  </a:lnTo>
                  <a:lnTo>
                    <a:pt x="186" y="2138"/>
                  </a:lnTo>
                  <a:lnTo>
                    <a:pt x="184" y="2140"/>
                  </a:lnTo>
                  <a:lnTo>
                    <a:pt x="180" y="2140"/>
                  </a:lnTo>
                  <a:lnTo>
                    <a:pt x="177" y="2140"/>
                  </a:lnTo>
                  <a:lnTo>
                    <a:pt x="174" y="2138"/>
                  </a:lnTo>
                  <a:lnTo>
                    <a:pt x="174" y="1748"/>
                  </a:lnTo>
                  <a:lnTo>
                    <a:pt x="187" y="1747"/>
                  </a:lnTo>
                  <a:lnTo>
                    <a:pt x="200" y="1747"/>
                  </a:lnTo>
                  <a:lnTo>
                    <a:pt x="212" y="1747"/>
                  </a:lnTo>
                  <a:lnTo>
                    <a:pt x="226" y="1747"/>
                  </a:lnTo>
                  <a:lnTo>
                    <a:pt x="239" y="1747"/>
                  </a:lnTo>
                  <a:lnTo>
                    <a:pt x="251" y="1747"/>
                  </a:lnTo>
                  <a:lnTo>
                    <a:pt x="263" y="1746"/>
                  </a:lnTo>
                  <a:lnTo>
                    <a:pt x="275" y="1743"/>
                  </a:lnTo>
                  <a:lnTo>
                    <a:pt x="277" y="1746"/>
                  </a:lnTo>
                  <a:lnTo>
                    <a:pt x="280" y="1747"/>
                  </a:lnTo>
                  <a:lnTo>
                    <a:pt x="283" y="1746"/>
                  </a:lnTo>
                  <a:lnTo>
                    <a:pt x="285" y="1743"/>
                  </a:lnTo>
                  <a:lnTo>
                    <a:pt x="292" y="1737"/>
                  </a:lnTo>
                  <a:lnTo>
                    <a:pt x="300" y="1732"/>
                  </a:lnTo>
                  <a:lnTo>
                    <a:pt x="307" y="1726"/>
                  </a:lnTo>
                  <a:lnTo>
                    <a:pt x="313" y="1718"/>
                  </a:lnTo>
                  <a:lnTo>
                    <a:pt x="56" y="1718"/>
                  </a:lnTo>
                  <a:lnTo>
                    <a:pt x="47" y="2137"/>
                  </a:lnTo>
                  <a:lnTo>
                    <a:pt x="29" y="2108"/>
                  </a:lnTo>
                  <a:lnTo>
                    <a:pt x="33" y="1721"/>
                  </a:lnTo>
                  <a:lnTo>
                    <a:pt x="33" y="1719"/>
                  </a:lnTo>
                  <a:lnTo>
                    <a:pt x="25" y="1720"/>
                  </a:lnTo>
                  <a:lnTo>
                    <a:pt x="18" y="1718"/>
                  </a:lnTo>
                  <a:lnTo>
                    <a:pt x="12" y="1713"/>
                  </a:lnTo>
                  <a:lnTo>
                    <a:pt x="4" y="1711"/>
                  </a:lnTo>
                  <a:lnTo>
                    <a:pt x="0" y="1690"/>
                  </a:lnTo>
                  <a:lnTo>
                    <a:pt x="2" y="1648"/>
                  </a:lnTo>
                  <a:lnTo>
                    <a:pt x="3" y="1606"/>
                  </a:lnTo>
                  <a:lnTo>
                    <a:pt x="4" y="1588"/>
                  </a:lnTo>
                  <a:lnTo>
                    <a:pt x="5" y="1589"/>
                  </a:lnTo>
                  <a:lnTo>
                    <a:pt x="6" y="1580"/>
                  </a:lnTo>
                  <a:lnTo>
                    <a:pt x="12" y="1574"/>
                  </a:lnTo>
                  <a:lnTo>
                    <a:pt x="18" y="1569"/>
                  </a:lnTo>
                  <a:lnTo>
                    <a:pt x="25" y="1564"/>
                  </a:lnTo>
                  <a:lnTo>
                    <a:pt x="20" y="1561"/>
                  </a:lnTo>
                  <a:lnTo>
                    <a:pt x="15" y="1560"/>
                  </a:lnTo>
                  <a:lnTo>
                    <a:pt x="11" y="1558"/>
                  </a:lnTo>
                  <a:lnTo>
                    <a:pt x="10" y="1554"/>
                  </a:lnTo>
                  <a:lnTo>
                    <a:pt x="14" y="1547"/>
                  </a:lnTo>
                  <a:lnTo>
                    <a:pt x="19" y="1542"/>
                  </a:lnTo>
                  <a:lnTo>
                    <a:pt x="23" y="1536"/>
                  </a:lnTo>
                  <a:lnTo>
                    <a:pt x="29" y="1530"/>
                  </a:lnTo>
                  <a:lnTo>
                    <a:pt x="35" y="1526"/>
                  </a:lnTo>
                  <a:lnTo>
                    <a:pt x="41" y="1520"/>
                  </a:lnTo>
                  <a:lnTo>
                    <a:pt x="45" y="1515"/>
                  </a:lnTo>
                  <a:lnTo>
                    <a:pt x="50" y="1509"/>
                  </a:lnTo>
                  <a:lnTo>
                    <a:pt x="47" y="1508"/>
                  </a:lnTo>
                  <a:lnTo>
                    <a:pt x="42" y="1507"/>
                  </a:lnTo>
                  <a:lnTo>
                    <a:pt x="37" y="1507"/>
                  </a:lnTo>
                  <a:lnTo>
                    <a:pt x="33" y="1507"/>
                  </a:lnTo>
                  <a:lnTo>
                    <a:pt x="28" y="1508"/>
                  </a:lnTo>
                  <a:lnTo>
                    <a:pt x="23" y="1508"/>
                  </a:lnTo>
                  <a:lnTo>
                    <a:pt x="19" y="1507"/>
                  </a:lnTo>
                  <a:lnTo>
                    <a:pt x="15" y="1506"/>
                  </a:lnTo>
                  <a:lnTo>
                    <a:pt x="20" y="1500"/>
                  </a:lnTo>
                  <a:lnTo>
                    <a:pt x="26" y="1496"/>
                  </a:lnTo>
                  <a:lnTo>
                    <a:pt x="32" y="1491"/>
                  </a:lnTo>
                  <a:lnTo>
                    <a:pt x="37" y="1487"/>
                  </a:lnTo>
                  <a:lnTo>
                    <a:pt x="43" y="1483"/>
                  </a:lnTo>
                  <a:lnTo>
                    <a:pt x="50" y="1479"/>
                  </a:lnTo>
                  <a:lnTo>
                    <a:pt x="56" y="1475"/>
                  </a:lnTo>
                  <a:lnTo>
                    <a:pt x="63" y="1470"/>
                  </a:lnTo>
                  <a:lnTo>
                    <a:pt x="70" y="1467"/>
                  </a:lnTo>
                  <a:lnTo>
                    <a:pt x="75" y="1461"/>
                  </a:lnTo>
                  <a:lnTo>
                    <a:pt x="82" y="1455"/>
                  </a:lnTo>
                  <a:lnTo>
                    <a:pt x="88" y="1449"/>
                  </a:lnTo>
                  <a:lnTo>
                    <a:pt x="83" y="1448"/>
                  </a:lnTo>
                  <a:lnTo>
                    <a:pt x="78" y="1447"/>
                  </a:lnTo>
                  <a:lnTo>
                    <a:pt x="72" y="1447"/>
                  </a:lnTo>
                  <a:lnTo>
                    <a:pt x="66" y="1447"/>
                  </a:lnTo>
                  <a:lnTo>
                    <a:pt x="60" y="1447"/>
                  </a:lnTo>
                  <a:lnTo>
                    <a:pt x="56" y="1446"/>
                  </a:lnTo>
                  <a:lnTo>
                    <a:pt x="50" y="1444"/>
                  </a:lnTo>
                  <a:lnTo>
                    <a:pt x="47" y="1441"/>
                  </a:lnTo>
                  <a:lnTo>
                    <a:pt x="50" y="1434"/>
                  </a:lnTo>
                  <a:lnTo>
                    <a:pt x="55" y="1429"/>
                  </a:lnTo>
                  <a:lnTo>
                    <a:pt x="60" y="1424"/>
                  </a:lnTo>
                  <a:lnTo>
                    <a:pt x="67" y="1421"/>
                  </a:lnTo>
                  <a:lnTo>
                    <a:pt x="75" y="1416"/>
                  </a:lnTo>
                  <a:lnTo>
                    <a:pt x="82" y="1413"/>
                  </a:lnTo>
                  <a:lnTo>
                    <a:pt x="90" y="1408"/>
                  </a:lnTo>
                  <a:lnTo>
                    <a:pt x="97" y="1403"/>
                  </a:lnTo>
                  <a:lnTo>
                    <a:pt x="108" y="1394"/>
                  </a:lnTo>
                  <a:lnTo>
                    <a:pt x="101" y="1392"/>
                  </a:lnTo>
                  <a:lnTo>
                    <a:pt x="94" y="1391"/>
                  </a:lnTo>
                  <a:lnTo>
                    <a:pt x="85" y="1391"/>
                  </a:lnTo>
                  <a:lnTo>
                    <a:pt x="76" y="1391"/>
                  </a:lnTo>
                  <a:lnTo>
                    <a:pt x="66" y="1392"/>
                  </a:lnTo>
                  <a:lnTo>
                    <a:pt x="57" y="1392"/>
                  </a:lnTo>
                  <a:lnTo>
                    <a:pt x="47" y="1392"/>
                  </a:lnTo>
                  <a:lnTo>
                    <a:pt x="37" y="1391"/>
                  </a:lnTo>
                  <a:lnTo>
                    <a:pt x="37" y="1382"/>
                  </a:lnTo>
                  <a:lnTo>
                    <a:pt x="49" y="1375"/>
                  </a:lnTo>
                  <a:lnTo>
                    <a:pt x="59" y="1367"/>
                  </a:lnTo>
                  <a:lnTo>
                    <a:pt x="67" y="1360"/>
                  </a:lnTo>
                  <a:lnTo>
                    <a:pt x="76" y="1352"/>
                  </a:lnTo>
                  <a:lnTo>
                    <a:pt x="85" y="1343"/>
                  </a:lnTo>
                  <a:lnTo>
                    <a:pt x="93" y="1335"/>
                  </a:lnTo>
                  <a:lnTo>
                    <a:pt x="102" y="1329"/>
                  </a:lnTo>
                  <a:lnTo>
                    <a:pt x="112" y="1320"/>
                  </a:lnTo>
                  <a:lnTo>
                    <a:pt x="105" y="1318"/>
                  </a:lnTo>
                  <a:lnTo>
                    <a:pt x="98" y="1316"/>
                  </a:lnTo>
                  <a:lnTo>
                    <a:pt x="91" y="1315"/>
                  </a:lnTo>
                  <a:lnTo>
                    <a:pt x="85" y="1315"/>
                  </a:lnTo>
                  <a:lnTo>
                    <a:pt x="76" y="1314"/>
                  </a:lnTo>
                  <a:lnTo>
                    <a:pt x="70" y="1314"/>
                  </a:lnTo>
                  <a:lnTo>
                    <a:pt x="63" y="1312"/>
                  </a:lnTo>
                  <a:lnTo>
                    <a:pt x="56" y="1310"/>
                  </a:lnTo>
                  <a:lnTo>
                    <a:pt x="56" y="1307"/>
                  </a:lnTo>
                  <a:lnTo>
                    <a:pt x="65" y="1301"/>
                  </a:lnTo>
                  <a:lnTo>
                    <a:pt x="75" y="1294"/>
                  </a:lnTo>
                  <a:lnTo>
                    <a:pt x="86" y="1287"/>
                  </a:lnTo>
                  <a:lnTo>
                    <a:pt x="96" y="1280"/>
                  </a:lnTo>
                  <a:lnTo>
                    <a:pt x="105" y="1273"/>
                  </a:lnTo>
                  <a:lnTo>
                    <a:pt x="116" y="1266"/>
                  </a:lnTo>
                  <a:lnTo>
                    <a:pt x="126" y="1259"/>
                  </a:lnTo>
                  <a:lnTo>
                    <a:pt x="135" y="1254"/>
                  </a:lnTo>
                  <a:lnTo>
                    <a:pt x="127" y="1251"/>
                  </a:lnTo>
                  <a:lnTo>
                    <a:pt x="119" y="1250"/>
                  </a:lnTo>
                  <a:lnTo>
                    <a:pt x="111" y="1250"/>
                  </a:lnTo>
                  <a:lnTo>
                    <a:pt x="102" y="1249"/>
                  </a:lnTo>
                  <a:lnTo>
                    <a:pt x="94" y="1249"/>
                  </a:lnTo>
                  <a:lnTo>
                    <a:pt x="86" y="1248"/>
                  </a:lnTo>
                  <a:lnTo>
                    <a:pt x="76" y="1248"/>
                  </a:lnTo>
                  <a:lnTo>
                    <a:pt x="68" y="1246"/>
                  </a:lnTo>
                  <a:lnTo>
                    <a:pt x="64" y="1241"/>
                  </a:lnTo>
                  <a:lnTo>
                    <a:pt x="71" y="1235"/>
                  </a:lnTo>
                  <a:lnTo>
                    <a:pt x="78" y="1229"/>
                  </a:lnTo>
                  <a:lnTo>
                    <a:pt x="85" y="1225"/>
                  </a:lnTo>
                  <a:lnTo>
                    <a:pt x="93" y="1220"/>
                  </a:lnTo>
                  <a:lnTo>
                    <a:pt x="101" y="1216"/>
                  </a:lnTo>
                  <a:lnTo>
                    <a:pt x="109" y="1210"/>
                  </a:lnTo>
                  <a:lnTo>
                    <a:pt x="117" y="1204"/>
                  </a:lnTo>
                  <a:lnTo>
                    <a:pt x="124" y="1197"/>
                  </a:lnTo>
                  <a:lnTo>
                    <a:pt x="116" y="1196"/>
                  </a:lnTo>
                  <a:lnTo>
                    <a:pt x="106" y="1195"/>
                  </a:lnTo>
                  <a:lnTo>
                    <a:pt x="97" y="1195"/>
                  </a:lnTo>
                  <a:lnTo>
                    <a:pt x="89" y="1194"/>
                  </a:lnTo>
                  <a:lnTo>
                    <a:pt x="80" y="1194"/>
                  </a:lnTo>
                  <a:lnTo>
                    <a:pt x="72" y="1193"/>
                  </a:lnTo>
                  <a:lnTo>
                    <a:pt x="65" y="1190"/>
                  </a:lnTo>
                  <a:lnTo>
                    <a:pt x="58" y="1187"/>
                  </a:lnTo>
                  <a:lnTo>
                    <a:pt x="65" y="1182"/>
                  </a:lnTo>
                  <a:lnTo>
                    <a:pt x="72" y="1178"/>
                  </a:lnTo>
                  <a:lnTo>
                    <a:pt x="79" y="1173"/>
                  </a:lnTo>
                  <a:lnTo>
                    <a:pt x="86" y="1168"/>
                  </a:lnTo>
                  <a:lnTo>
                    <a:pt x="94" y="1164"/>
                  </a:lnTo>
                  <a:lnTo>
                    <a:pt x="102" y="1159"/>
                  </a:lnTo>
                  <a:lnTo>
                    <a:pt x="109" y="1153"/>
                  </a:lnTo>
                  <a:lnTo>
                    <a:pt x="117" y="1148"/>
                  </a:lnTo>
                  <a:lnTo>
                    <a:pt x="117" y="1144"/>
                  </a:lnTo>
                  <a:lnTo>
                    <a:pt x="108" y="1142"/>
                  </a:lnTo>
                  <a:lnTo>
                    <a:pt x="97" y="1141"/>
                  </a:lnTo>
                  <a:lnTo>
                    <a:pt x="88" y="1140"/>
                  </a:lnTo>
                  <a:lnTo>
                    <a:pt x="78" y="1140"/>
                  </a:lnTo>
                  <a:lnTo>
                    <a:pt x="67" y="1140"/>
                  </a:lnTo>
                  <a:lnTo>
                    <a:pt x="57" y="1140"/>
                  </a:lnTo>
                  <a:lnTo>
                    <a:pt x="48" y="1140"/>
                  </a:lnTo>
                  <a:lnTo>
                    <a:pt x="38" y="1138"/>
                  </a:lnTo>
                  <a:lnTo>
                    <a:pt x="38" y="1133"/>
                  </a:lnTo>
                  <a:lnTo>
                    <a:pt x="41" y="1128"/>
                  </a:lnTo>
                  <a:lnTo>
                    <a:pt x="45" y="1123"/>
                  </a:lnTo>
                  <a:lnTo>
                    <a:pt x="51" y="1120"/>
                  </a:lnTo>
                  <a:lnTo>
                    <a:pt x="57" y="1115"/>
                  </a:lnTo>
                  <a:lnTo>
                    <a:pt x="63" y="1112"/>
                  </a:lnTo>
                  <a:lnTo>
                    <a:pt x="68" y="1108"/>
                  </a:lnTo>
                  <a:lnTo>
                    <a:pt x="73" y="1105"/>
                  </a:lnTo>
                  <a:lnTo>
                    <a:pt x="80" y="1100"/>
                  </a:lnTo>
                  <a:lnTo>
                    <a:pt x="87" y="1095"/>
                  </a:lnTo>
                  <a:lnTo>
                    <a:pt x="95" y="1090"/>
                  </a:lnTo>
                  <a:lnTo>
                    <a:pt x="103" y="1084"/>
                  </a:lnTo>
                  <a:lnTo>
                    <a:pt x="111" y="1079"/>
                  </a:lnTo>
                  <a:lnTo>
                    <a:pt x="119" y="1074"/>
                  </a:lnTo>
                  <a:lnTo>
                    <a:pt x="127" y="1067"/>
                  </a:lnTo>
                  <a:lnTo>
                    <a:pt x="134" y="1061"/>
                  </a:lnTo>
                  <a:lnTo>
                    <a:pt x="129" y="1058"/>
                  </a:lnTo>
                  <a:lnTo>
                    <a:pt x="51" y="1058"/>
                  </a:lnTo>
                  <a:lnTo>
                    <a:pt x="49" y="1055"/>
                  </a:lnTo>
                  <a:lnTo>
                    <a:pt x="47" y="1052"/>
                  </a:lnTo>
                  <a:lnTo>
                    <a:pt x="47" y="1047"/>
                  </a:lnTo>
                  <a:lnTo>
                    <a:pt x="48" y="1043"/>
                  </a:lnTo>
                  <a:lnTo>
                    <a:pt x="59" y="1036"/>
                  </a:lnTo>
                  <a:lnTo>
                    <a:pt x="71" y="1028"/>
                  </a:lnTo>
                  <a:lnTo>
                    <a:pt x="82" y="1020"/>
                  </a:lnTo>
                  <a:lnTo>
                    <a:pt x="94" y="1012"/>
                  </a:lnTo>
                  <a:lnTo>
                    <a:pt x="105" y="1002"/>
                  </a:lnTo>
                  <a:lnTo>
                    <a:pt x="117" y="993"/>
                  </a:lnTo>
                  <a:lnTo>
                    <a:pt x="127" y="984"/>
                  </a:lnTo>
                  <a:lnTo>
                    <a:pt x="137" y="975"/>
                  </a:lnTo>
                  <a:lnTo>
                    <a:pt x="134" y="969"/>
                  </a:lnTo>
                  <a:lnTo>
                    <a:pt x="121" y="967"/>
                  </a:lnTo>
                  <a:lnTo>
                    <a:pt x="109" y="966"/>
                  </a:lnTo>
                  <a:lnTo>
                    <a:pt x="96" y="966"/>
                  </a:lnTo>
                  <a:lnTo>
                    <a:pt x="83" y="964"/>
                  </a:lnTo>
                  <a:lnTo>
                    <a:pt x="71" y="963"/>
                  </a:lnTo>
                  <a:lnTo>
                    <a:pt x="57" y="962"/>
                  </a:lnTo>
                  <a:lnTo>
                    <a:pt x="44" y="961"/>
                  </a:lnTo>
                  <a:lnTo>
                    <a:pt x="32" y="958"/>
                  </a:lnTo>
                  <a:lnTo>
                    <a:pt x="29" y="956"/>
                  </a:lnTo>
                  <a:lnTo>
                    <a:pt x="29" y="954"/>
                  </a:lnTo>
                  <a:lnTo>
                    <a:pt x="29" y="951"/>
                  </a:lnTo>
                  <a:lnTo>
                    <a:pt x="29" y="947"/>
                  </a:lnTo>
                  <a:lnTo>
                    <a:pt x="41" y="940"/>
                  </a:lnTo>
                  <a:lnTo>
                    <a:pt x="51" y="933"/>
                  </a:lnTo>
                  <a:lnTo>
                    <a:pt x="61" y="926"/>
                  </a:lnTo>
                  <a:lnTo>
                    <a:pt x="73" y="918"/>
                  </a:lnTo>
                  <a:lnTo>
                    <a:pt x="83" y="911"/>
                  </a:lnTo>
                  <a:lnTo>
                    <a:pt x="94" y="903"/>
                  </a:lnTo>
                  <a:lnTo>
                    <a:pt x="104" y="896"/>
                  </a:lnTo>
                  <a:lnTo>
                    <a:pt x="116" y="890"/>
                  </a:lnTo>
                  <a:lnTo>
                    <a:pt x="116" y="886"/>
                  </a:lnTo>
                  <a:lnTo>
                    <a:pt x="104" y="884"/>
                  </a:lnTo>
                  <a:lnTo>
                    <a:pt x="91" y="882"/>
                  </a:lnTo>
                  <a:lnTo>
                    <a:pt x="80" y="879"/>
                  </a:lnTo>
                  <a:lnTo>
                    <a:pt x="68" y="878"/>
                  </a:lnTo>
                  <a:lnTo>
                    <a:pt x="56" y="876"/>
                  </a:lnTo>
                  <a:lnTo>
                    <a:pt x="44" y="873"/>
                  </a:lnTo>
                  <a:lnTo>
                    <a:pt x="33" y="871"/>
                  </a:lnTo>
                  <a:lnTo>
                    <a:pt x="21" y="868"/>
                  </a:lnTo>
                  <a:lnTo>
                    <a:pt x="22" y="861"/>
                  </a:lnTo>
                  <a:lnTo>
                    <a:pt x="35" y="855"/>
                  </a:lnTo>
                  <a:lnTo>
                    <a:pt x="47" y="849"/>
                  </a:lnTo>
                  <a:lnTo>
                    <a:pt x="58" y="846"/>
                  </a:lnTo>
                  <a:lnTo>
                    <a:pt x="70" y="841"/>
                  </a:lnTo>
                  <a:lnTo>
                    <a:pt x="80" y="838"/>
                  </a:lnTo>
                  <a:lnTo>
                    <a:pt x="91" y="833"/>
                  </a:lnTo>
                  <a:lnTo>
                    <a:pt x="102" y="827"/>
                  </a:lnTo>
                  <a:lnTo>
                    <a:pt x="112" y="819"/>
                  </a:lnTo>
                  <a:lnTo>
                    <a:pt x="103" y="815"/>
                  </a:lnTo>
                  <a:lnTo>
                    <a:pt x="93" y="814"/>
                  </a:lnTo>
                  <a:lnTo>
                    <a:pt x="81" y="812"/>
                  </a:lnTo>
                  <a:lnTo>
                    <a:pt x="70" y="811"/>
                  </a:lnTo>
                  <a:lnTo>
                    <a:pt x="59" y="810"/>
                  </a:lnTo>
                  <a:lnTo>
                    <a:pt x="49" y="809"/>
                  </a:lnTo>
                  <a:lnTo>
                    <a:pt x="41" y="805"/>
                  </a:lnTo>
                  <a:lnTo>
                    <a:pt x="34" y="800"/>
                  </a:lnTo>
                  <a:lnTo>
                    <a:pt x="43" y="795"/>
                  </a:lnTo>
                  <a:lnTo>
                    <a:pt x="53" y="791"/>
                  </a:lnTo>
                  <a:lnTo>
                    <a:pt x="63" y="786"/>
                  </a:lnTo>
                  <a:lnTo>
                    <a:pt x="73" y="781"/>
                  </a:lnTo>
                  <a:lnTo>
                    <a:pt x="82" y="777"/>
                  </a:lnTo>
                  <a:lnTo>
                    <a:pt x="93" y="772"/>
                  </a:lnTo>
                  <a:lnTo>
                    <a:pt x="102" y="767"/>
                  </a:lnTo>
                  <a:lnTo>
                    <a:pt x="110" y="763"/>
                  </a:lnTo>
                  <a:lnTo>
                    <a:pt x="110" y="758"/>
                  </a:lnTo>
                  <a:lnTo>
                    <a:pt x="97" y="754"/>
                  </a:lnTo>
                  <a:lnTo>
                    <a:pt x="85" y="750"/>
                  </a:lnTo>
                  <a:lnTo>
                    <a:pt x="72" y="747"/>
                  </a:lnTo>
                  <a:lnTo>
                    <a:pt x="58" y="744"/>
                  </a:lnTo>
                  <a:lnTo>
                    <a:pt x="45" y="742"/>
                  </a:lnTo>
                  <a:lnTo>
                    <a:pt x="32" y="740"/>
                  </a:lnTo>
                  <a:lnTo>
                    <a:pt x="19" y="738"/>
                  </a:lnTo>
                  <a:lnTo>
                    <a:pt x="7" y="735"/>
                  </a:lnTo>
                  <a:lnTo>
                    <a:pt x="7" y="727"/>
                  </a:lnTo>
                  <a:lnTo>
                    <a:pt x="15" y="724"/>
                  </a:lnTo>
                  <a:lnTo>
                    <a:pt x="25" y="720"/>
                  </a:lnTo>
                  <a:lnTo>
                    <a:pt x="34" y="717"/>
                  </a:lnTo>
                  <a:lnTo>
                    <a:pt x="43" y="713"/>
                  </a:lnTo>
                  <a:lnTo>
                    <a:pt x="52" y="710"/>
                  </a:lnTo>
                  <a:lnTo>
                    <a:pt x="61" y="705"/>
                  </a:lnTo>
                  <a:lnTo>
                    <a:pt x="70" y="702"/>
                  </a:lnTo>
                  <a:lnTo>
                    <a:pt x="76" y="697"/>
                  </a:lnTo>
                  <a:lnTo>
                    <a:pt x="76" y="694"/>
                  </a:lnTo>
                  <a:lnTo>
                    <a:pt x="71" y="691"/>
                  </a:lnTo>
                  <a:lnTo>
                    <a:pt x="65" y="689"/>
                  </a:lnTo>
                  <a:lnTo>
                    <a:pt x="58" y="688"/>
                  </a:lnTo>
                  <a:lnTo>
                    <a:pt x="51" y="687"/>
                  </a:lnTo>
                  <a:lnTo>
                    <a:pt x="45" y="685"/>
                  </a:lnTo>
                  <a:lnTo>
                    <a:pt x="40" y="682"/>
                  </a:lnTo>
                  <a:lnTo>
                    <a:pt x="35" y="679"/>
                  </a:lnTo>
                  <a:lnTo>
                    <a:pt x="33" y="673"/>
                  </a:lnTo>
                  <a:lnTo>
                    <a:pt x="40" y="671"/>
                  </a:lnTo>
                  <a:lnTo>
                    <a:pt x="45" y="670"/>
                  </a:lnTo>
                  <a:lnTo>
                    <a:pt x="52" y="667"/>
                  </a:lnTo>
                  <a:lnTo>
                    <a:pt x="59" y="665"/>
                  </a:lnTo>
                  <a:lnTo>
                    <a:pt x="65" y="663"/>
                  </a:lnTo>
                  <a:lnTo>
                    <a:pt x="71" y="660"/>
                  </a:lnTo>
                  <a:lnTo>
                    <a:pt x="76" y="658"/>
                  </a:lnTo>
                  <a:lnTo>
                    <a:pt x="82" y="655"/>
                  </a:lnTo>
                  <a:lnTo>
                    <a:pt x="78" y="651"/>
                  </a:lnTo>
                  <a:lnTo>
                    <a:pt x="72" y="648"/>
                  </a:lnTo>
                  <a:lnTo>
                    <a:pt x="66" y="647"/>
                  </a:lnTo>
                  <a:lnTo>
                    <a:pt x="61" y="644"/>
                  </a:lnTo>
                  <a:lnTo>
                    <a:pt x="56" y="642"/>
                  </a:lnTo>
                  <a:lnTo>
                    <a:pt x="52" y="640"/>
                  </a:lnTo>
                  <a:lnTo>
                    <a:pt x="49" y="636"/>
                  </a:lnTo>
                  <a:lnTo>
                    <a:pt x="48" y="630"/>
                  </a:lnTo>
                  <a:lnTo>
                    <a:pt x="60" y="627"/>
                  </a:lnTo>
                  <a:lnTo>
                    <a:pt x="72" y="622"/>
                  </a:lnTo>
                  <a:lnTo>
                    <a:pt x="85" y="619"/>
                  </a:lnTo>
                  <a:lnTo>
                    <a:pt x="97" y="615"/>
                  </a:lnTo>
                  <a:lnTo>
                    <a:pt x="110" y="611"/>
                  </a:lnTo>
                  <a:lnTo>
                    <a:pt x="123" y="607"/>
                  </a:lnTo>
                  <a:lnTo>
                    <a:pt x="135" y="603"/>
                  </a:lnTo>
                  <a:lnTo>
                    <a:pt x="148" y="599"/>
                  </a:lnTo>
                  <a:lnTo>
                    <a:pt x="161" y="595"/>
                  </a:lnTo>
                  <a:lnTo>
                    <a:pt x="172" y="590"/>
                  </a:lnTo>
                  <a:lnTo>
                    <a:pt x="185" y="585"/>
                  </a:lnTo>
                  <a:lnTo>
                    <a:pt x="196" y="581"/>
                  </a:lnTo>
                  <a:lnTo>
                    <a:pt x="208" y="575"/>
                  </a:lnTo>
                  <a:lnTo>
                    <a:pt x="218" y="569"/>
                  </a:lnTo>
                  <a:lnTo>
                    <a:pt x="228" y="564"/>
                  </a:lnTo>
                  <a:lnTo>
                    <a:pt x="239" y="558"/>
                  </a:lnTo>
                  <a:lnTo>
                    <a:pt x="233" y="550"/>
                  </a:lnTo>
                  <a:lnTo>
                    <a:pt x="230" y="539"/>
                  </a:lnTo>
                  <a:lnTo>
                    <a:pt x="228" y="529"/>
                  </a:lnTo>
                  <a:lnTo>
                    <a:pt x="227" y="517"/>
                  </a:lnTo>
                  <a:lnTo>
                    <a:pt x="226" y="515"/>
                  </a:lnTo>
                  <a:lnTo>
                    <a:pt x="225" y="509"/>
                  </a:lnTo>
                  <a:lnTo>
                    <a:pt x="225" y="504"/>
                  </a:lnTo>
                  <a:lnTo>
                    <a:pt x="225" y="498"/>
                  </a:lnTo>
                  <a:lnTo>
                    <a:pt x="227" y="496"/>
                  </a:lnTo>
                  <a:lnTo>
                    <a:pt x="228" y="491"/>
                  </a:lnTo>
                  <a:lnTo>
                    <a:pt x="230" y="488"/>
                  </a:lnTo>
                  <a:lnTo>
                    <a:pt x="233" y="485"/>
                  </a:lnTo>
                  <a:lnTo>
                    <a:pt x="234" y="479"/>
                  </a:lnTo>
                  <a:lnTo>
                    <a:pt x="238" y="474"/>
                  </a:lnTo>
                  <a:lnTo>
                    <a:pt x="241" y="469"/>
                  </a:lnTo>
                  <a:lnTo>
                    <a:pt x="243" y="464"/>
                  </a:lnTo>
                  <a:lnTo>
                    <a:pt x="248" y="461"/>
                  </a:lnTo>
                  <a:lnTo>
                    <a:pt x="253" y="455"/>
                  </a:lnTo>
                  <a:lnTo>
                    <a:pt x="256" y="448"/>
                  </a:lnTo>
                  <a:lnTo>
                    <a:pt x="261" y="444"/>
                  </a:lnTo>
                  <a:lnTo>
                    <a:pt x="271" y="436"/>
                  </a:lnTo>
                  <a:lnTo>
                    <a:pt x="283" y="429"/>
                  </a:lnTo>
                  <a:lnTo>
                    <a:pt x="294" y="422"/>
                  </a:lnTo>
                  <a:lnTo>
                    <a:pt x="306" y="416"/>
                  </a:lnTo>
                  <a:lnTo>
                    <a:pt x="317" y="410"/>
                  </a:lnTo>
                  <a:lnTo>
                    <a:pt x="329" y="406"/>
                  </a:lnTo>
                  <a:lnTo>
                    <a:pt x="341" y="400"/>
                  </a:lnTo>
                  <a:lnTo>
                    <a:pt x="354" y="395"/>
                  </a:lnTo>
                  <a:lnTo>
                    <a:pt x="365" y="391"/>
                  </a:lnTo>
                  <a:lnTo>
                    <a:pt x="378" y="386"/>
                  </a:lnTo>
                  <a:lnTo>
                    <a:pt x="391" y="383"/>
                  </a:lnTo>
                  <a:lnTo>
                    <a:pt x="403" y="378"/>
                  </a:lnTo>
                  <a:lnTo>
                    <a:pt x="416" y="373"/>
                  </a:lnTo>
                  <a:lnTo>
                    <a:pt x="429" y="369"/>
                  </a:lnTo>
                  <a:lnTo>
                    <a:pt x="441" y="364"/>
                  </a:lnTo>
                  <a:lnTo>
                    <a:pt x="454" y="360"/>
                  </a:lnTo>
                  <a:lnTo>
                    <a:pt x="467" y="358"/>
                  </a:lnTo>
                  <a:lnTo>
                    <a:pt x="481" y="356"/>
                  </a:lnTo>
                  <a:lnTo>
                    <a:pt x="494" y="354"/>
                  </a:lnTo>
                  <a:lnTo>
                    <a:pt x="508" y="349"/>
                  </a:lnTo>
                  <a:lnTo>
                    <a:pt x="522" y="346"/>
                  </a:lnTo>
                  <a:lnTo>
                    <a:pt x="536" y="344"/>
                  </a:lnTo>
                  <a:lnTo>
                    <a:pt x="550" y="341"/>
                  </a:lnTo>
                  <a:lnTo>
                    <a:pt x="565" y="340"/>
                  </a:lnTo>
                  <a:lnTo>
                    <a:pt x="576" y="340"/>
                  </a:lnTo>
                  <a:lnTo>
                    <a:pt x="588" y="339"/>
                  </a:lnTo>
                  <a:lnTo>
                    <a:pt x="600" y="337"/>
                  </a:lnTo>
                  <a:lnTo>
                    <a:pt x="612" y="334"/>
                  </a:lnTo>
                  <a:lnTo>
                    <a:pt x="625" y="332"/>
                  </a:lnTo>
                  <a:lnTo>
                    <a:pt x="636" y="332"/>
                  </a:lnTo>
                  <a:lnTo>
                    <a:pt x="649" y="332"/>
                  </a:lnTo>
                  <a:lnTo>
                    <a:pt x="660" y="334"/>
                  </a:lnTo>
                  <a:lnTo>
                    <a:pt x="714" y="332"/>
                  </a:lnTo>
                  <a:lnTo>
                    <a:pt x="719" y="335"/>
                  </a:lnTo>
                  <a:lnTo>
                    <a:pt x="724" y="337"/>
                  </a:lnTo>
                  <a:lnTo>
                    <a:pt x="729" y="338"/>
                  </a:lnTo>
                  <a:lnTo>
                    <a:pt x="735" y="339"/>
                  </a:lnTo>
                  <a:lnTo>
                    <a:pt x="741" y="339"/>
                  </a:lnTo>
                  <a:lnTo>
                    <a:pt x="748" y="339"/>
                  </a:lnTo>
                  <a:lnTo>
                    <a:pt x="754" y="339"/>
                  </a:lnTo>
                  <a:lnTo>
                    <a:pt x="759" y="340"/>
                  </a:lnTo>
                  <a:lnTo>
                    <a:pt x="765" y="338"/>
                  </a:lnTo>
                  <a:lnTo>
                    <a:pt x="770" y="334"/>
                  </a:lnTo>
                  <a:lnTo>
                    <a:pt x="774" y="332"/>
                  </a:lnTo>
                  <a:lnTo>
                    <a:pt x="779" y="330"/>
                  </a:lnTo>
                  <a:lnTo>
                    <a:pt x="783" y="327"/>
                  </a:lnTo>
                  <a:lnTo>
                    <a:pt x="787" y="324"/>
                  </a:lnTo>
                  <a:lnTo>
                    <a:pt x="792" y="320"/>
                  </a:lnTo>
                  <a:lnTo>
                    <a:pt x="795" y="316"/>
                  </a:lnTo>
                  <a:lnTo>
                    <a:pt x="809" y="309"/>
                  </a:lnTo>
                  <a:lnTo>
                    <a:pt x="824" y="304"/>
                  </a:lnTo>
                  <a:lnTo>
                    <a:pt x="839" y="302"/>
                  </a:lnTo>
                  <a:lnTo>
                    <a:pt x="855" y="301"/>
                  </a:lnTo>
                  <a:lnTo>
                    <a:pt x="869" y="301"/>
                  </a:lnTo>
                  <a:lnTo>
                    <a:pt x="884" y="301"/>
                  </a:lnTo>
                  <a:lnTo>
                    <a:pt x="897" y="301"/>
                  </a:lnTo>
                  <a:lnTo>
                    <a:pt x="910" y="299"/>
                  </a:lnTo>
                  <a:lnTo>
                    <a:pt x="910" y="293"/>
                  </a:lnTo>
                  <a:lnTo>
                    <a:pt x="910" y="288"/>
                  </a:lnTo>
                  <a:lnTo>
                    <a:pt x="908" y="284"/>
                  </a:lnTo>
                  <a:lnTo>
                    <a:pt x="906" y="280"/>
                  </a:lnTo>
                  <a:lnTo>
                    <a:pt x="907" y="256"/>
                  </a:lnTo>
                  <a:lnTo>
                    <a:pt x="908" y="233"/>
                  </a:lnTo>
                  <a:lnTo>
                    <a:pt x="914" y="212"/>
                  </a:lnTo>
                  <a:lnTo>
                    <a:pt x="926" y="195"/>
                  </a:lnTo>
                  <a:lnTo>
                    <a:pt x="930" y="191"/>
                  </a:lnTo>
                  <a:lnTo>
                    <a:pt x="934" y="188"/>
                  </a:lnTo>
                  <a:lnTo>
                    <a:pt x="939" y="185"/>
                  </a:lnTo>
                  <a:lnTo>
                    <a:pt x="944" y="182"/>
                  </a:lnTo>
                  <a:lnTo>
                    <a:pt x="949" y="180"/>
                  </a:lnTo>
                  <a:lnTo>
                    <a:pt x="954" y="176"/>
                  </a:lnTo>
                  <a:lnTo>
                    <a:pt x="960" y="174"/>
                  </a:lnTo>
                  <a:lnTo>
                    <a:pt x="964" y="171"/>
                  </a:lnTo>
                  <a:lnTo>
                    <a:pt x="964" y="158"/>
                  </a:lnTo>
                  <a:lnTo>
                    <a:pt x="967" y="147"/>
                  </a:lnTo>
                  <a:lnTo>
                    <a:pt x="970" y="136"/>
                  </a:lnTo>
                  <a:lnTo>
                    <a:pt x="976" y="127"/>
                  </a:lnTo>
                  <a:lnTo>
                    <a:pt x="982" y="119"/>
                  </a:lnTo>
                  <a:lnTo>
                    <a:pt x="987" y="110"/>
                  </a:lnTo>
                  <a:lnTo>
                    <a:pt x="992" y="99"/>
                  </a:lnTo>
                  <a:lnTo>
                    <a:pt x="994" y="89"/>
                  </a:lnTo>
                  <a:lnTo>
                    <a:pt x="1000" y="81"/>
                  </a:lnTo>
                  <a:lnTo>
                    <a:pt x="1006" y="73"/>
                  </a:lnTo>
                  <a:lnTo>
                    <a:pt x="1011" y="66"/>
                  </a:lnTo>
                  <a:lnTo>
                    <a:pt x="1021" y="61"/>
                  </a:lnTo>
                  <a:lnTo>
                    <a:pt x="1023" y="57"/>
                  </a:lnTo>
                  <a:lnTo>
                    <a:pt x="1026" y="52"/>
                  </a:lnTo>
                  <a:lnTo>
                    <a:pt x="1030" y="47"/>
                  </a:lnTo>
                  <a:lnTo>
                    <a:pt x="1034" y="43"/>
                  </a:lnTo>
                  <a:lnTo>
                    <a:pt x="1039" y="39"/>
                  </a:lnTo>
                  <a:lnTo>
                    <a:pt x="1044" y="36"/>
                  </a:lnTo>
                  <a:lnTo>
                    <a:pt x="1049" y="35"/>
                  </a:lnTo>
                  <a:lnTo>
                    <a:pt x="1055" y="34"/>
                  </a:lnTo>
                  <a:lnTo>
                    <a:pt x="1059" y="29"/>
                  </a:lnTo>
                  <a:lnTo>
                    <a:pt x="1062" y="24"/>
                  </a:lnTo>
                  <a:lnTo>
                    <a:pt x="1067" y="21"/>
                  </a:lnTo>
                  <a:lnTo>
                    <a:pt x="1072" y="17"/>
                  </a:lnTo>
                  <a:lnTo>
                    <a:pt x="1079" y="15"/>
                  </a:lnTo>
                  <a:lnTo>
                    <a:pt x="1085" y="14"/>
                  </a:lnTo>
                  <a:lnTo>
                    <a:pt x="1092" y="12"/>
                  </a:lnTo>
                  <a:lnTo>
                    <a:pt x="1099" y="9"/>
                  </a:lnTo>
                  <a:lnTo>
                    <a:pt x="1107" y="12"/>
                  </a:lnTo>
                  <a:lnTo>
                    <a:pt x="1115" y="11"/>
                  </a:lnTo>
                  <a:lnTo>
                    <a:pt x="1122" y="8"/>
                  </a:lnTo>
                  <a:lnTo>
                    <a:pt x="1129" y="6"/>
                  </a:lnTo>
                  <a:lnTo>
                    <a:pt x="1136" y="3"/>
                  </a:lnTo>
                  <a:lnTo>
                    <a:pt x="1143" y="0"/>
                  </a:lnTo>
                  <a:lnTo>
                    <a:pt x="1150" y="0"/>
                  </a:lnTo>
                  <a:lnTo>
                    <a:pt x="1158" y="3"/>
                  </a:lnTo>
                  <a:lnTo>
                    <a:pt x="1163" y="3"/>
                  </a:lnTo>
                  <a:lnTo>
                    <a:pt x="1170" y="4"/>
                  </a:lnTo>
                  <a:lnTo>
                    <a:pt x="1176" y="5"/>
                  </a:lnTo>
                  <a:lnTo>
                    <a:pt x="1181" y="8"/>
                  </a:lnTo>
                  <a:lnTo>
                    <a:pt x="1189" y="7"/>
                  </a:lnTo>
                  <a:lnTo>
                    <a:pt x="1198" y="7"/>
                  </a:lnTo>
                  <a:lnTo>
                    <a:pt x="1207" y="8"/>
                  </a:lnTo>
                  <a:lnTo>
                    <a:pt x="1216" y="9"/>
                  </a:lnTo>
                  <a:lnTo>
                    <a:pt x="1226" y="12"/>
                  </a:lnTo>
                  <a:lnTo>
                    <a:pt x="1234" y="15"/>
                  </a:lnTo>
                  <a:lnTo>
                    <a:pt x="1241" y="20"/>
                  </a:lnTo>
                  <a:lnTo>
                    <a:pt x="1248" y="26"/>
                  </a:lnTo>
                  <a:lnTo>
                    <a:pt x="1259" y="27"/>
                  </a:lnTo>
                  <a:lnTo>
                    <a:pt x="1269" y="31"/>
                  </a:lnTo>
                  <a:lnTo>
                    <a:pt x="1279" y="37"/>
                  </a:lnTo>
                  <a:lnTo>
                    <a:pt x="1288" y="43"/>
                  </a:lnTo>
                  <a:lnTo>
                    <a:pt x="1296" y="51"/>
                  </a:lnTo>
                  <a:lnTo>
                    <a:pt x="1305" y="57"/>
                  </a:lnTo>
                  <a:lnTo>
                    <a:pt x="1315" y="62"/>
                  </a:lnTo>
                  <a:lnTo>
                    <a:pt x="1326" y="67"/>
                  </a:lnTo>
                  <a:lnTo>
                    <a:pt x="1328" y="70"/>
                  </a:lnTo>
                  <a:lnTo>
                    <a:pt x="1329" y="75"/>
                  </a:lnTo>
                  <a:lnTo>
                    <a:pt x="1329" y="81"/>
                  </a:lnTo>
                  <a:lnTo>
                    <a:pt x="1329" y="85"/>
                  </a:lnTo>
                  <a:lnTo>
                    <a:pt x="1337" y="89"/>
                  </a:lnTo>
                  <a:lnTo>
                    <a:pt x="1345" y="91"/>
                  </a:lnTo>
                  <a:lnTo>
                    <a:pt x="1355" y="94"/>
                  </a:lnTo>
                  <a:lnTo>
                    <a:pt x="1364" y="96"/>
                  </a:lnTo>
                  <a:lnTo>
                    <a:pt x="1372" y="99"/>
                  </a:lnTo>
                  <a:lnTo>
                    <a:pt x="1378" y="105"/>
                  </a:lnTo>
                  <a:lnTo>
                    <a:pt x="1381" y="112"/>
                  </a:lnTo>
                  <a:lnTo>
                    <a:pt x="1382" y="122"/>
                  </a:lnTo>
                  <a:lnTo>
                    <a:pt x="1382" y="128"/>
                  </a:lnTo>
                  <a:lnTo>
                    <a:pt x="1387" y="134"/>
                  </a:lnTo>
                  <a:lnTo>
                    <a:pt x="1391" y="140"/>
                  </a:lnTo>
                  <a:lnTo>
                    <a:pt x="1391" y="147"/>
                  </a:lnTo>
                  <a:lnTo>
                    <a:pt x="1387" y="150"/>
                  </a:lnTo>
                  <a:lnTo>
                    <a:pt x="1382" y="156"/>
                  </a:lnTo>
                  <a:lnTo>
                    <a:pt x="1380" y="163"/>
                  </a:lnTo>
                  <a:lnTo>
                    <a:pt x="1380" y="171"/>
                  </a:lnTo>
                  <a:lnTo>
                    <a:pt x="1383" y="173"/>
                  </a:lnTo>
                  <a:lnTo>
                    <a:pt x="1385" y="178"/>
                  </a:lnTo>
                  <a:lnTo>
                    <a:pt x="1383" y="182"/>
                  </a:lnTo>
                  <a:lnTo>
                    <a:pt x="1385" y="187"/>
                  </a:lnTo>
                  <a:lnTo>
                    <a:pt x="1381" y="193"/>
                  </a:lnTo>
                  <a:lnTo>
                    <a:pt x="1373" y="196"/>
                  </a:lnTo>
                  <a:lnTo>
                    <a:pt x="1370" y="200"/>
                  </a:lnTo>
                  <a:lnTo>
                    <a:pt x="1378" y="203"/>
                  </a:lnTo>
                  <a:lnTo>
                    <a:pt x="1394" y="202"/>
                  </a:lnTo>
                  <a:lnTo>
                    <a:pt x="1410" y="201"/>
                  </a:lnTo>
                  <a:lnTo>
                    <a:pt x="1426" y="200"/>
                  </a:lnTo>
                  <a:lnTo>
                    <a:pt x="1442" y="198"/>
                  </a:lnTo>
                  <a:lnTo>
                    <a:pt x="1458" y="196"/>
                  </a:lnTo>
                  <a:lnTo>
                    <a:pt x="1474" y="194"/>
                  </a:lnTo>
                  <a:lnTo>
                    <a:pt x="1490" y="190"/>
                  </a:lnTo>
                  <a:lnTo>
                    <a:pt x="1507" y="187"/>
                  </a:lnTo>
                  <a:lnTo>
                    <a:pt x="1514" y="191"/>
                  </a:lnTo>
                  <a:lnTo>
                    <a:pt x="1520" y="194"/>
                  </a:lnTo>
                  <a:lnTo>
                    <a:pt x="1528" y="195"/>
                  </a:lnTo>
                  <a:lnTo>
                    <a:pt x="1538" y="195"/>
                  </a:lnTo>
                  <a:lnTo>
                    <a:pt x="1546" y="196"/>
                  </a:lnTo>
                  <a:lnTo>
                    <a:pt x="1553" y="197"/>
                  </a:lnTo>
                  <a:lnTo>
                    <a:pt x="1558" y="200"/>
                  </a:lnTo>
                  <a:lnTo>
                    <a:pt x="1562" y="204"/>
                  </a:lnTo>
                  <a:lnTo>
                    <a:pt x="1556" y="208"/>
                  </a:lnTo>
                  <a:lnTo>
                    <a:pt x="1550" y="212"/>
                  </a:lnTo>
                  <a:lnTo>
                    <a:pt x="1543" y="216"/>
                  </a:lnTo>
                  <a:lnTo>
                    <a:pt x="1537" y="219"/>
                  </a:lnTo>
                  <a:lnTo>
                    <a:pt x="1531" y="223"/>
                  </a:lnTo>
                  <a:lnTo>
                    <a:pt x="1524" y="226"/>
                  </a:lnTo>
                  <a:lnTo>
                    <a:pt x="1517" y="229"/>
                  </a:lnTo>
                  <a:lnTo>
                    <a:pt x="1511" y="233"/>
                  </a:lnTo>
                  <a:lnTo>
                    <a:pt x="1492" y="234"/>
                  </a:lnTo>
                  <a:lnTo>
                    <a:pt x="1472" y="235"/>
                  </a:lnTo>
                  <a:lnTo>
                    <a:pt x="1454" y="238"/>
                  </a:lnTo>
                  <a:lnTo>
                    <a:pt x="1436" y="240"/>
                  </a:lnTo>
                  <a:lnTo>
                    <a:pt x="1418" y="242"/>
                  </a:lnTo>
                  <a:lnTo>
                    <a:pt x="1401" y="246"/>
                  </a:lnTo>
                  <a:lnTo>
                    <a:pt x="1383" y="248"/>
                  </a:lnTo>
                  <a:lnTo>
                    <a:pt x="1367" y="250"/>
                  </a:lnTo>
                  <a:lnTo>
                    <a:pt x="1370" y="259"/>
                  </a:lnTo>
                  <a:lnTo>
                    <a:pt x="1376" y="269"/>
                  </a:lnTo>
                  <a:lnTo>
                    <a:pt x="1382" y="276"/>
                  </a:lnTo>
                  <a:lnTo>
                    <a:pt x="1385" y="284"/>
                  </a:lnTo>
                  <a:lnTo>
                    <a:pt x="1385" y="282"/>
                  </a:lnTo>
                  <a:lnTo>
                    <a:pt x="1383" y="282"/>
                  </a:lnTo>
                  <a:lnTo>
                    <a:pt x="1383" y="282"/>
                  </a:lnTo>
                  <a:lnTo>
                    <a:pt x="1382" y="281"/>
                  </a:lnTo>
                  <a:lnTo>
                    <a:pt x="1381" y="295"/>
                  </a:lnTo>
                  <a:lnTo>
                    <a:pt x="1378" y="306"/>
                  </a:lnTo>
                  <a:lnTo>
                    <a:pt x="1372" y="316"/>
                  </a:lnTo>
                  <a:lnTo>
                    <a:pt x="1368" y="329"/>
                  </a:lnTo>
                  <a:lnTo>
                    <a:pt x="1368" y="327"/>
                  </a:lnTo>
                  <a:lnTo>
                    <a:pt x="1364" y="334"/>
                  </a:lnTo>
                  <a:lnTo>
                    <a:pt x="1359" y="340"/>
                  </a:lnTo>
                  <a:lnTo>
                    <a:pt x="1352" y="347"/>
                  </a:lnTo>
                  <a:lnTo>
                    <a:pt x="1345" y="354"/>
                  </a:lnTo>
                  <a:lnTo>
                    <a:pt x="1337" y="361"/>
                  </a:lnTo>
                  <a:lnTo>
                    <a:pt x="1329" y="367"/>
                  </a:lnTo>
                  <a:lnTo>
                    <a:pt x="1321" y="372"/>
                  </a:lnTo>
                  <a:lnTo>
                    <a:pt x="1313" y="377"/>
                  </a:lnTo>
                  <a:lnTo>
                    <a:pt x="1307" y="385"/>
                  </a:lnTo>
                  <a:lnTo>
                    <a:pt x="1310" y="393"/>
                  </a:lnTo>
                  <a:lnTo>
                    <a:pt x="1317" y="402"/>
                  </a:lnTo>
                  <a:lnTo>
                    <a:pt x="1320" y="413"/>
                  </a:lnTo>
                  <a:lnTo>
                    <a:pt x="1328" y="417"/>
                  </a:lnTo>
                  <a:lnTo>
                    <a:pt x="1337" y="423"/>
                  </a:lnTo>
                  <a:lnTo>
                    <a:pt x="1345" y="430"/>
                  </a:lnTo>
                  <a:lnTo>
                    <a:pt x="1351" y="437"/>
                  </a:lnTo>
                  <a:lnTo>
                    <a:pt x="1357" y="439"/>
                  </a:lnTo>
                  <a:lnTo>
                    <a:pt x="1362" y="443"/>
                  </a:lnTo>
                  <a:lnTo>
                    <a:pt x="1366" y="446"/>
                  </a:lnTo>
                  <a:lnTo>
                    <a:pt x="1371" y="450"/>
                  </a:lnTo>
                  <a:lnTo>
                    <a:pt x="1374" y="454"/>
                  </a:lnTo>
                  <a:lnTo>
                    <a:pt x="1379" y="458"/>
                  </a:lnTo>
                  <a:lnTo>
                    <a:pt x="1382" y="461"/>
                  </a:lnTo>
                  <a:lnTo>
                    <a:pt x="1387" y="464"/>
                  </a:lnTo>
                  <a:lnTo>
                    <a:pt x="1391" y="471"/>
                  </a:lnTo>
                  <a:lnTo>
                    <a:pt x="1395" y="476"/>
                  </a:lnTo>
                  <a:lnTo>
                    <a:pt x="1400" y="482"/>
                  </a:lnTo>
                  <a:lnTo>
                    <a:pt x="1404" y="489"/>
                  </a:lnTo>
                  <a:lnTo>
                    <a:pt x="1416" y="490"/>
                  </a:lnTo>
                  <a:lnTo>
                    <a:pt x="1426" y="491"/>
                  </a:lnTo>
                  <a:lnTo>
                    <a:pt x="1438" y="492"/>
                  </a:lnTo>
                  <a:lnTo>
                    <a:pt x="1449" y="492"/>
                  </a:lnTo>
                  <a:lnTo>
                    <a:pt x="1461" y="494"/>
                  </a:lnTo>
                  <a:lnTo>
                    <a:pt x="1471" y="497"/>
                  </a:lnTo>
                  <a:lnTo>
                    <a:pt x="1480" y="500"/>
                  </a:lnTo>
                  <a:lnTo>
                    <a:pt x="1489" y="506"/>
                  </a:lnTo>
                  <a:lnTo>
                    <a:pt x="1499" y="508"/>
                  </a:lnTo>
                  <a:lnTo>
                    <a:pt x="1508" y="511"/>
                  </a:lnTo>
                  <a:lnTo>
                    <a:pt x="1517" y="514"/>
                  </a:lnTo>
                  <a:lnTo>
                    <a:pt x="1526" y="517"/>
                  </a:lnTo>
                  <a:lnTo>
                    <a:pt x="1534" y="522"/>
                  </a:lnTo>
                  <a:lnTo>
                    <a:pt x="1543" y="526"/>
                  </a:lnTo>
                  <a:lnTo>
                    <a:pt x="1553" y="529"/>
                  </a:lnTo>
                  <a:lnTo>
                    <a:pt x="1562" y="531"/>
                  </a:lnTo>
                  <a:lnTo>
                    <a:pt x="1570" y="537"/>
                  </a:lnTo>
                  <a:lnTo>
                    <a:pt x="1578" y="544"/>
                  </a:lnTo>
                  <a:lnTo>
                    <a:pt x="1585" y="551"/>
                  </a:lnTo>
                  <a:lnTo>
                    <a:pt x="1591" y="558"/>
                  </a:lnTo>
                  <a:lnTo>
                    <a:pt x="1598" y="565"/>
                  </a:lnTo>
                  <a:lnTo>
                    <a:pt x="1604" y="570"/>
                  </a:lnTo>
                  <a:lnTo>
                    <a:pt x="1613" y="575"/>
                  </a:lnTo>
                  <a:lnTo>
                    <a:pt x="1622" y="580"/>
                  </a:lnTo>
                  <a:lnTo>
                    <a:pt x="1626" y="584"/>
                  </a:lnTo>
                  <a:lnTo>
                    <a:pt x="1631" y="587"/>
                  </a:lnTo>
                  <a:lnTo>
                    <a:pt x="1636" y="585"/>
                  </a:lnTo>
                  <a:lnTo>
                    <a:pt x="1640" y="584"/>
                  </a:lnTo>
                  <a:lnTo>
                    <a:pt x="1645" y="583"/>
                  </a:lnTo>
                  <a:lnTo>
                    <a:pt x="1649" y="583"/>
                  </a:lnTo>
                  <a:lnTo>
                    <a:pt x="1654" y="584"/>
                  </a:lnTo>
                  <a:lnTo>
                    <a:pt x="1659" y="588"/>
                  </a:lnTo>
                  <a:lnTo>
                    <a:pt x="1663" y="595"/>
                  </a:lnTo>
                  <a:lnTo>
                    <a:pt x="1669" y="599"/>
                  </a:lnTo>
                  <a:lnTo>
                    <a:pt x="1676" y="603"/>
                  </a:lnTo>
                  <a:lnTo>
                    <a:pt x="1683" y="606"/>
                  </a:lnTo>
                  <a:lnTo>
                    <a:pt x="1691" y="608"/>
                  </a:lnTo>
                  <a:lnTo>
                    <a:pt x="1698" y="612"/>
                  </a:lnTo>
                  <a:lnTo>
                    <a:pt x="1703" y="618"/>
                  </a:lnTo>
                  <a:lnTo>
                    <a:pt x="1707" y="625"/>
                  </a:lnTo>
                  <a:lnTo>
                    <a:pt x="1716" y="626"/>
                  </a:lnTo>
                  <a:lnTo>
                    <a:pt x="1722" y="630"/>
                  </a:lnTo>
                  <a:lnTo>
                    <a:pt x="1725" y="637"/>
                  </a:lnTo>
                  <a:lnTo>
                    <a:pt x="1729" y="644"/>
                  </a:lnTo>
                  <a:lnTo>
                    <a:pt x="1732" y="650"/>
                  </a:lnTo>
                  <a:lnTo>
                    <a:pt x="1738" y="653"/>
                  </a:lnTo>
                  <a:lnTo>
                    <a:pt x="1744" y="655"/>
                  </a:lnTo>
                  <a:lnTo>
                    <a:pt x="1754" y="650"/>
                  </a:lnTo>
                  <a:lnTo>
                    <a:pt x="1768" y="644"/>
                  </a:lnTo>
                  <a:lnTo>
                    <a:pt x="1782" y="640"/>
                  </a:lnTo>
                  <a:lnTo>
                    <a:pt x="1796" y="634"/>
                  </a:lnTo>
                  <a:lnTo>
                    <a:pt x="1809" y="629"/>
                  </a:lnTo>
                  <a:lnTo>
                    <a:pt x="1824" y="625"/>
                  </a:lnTo>
                  <a:lnTo>
                    <a:pt x="1838" y="621"/>
                  </a:lnTo>
                  <a:lnTo>
                    <a:pt x="1852" y="617"/>
                  </a:lnTo>
                  <a:lnTo>
                    <a:pt x="1867" y="613"/>
                  </a:lnTo>
                  <a:lnTo>
                    <a:pt x="1881" y="608"/>
                  </a:lnTo>
                  <a:lnTo>
                    <a:pt x="1896" y="605"/>
                  </a:lnTo>
                  <a:lnTo>
                    <a:pt x="1910" y="600"/>
                  </a:lnTo>
                  <a:lnTo>
                    <a:pt x="1923" y="596"/>
                  </a:lnTo>
                  <a:lnTo>
                    <a:pt x="1937" y="591"/>
                  </a:lnTo>
                  <a:lnTo>
                    <a:pt x="1951" y="587"/>
                  </a:lnTo>
                  <a:lnTo>
                    <a:pt x="1965" y="582"/>
                  </a:lnTo>
                  <a:lnTo>
                    <a:pt x="1979" y="576"/>
                  </a:lnTo>
                  <a:lnTo>
                    <a:pt x="1980" y="574"/>
                  </a:lnTo>
                  <a:lnTo>
                    <a:pt x="1980" y="573"/>
                  </a:lnTo>
                  <a:lnTo>
                    <a:pt x="1980" y="570"/>
                  </a:lnTo>
                  <a:lnTo>
                    <a:pt x="1982" y="570"/>
                  </a:lnTo>
                  <a:lnTo>
                    <a:pt x="1990" y="577"/>
                  </a:lnTo>
                  <a:lnTo>
                    <a:pt x="1998" y="584"/>
                  </a:lnTo>
                  <a:lnTo>
                    <a:pt x="2006" y="590"/>
                  </a:lnTo>
                  <a:lnTo>
                    <a:pt x="2014" y="597"/>
                  </a:lnTo>
                  <a:lnTo>
                    <a:pt x="2022" y="603"/>
                  </a:lnTo>
                  <a:lnTo>
                    <a:pt x="2032" y="608"/>
                  </a:lnTo>
                  <a:lnTo>
                    <a:pt x="2041" y="614"/>
                  </a:lnTo>
                  <a:lnTo>
                    <a:pt x="2051" y="620"/>
                  </a:lnTo>
                  <a:lnTo>
                    <a:pt x="2064" y="628"/>
                  </a:lnTo>
                  <a:lnTo>
                    <a:pt x="2077" y="635"/>
                  </a:lnTo>
                  <a:lnTo>
                    <a:pt x="2090" y="642"/>
                  </a:lnTo>
                  <a:lnTo>
                    <a:pt x="2104" y="648"/>
                  </a:lnTo>
                  <a:lnTo>
                    <a:pt x="2119" y="653"/>
                  </a:lnTo>
                  <a:lnTo>
                    <a:pt x="2134" y="659"/>
                  </a:lnTo>
                  <a:lnTo>
                    <a:pt x="2149" y="664"/>
                  </a:lnTo>
                  <a:lnTo>
                    <a:pt x="2164" y="668"/>
                  </a:lnTo>
                  <a:lnTo>
                    <a:pt x="2164" y="676"/>
                  </a:lnTo>
                  <a:lnTo>
                    <a:pt x="2156" y="681"/>
                  </a:lnTo>
                  <a:lnTo>
                    <a:pt x="2147" y="687"/>
                  </a:lnTo>
                  <a:lnTo>
                    <a:pt x="2138" y="691"/>
                  </a:lnTo>
                  <a:lnTo>
                    <a:pt x="2128" y="696"/>
                  </a:lnTo>
                  <a:lnTo>
                    <a:pt x="2119" y="702"/>
                  </a:lnTo>
                  <a:lnTo>
                    <a:pt x="2109" y="706"/>
                  </a:lnTo>
                  <a:lnTo>
                    <a:pt x="2100" y="711"/>
                  </a:lnTo>
                  <a:lnTo>
                    <a:pt x="2089" y="716"/>
                  </a:lnTo>
                  <a:lnTo>
                    <a:pt x="2092" y="720"/>
                  </a:lnTo>
                  <a:lnTo>
                    <a:pt x="2101" y="727"/>
                  </a:lnTo>
                  <a:lnTo>
                    <a:pt x="2110" y="734"/>
                  </a:lnTo>
                  <a:lnTo>
                    <a:pt x="2120" y="740"/>
                  </a:lnTo>
                  <a:lnTo>
                    <a:pt x="2131" y="747"/>
                  </a:lnTo>
                  <a:lnTo>
                    <a:pt x="2141" y="752"/>
                  </a:lnTo>
                  <a:lnTo>
                    <a:pt x="2151" y="758"/>
                  </a:lnTo>
                  <a:lnTo>
                    <a:pt x="2159" y="765"/>
                  </a:lnTo>
                  <a:lnTo>
                    <a:pt x="2166" y="773"/>
                  </a:lnTo>
                  <a:lnTo>
                    <a:pt x="2157" y="780"/>
                  </a:lnTo>
                  <a:lnTo>
                    <a:pt x="2146" y="785"/>
                  </a:lnTo>
                  <a:lnTo>
                    <a:pt x="2134" y="789"/>
                  </a:lnTo>
                  <a:lnTo>
                    <a:pt x="2123" y="793"/>
                  </a:lnTo>
                  <a:lnTo>
                    <a:pt x="2110" y="796"/>
                  </a:lnTo>
                  <a:lnTo>
                    <a:pt x="2098" y="800"/>
                  </a:lnTo>
                  <a:lnTo>
                    <a:pt x="2086" y="803"/>
                  </a:lnTo>
                  <a:lnTo>
                    <a:pt x="2074" y="808"/>
                  </a:lnTo>
                  <a:lnTo>
                    <a:pt x="2079" y="814"/>
                  </a:lnTo>
                  <a:lnTo>
                    <a:pt x="2086" y="819"/>
                  </a:lnTo>
                  <a:lnTo>
                    <a:pt x="2092" y="824"/>
                  </a:lnTo>
                  <a:lnTo>
                    <a:pt x="2098" y="827"/>
                  </a:lnTo>
                  <a:lnTo>
                    <a:pt x="2104" y="833"/>
                  </a:lnTo>
                  <a:lnTo>
                    <a:pt x="2109" y="838"/>
                  </a:lnTo>
                  <a:lnTo>
                    <a:pt x="2111" y="845"/>
                  </a:lnTo>
                  <a:lnTo>
                    <a:pt x="2112" y="852"/>
                  </a:lnTo>
                  <a:lnTo>
                    <a:pt x="2095" y="856"/>
                  </a:lnTo>
                  <a:lnTo>
                    <a:pt x="2078" y="861"/>
                  </a:lnTo>
                  <a:lnTo>
                    <a:pt x="2062" y="867"/>
                  </a:lnTo>
                  <a:lnTo>
                    <a:pt x="2044" y="871"/>
                  </a:lnTo>
                  <a:lnTo>
                    <a:pt x="2028" y="876"/>
                  </a:lnTo>
                  <a:lnTo>
                    <a:pt x="2011" y="880"/>
                  </a:lnTo>
                  <a:lnTo>
                    <a:pt x="1994" y="884"/>
                  </a:lnTo>
                  <a:lnTo>
                    <a:pt x="1976" y="887"/>
                  </a:lnTo>
                  <a:lnTo>
                    <a:pt x="1972" y="892"/>
                  </a:lnTo>
                  <a:lnTo>
                    <a:pt x="1978" y="901"/>
                  </a:lnTo>
                  <a:lnTo>
                    <a:pt x="1986" y="909"/>
                  </a:lnTo>
                  <a:lnTo>
                    <a:pt x="1995" y="915"/>
                  </a:lnTo>
                  <a:lnTo>
                    <a:pt x="2005" y="910"/>
                  </a:lnTo>
                  <a:lnTo>
                    <a:pt x="2012" y="910"/>
                  </a:lnTo>
                  <a:lnTo>
                    <a:pt x="2018" y="910"/>
                  </a:lnTo>
                  <a:lnTo>
                    <a:pt x="2024" y="910"/>
                  </a:lnTo>
                  <a:lnTo>
                    <a:pt x="2029" y="910"/>
                  </a:lnTo>
                  <a:lnTo>
                    <a:pt x="2036" y="910"/>
                  </a:lnTo>
                  <a:lnTo>
                    <a:pt x="2042" y="910"/>
                  </a:lnTo>
                  <a:lnTo>
                    <a:pt x="2048" y="911"/>
                  </a:lnTo>
                  <a:lnTo>
                    <a:pt x="2054" y="914"/>
                  </a:lnTo>
                  <a:lnTo>
                    <a:pt x="2069" y="931"/>
                  </a:lnTo>
                  <a:lnTo>
                    <a:pt x="2083" y="949"/>
                  </a:lnTo>
                  <a:lnTo>
                    <a:pt x="2100" y="967"/>
                  </a:lnTo>
                  <a:lnTo>
                    <a:pt x="2115" y="985"/>
                  </a:lnTo>
                  <a:lnTo>
                    <a:pt x="2130" y="1005"/>
                  </a:lnTo>
                  <a:lnTo>
                    <a:pt x="2143" y="1024"/>
                  </a:lnTo>
                  <a:lnTo>
                    <a:pt x="2155" y="1044"/>
                  </a:lnTo>
                  <a:lnTo>
                    <a:pt x="2164" y="1066"/>
                  </a:lnTo>
                  <a:lnTo>
                    <a:pt x="2158" y="1067"/>
                  </a:lnTo>
                  <a:lnTo>
                    <a:pt x="2151" y="1068"/>
                  </a:lnTo>
                  <a:lnTo>
                    <a:pt x="2145" y="1070"/>
                  </a:lnTo>
                  <a:lnTo>
                    <a:pt x="2139" y="1072"/>
                  </a:lnTo>
                  <a:lnTo>
                    <a:pt x="2132" y="1072"/>
                  </a:lnTo>
                  <a:lnTo>
                    <a:pt x="2126" y="1072"/>
                  </a:lnTo>
                  <a:lnTo>
                    <a:pt x="2120" y="1069"/>
                  </a:lnTo>
                  <a:lnTo>
                    <a:pt x="2116" y="1066"/>
                  </a:lnTo>
                  <a:lnTo>
                    <a:pt x="2109" y="1066"/>
                  </a:lnTo>
                  <a:lnTo>
                    <a:pt x="2102" y="1066"/>
                  </a:lnTo>
                  <a:lnTo>
                    <a:pt x="2096" y="1067"/>
                  </a:lnTo>
                  <a:lnTo>
                    <a:pt x="2092" y="1068"/>
                  </a:lnTo>
                  <a:lnTo>
                    <a:pt x="2100" y="1077"/>
                  </a:lnTo>
                  <a:lnTo>
                    <a:pt x="2108" y="1087"/>
                  </a:lnTo>
                  <a:lnTo>
                    <a:pt x="2116" y="1096"/>
                  </a:lnTo>
                  <a:lnTo>
                    <a:pt x="2123" y="1105"/>
                  </a:lnTo>
                  <a:lnTo>
                    <a:pt x="2130" y="1115"/>
                  </a:lnTo>
                  <a:lnTo>
                    <a:pt x="2135" y="1125"/>
                  </a:lnTo>
                  <a:lnTo>
                    <a:pt x="2142" y="1136"/>
                  </a:lnTo>
                  <a:lnTo>
                    <a:pt x="2148" y="1148"/>
                  </a:lnTo>
                  <a:lnTo>
                    <a:pt x="2150" y="1149"/>
                  </a:lnTo>
                  <a:lnTo>
                    <a:pt x="2151" y="1152"/>
                  </a:lnTo>
                  <a:lnTo>
                    <a:pt x="2153" y="1156"/>
                  </a:lnTo>
                  <a:lnTo>
                    <a:pt x="2153" y="1159"/>
                  </a:lnTo>
                  <a:lnTo>
                    <a:pt x="2148" y="1163"/>
                  </a:lnTo>
                  <a:lnTo>
                    <a:pt x="2143" y="1165"/>
                  </a:lnTo>
                  <a:lnTo>
                    <a:pt x="2138" y="1166"/>
                  </a:lnTo>
                  <a:lnTo>
                    <a:pt x="2132" y="1166"/>
                  </a:lnTo>
                  <a:lnTo>
                    <a:pt x="2126" y="1165"/>
                  </a:lnTo>
                  <a:lnTo>
                    <a:pt x="2120" y="1165"/>
                  </a:lnTo>
                  <a:lnTo>
                    <a:pt x="2115" y="1165"/>
                  </a:lnTo>
                  <a:lnTo>
                    <a:pt x="2110" y="1166"/>
                  </a:lnTo>
                  <a:lnTo>
                    <a:pt x="2117" y="1174"/>
                  </a:lnTo>
                  <a:lnTo>
                    <a:pt x="2123" y="1183"/>
                  </a:lnTo>
                  <a:lnTo>
                    <a:pt x="2130" y="1193"/>
                  </a:lnTo>
                  <a:lnTo>
                    <a:pt x="2135" y="1202"/>
                  </a:lnTo>
                  <a:lnTo>
                    <a:pt x="2141" y="1211"/>
                  </a:lnTo>
                  <a:lnTo>
                    <a:pt x="2147" y="1219"/>
                  </a:lnTo>
                  <a:lnTo>
                    <a:pt x="2151" y="1228"/>
                  </a:lnTo>
                  <a:lnTo>
                    <a:pt x="2156" y="1235"/>
                  </a:lnTo>
                  <a:lnTo>
                    <a:pt x="2156" y="1234"/>
                  </a:lnTo>
                  <a:lnTo>
                    <a:pt x="2153" y="1236"/>
                  </a:lnTo>
                  <a:lnTo>
                    <a:pt x="2149" y="1236"/>
                  </a:lnTo>
                  <a:lnTo>
                    <a:pt x="2145" y="1235"/>
                  </a:lnTo>
                  <a:lnTo>
                    <a:pt x="2140" y="1234"/>
                  </a:lnTo>
                  <a:lnTo>
                    <a:pt x="2135" y="1233"/>
                  </a:lnTo>
                  <a:lnTo>
                    <a:pt x="2130" y="1232"/>
                  </a:lnTo>
                  <a:lnTo>
                    <a:pt x="2124" y="1232"/>
                  </a:lnTo>
                  <a:lnTo>
                    <a:pt x="2118" y="1234"/>
                  </a:lnTo>
                  <a:lnTo>
                    <a:pt x="2124" y="1242"/>
                  </a:lnTo>
                  <a:lnTo>
                    <a:pt x="2130" y="1250"/>
                  </a:lnTo>
                  <a:lnTo>
                    <a:pt x="2136" y="1258"/>
                  </a:lnTo>
                  <a:lnTo>
                    <a:pt x="2142" y="1266"/>
                  </a:lnTo>
                  <a:lnTo>
                    <a:pt x="2148" y="1274"/>
                  </a:lnTo>
                  <a:lnTo>
                    <a:pt x="2154" y="1282"/>
                  </a:lnTo>
                  <a:lnTo>
                    <a:pt x="2158" y="1290"/>
                  </a:lnTo>
                  <a:lnTo>
                    <a:pt x="2164" y="1299"/>
                  </a:lnTo>
                  <a:lnTo>
                    <a:pt x="2158" y="1302"/>
                  </a:lnTo>
                  <a:lnTo>
                    <a:pt x="2149" y="1301"/>
                  </a:lnTo>
                  <a:lnTo>
                    <a:pt x="2140" y="1300"/>
                  </a:lnTo>
                  <a:lnTo>
                    <a:pt x="2131" y="1300"/>
                  </a:lnTo>
                  <a:lnTo>
                    <a:pt x="2121" y="1299"/>
                  </a:lnTo>
                  <a:lnTo>
                    <a:pt x="2112" y="1299"/>
                  </a:lnTo>
                  <a:lnTo>
                    <a:pt x="2104" y="1300"/>
                  </a:lnTo>
                  <a:lnTo>
                    <a:pt x="2095" y="1301"/>
                  </a:lnTo>
                  <a:lnTo>
                    <a:pt x="2086" y="1302"/>
                  </a:lnTo>
                  <a:lnTo>
                    <a:pt x="2089" y="1314"/>
                  </a:lnTo>
                  <a:lnTo>
                    <a:pt x="2096" y="1325"/>
                  </a:lnTo>
                  <a:lnTo>
                    <a:pt x="2104" y="1334"/>
                  </a:lnTo>
                  <a:lnTo>
                    <a:pt x="2112" y="1345"/>
                  </a:lnTo>
                  <a:lnTo>
                    <a:pt x="2119" y="1356"/>
                  </a:lnTo>
                  <a:lnTo>
                    <a:pt x="2127" y="1367"/>
                  </a:lnTo>
                  <a:lnTo>
                    <a:pt x="2134" y="1376"/>
                  </a:lnTo>
                  <a:lnTo>
                    <a:pt x="2138" y="1387"/>
                  </a:lnTo>
                  <a:lnTo>
                    <a:pt x="2132" y="1386"/>
                  </a:lnTo>
                  <a:lnTo>
                    <a:pt x="2126" y="1384"/>
                  </a:lnTo>
                  <a:lnTo>
                    <a:pt x="2120" y="1383"/>
                  </a:lnTo>
                  <a:lnTo>
                    <a:pt x="2113" y="1383"/>
                  </a:lnTo>
                  <a:lnTo>
                    <a:pt x="2120" y="1394"/>
                  </a:lnTo>
                  <a:lnTo>
                    <a:pt x="2130" y="1405"/>
                  </a:lnTo>
                  <a:lnTo>
                    <a:pt x="2138" y="1415"/>
                  </a:lnTo>
                  <a:lnTo>
                    <a:pt x="2142" y="1428"/>
                  </a:lnTo>
                  <a:lnTo>
                    <a:pt x="2135" y="1430"/>
                  </a:lnTo>
                  <a:lnTo>
                    <a:pt x="2126" y="1429"/>
                  </a:lnTo>
                  <a:lnTo>
                    <a:pt x="2119" y="1430"/>
                  </a:lnTo>
                  <a:lnTo>
                    <a:pt x="2124" y="1439"/>
                  </a:lnTo>
                  <a:lnTo>
                    <a:pt x="2153" y="1467"/>
                  </a:lnTo>
                  <a:lnTo>
                    <a:pt x="2153" y="1477"/>
                  </a:lnTo>
                  <a:lnTo>
                    <a:pt x="2148" y="1478"/>
                  </a:lnTo>
                  <a:lnTo>
                    <a:pt x="2143" y="1479"/>
                  </a:lnTo>
                  <a:lnTo>
                    <a:pt x="2139" y="1479"/>
                  </a:lnTo>
                  <a:lnTo>
                    <a:pt x="2134" y="1478"/>
                  </a:lnTo>
                  <a:lnTo>
                    <a:pt x="2130" y="1477"/>
                  </a:lnTo>
                  <a:lnTo>
                    <a:pt x="2125" y="1477"/>
                  </a:lnTo>
                  <a:lnTo>
                    <a:pt x="2120" y="1478"/>
                  </a:lnTo>
                  <a:lnTo>
                    <a:pt x="2117" y="1479"/>
                  </a:lnTo>
                  <a:lnTo>
                    <a:pt x="2121" y="1487"/>
                  </a:lnTo>
                  <a:lnTo>
                    <a:pt x="2127" y="1496"/>
                  </a:lnTo>
                  <a:lnTo>
                    <a:pt x="2133" y="1504"/>
                  </a:lnTo>
                  <a:lnTo>
                    <a:pt x="2139" y="1512"/>
                  </a:lnTo>
                  <a:lnTo>
                    <a:pt x="2145" y="1520"/>
                  </a:lnTo>
                  <a:lnTo>
                    <a:pt x="2150" y="1528"/>
                  </a:lnTo>
                  <a:lnTo>
                    <a:pt x="2155" y="1535"/>
                  </a:lnTo>
                  <a:lnTo>
                    <a:pt x="2158" y="1543"/>
                  </a:lnTo>
                  <a:lnTo>
                    <a:pt x="2142" y="1551"/>
                  </a:lnTo>
                  <a:lnTo>
                    <a:pt x="2147" y="1564"/>
                  </a:lnTo>
                  <a:lnTo>
                    <a:pt x="2156" y="1573"/>
                  </a:lnTo>
                  <a:lnTo>
                    <a:pt x="2164" y="1583"/>
                  </a:lnTo>
                  <a:lnTo>
                    <a:pt x="2164" y="1597"/>
                  </a:lnTo>
                  <a:lnTo>
                    <a:pt x="2164" y="1625"/>
                  </a:lnTo>
                  <a:lnTo>
                    <a:pt x="2164" y="1664"/>
                  </a:lnTo>
                  <a:lnTo>
                    <a:pt x="2163" y="1699"/>
                  </a:lnTo>
                  <a:lnTo>
                    <a:pt x="2159" y="1716"/>
                  </a:lnTo>
                  <a:lnTo>
                    <a:pt x="2154" y="1714"/>
                  </a:lnTo>
                  <a:lnTo>
                    <a:pt x="2149" y="1716"/>
                  </a:lnTo>
                  <a:lnTo>
                    <a:pt x="2143" y="1718"/>
                  </a:lnTo>
                  <a:lnTo>
                    <a:pt x="2138" y="1719"/>
                  </a:lnTo>
                  <a:lnTo>
                    <a:pt x="2136" y="209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3" name="Freeform 1344"/>
            <p:cNvSpPr>
              <a:spLocks/>
            </p:cNvSpPr>
            <p:nvPr/>
          </p:nvSpPr>
          <p:spPr bwMode="auto">
            <a:xfrm>
              <a:off x="1155" y="570"/>
              <a:ext cx="55" cy="23"/>
            </a:xfrm>
            <a:custGeom>
              <a:avLst/>
              <a:gdLst/>
              <a:ahLst/>
              <a:cxnLst>
                <a:cxn ang="0">
                  <a:pos x="109" y="20"/>
                </a:cxn>
                <a:cxn ang="0">
                  <a:pos x="109" y="25"/>
                </a:cxn>
                <a:cxn ang="0">
                  <a:pos x="109" y="31"/>
                </a:cxn>
                <a:cxn ang="0">
                  <a:pos x="108" y="36"/>
                </a:cxn>
                <a:cxn ang="0">
                  <a:pos x="106" y="38"/>
                </a:cxn>
                <a:cxn ang="0">
                  <a:pos x="98" y="44"/>
                </a:cxn>
                <a:cxn ang="0">
                  <a:pos x="89" y="45"/>
                </a:cxn>
                <a:cxn ang="0">
                  <a:pos x="79" y="45"/>
                </a:cxn>
                <a:cxn ang="0">
                  <a:pos x="69" y="43"/>
                </a:cxn>
                <a:cxn ang="0">
                  <a:pos x="59" y="39"/>
                </a:cxn>
                <a:cxn ang="0">
                  <a:pos x="48" y="36"/>
                </a:cxn>
                <a:cxn ang="0">
                  <a:pos x="38" y="32"/>
                </a:cxn>
                <a:cxn ang="0">
                  <a:pos x="27" y="31"/>
                </a:cxn>
                <a:cxn ang="0">
                  <a:pos x="2" y="31"/>
                </a:cxn>
                <a:cxn ang="0">
                  <a:pos x="0" y="31"/>
                </a:cxn>
                <a:cxn ang="0">
                  <a:pos x="0" y="29"/>
                </a:cxn>
                <a:cxn ang="0">
                  <a:pos x="2" y="29"/>
                </a:cxn>
                <a:cxn ang="0">
                  <a:pos x="2" y="31"/>
                </a:cxn>
                <a:cxn ang="0">
                  <a:pos x="8" y="25"/>
                </a:cxn>
                <a:cxn ang="0">
                  <a:pos x="15" y="20"/>
                </a:cxn>
                <a:cxn ang="0">
                  <a:pos x="23" y="15"/>
                </a:cxn>
                <a:cxn ang="0">
                  <a:pos x="32" y="10"/>
                </a:cxn>
                <a:cxn ang="0">
                  <a:pos x="41" y="7"/>
                </a:cxn>
                <a:cxn ang="0">
                  <a:pos x="52" y="5"/>
                </a:cxn>
                <a:cxn ang="0">
                  <a:pos x="62" y="2"/>
                </a:cxn>
                <a:cxn ang="0">
                  <a:pos x="72" y="0"/>
                </a:cxn>
                <a:cxn ang="0">
                  <a:pos x="78" y="1"/>
                </a:cxn>
                <a:cxn ang="0">
                  <a:pos x="84" y="2"/>
                </a:cxn>
                <a:cxn ang="0">
                  <a:pos x="90" y="4"/>
                </a:cxn>
                <a:cxn ang="0">
                  <a:pos x="94" y="6"/>
                </a:cxn>
                <a:cxn ang="0">
                  <a:pos x="99" y="8"/>
                </a:cxn>
                <a:cxn ang="0">
                  <a:pos x="103" y="12"/>
                </a:cxn>
                <a:cxn ang="0">
                  <a:pos x="107" y="15"/>
                </a:cxn>
                <a:cxn ang="0">
                  <a:pos x="109" y="20"/>
                </a:cxn>
              </a:cxnLst>
              <a:rect l="0" t="0" r="r" b="b"/>
              <a:pathLst>
                <a:path w="109" h="45">
                  <a:moveTo>
                    <a:pt x="109" y="20"/>
                  </a:moveTo>
                  <a:lnTo>
                    <a:pt x="109" y="25"/>
                  </a:lnTo>
                  <a:lnTo>
                    <a:pt x="109" y="31"/>
                  </a:lnTo>
                  <a:lnTo>
                    <a:pt x="108" y="36"/>
                  </a:lnTo>
                  <a:lnTo>
                    <a:pt x="106" y="38"/>
                  </a:lnTo>
                  <a:lnTo>
                    <a:pt x="98" y="44"/>
                  </a:lnTo>
                  <a:lnTo>
                    <a:pt x="89" y="45"/>
                  </a:lnTo>
                  <a:lnTo>
                    <a:pt x="79" y="45"/>
                  </a:lnTo>
                  <a:lnTo>
                    <a:pt x="69" y="43"/>
                  </a:lnTo>
                  <a:lnTo>
                    <a:pt x="59" y="39"/>
                  </a:lnTo>
                  <a:lnTo>
                    <a:pt x="48" y="36"/>
                  </a:lnTo>
                  <a:lnTo>
                    <a:pt x="38" y="32"/>
                  </a:lnTo>
                  <a:lnTo>
                    <a:pt x="27" y="31"/>
                  </a:lnTo>
                  <a:lnTo>
                    <a:pt x="2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2" y="29"/>
                  </a:lnTo>
                  <a:lnTo>
                    <a:pt x="2" y="31"/>
                  </a:lnTo>
                  <a:lnTo>
                    <a:pt x="8" y="25"/>
                  </a:lnTo>
                  <a:lnTo>
                    <a:pt x="15" y="20"/>
                  </a:lnTo>
                  <a:lnTo>
                    <a:pt x="23" y="15"/>
                  </a:lnTo>
                  <a:lnTo>
                    <a:pt x="32" y="10"/>
                  </a:lnTo>
                  <a:lnTo>
                    <a:pt x="41" y="7"/>
                  </a:lnTo>
                  <a:lnTo>
                    <a:pt x="52" y="5"/>
                  </a:lnTo>
                  <a:lnTo>
                    <a:pt x="62" y="2"/>
                  </a:lnTo>
                  <a:lnTo>
                    <a:pt x="72" y="0"/>
                  </a:lnTo>
                  <a:lnTo>
                    <a:pt x="78" y="1"/>
                  </a:lnTo>
                  <a:lnTo>
                    <a:pt x="84" y="2"/>
                  </a:lnTo>
                  <a:lnTo>
                    <a:pt x="90" y="4"/>
                  </a:lnTo>
                  <a:lnTo>
                    <a:pt x="94" y="6"/>
                  </a:lnTo>
                  <a:lnTo>
                    <a:pt x="99" y="8"/>
                  </a:lnTo>
                  <a:lnTo>
                    <a:pt x="103" y="12"/>
                  </a:lnTo>
                  <a:lnTo>
                    <a:pt x="107" y="15"/>
                  </a:lnTo>
                  <a:lnTo>
                    <a:pt x="109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4" name="Freeform 1345"/>
            <p:cNvSpPr>
              <a:spLocks/>
            </p:cNvSpPr>
            <p:nvPr/>
          </p:nvSpPr>
          <p:spPr bwMode="auto">
            <a:xfrm>
              <a:off x="1174" y="576"/>
              <a:ext cx="30" cy="11"/>
            </a:xfrm>
            <a:custGeom>
              <a:avLst/>
              <a:gdLst/>
              <a:ahLst/>
              <a:cxnLst>
                <a:cxn ang="0">
                  <a:pos x="60" y="15"/>
                </a:cxn>
                <a:cxn ang="0">
                  <a:pos x="55" y="20"/>
                </a:cxn>
                <a:cxn ang="0">
                  <a:pos x="48" y="23"/>
                </a:cxn>
                <a:cxn ang="0">
                  <a:pos x="40" y="23"/>
                </a:cxn>
                <a:cxn ang="0">
                  <a:pos x="32" y="20"/>
                </a:cxn>
                <a:cxn ang="0">
                  <a:pos x="24" y="17"/>
                </a:cxn>
                <a:cxn ang="0">
                  <a:pos x="15" y="15"/>
                </a:cxn>
                <a:cxn ang="0">
                  <a:pos x="7" y="12"/>
                </a:cxn>
                <a:cxn ang="0">
                  <a:pos x="0" y="11"/>
                </a:cxn>
                <a:cxn ang="0">
                  <a:pos x="0" y="7"/>
                </a:cxn>
                <a:cxn ang="0">
                  <a:pos x="7" y="4"/>
                </a:cxn>
                <a:cxn ang="0">
                  <a:pos x="15" y="2"/>
                </a:cxn>
                <a:cxn ang="0">
                  <a:pos x="24" y="0"/>
                </a:cxn>
                <a:cxn ang="0">
                  <a:pos x="33" y="0"/>
                </a:cxn>
                <a:cxn ang="0">
                  <a:pos x="41" y="0"/>
                </a:cxn>
                <a:cxn ang="0">
                  <a:pos x="50" y="3"/>
                </a:cxn>
                <a:cxn ang="0">
                  <a:pos x="55" y="8"/>
                </a:cxn>
                <a:cxn ang="0">
                  <a:pos x="60" y="15"/>
                </a:cxn>
              </a:cxnLst>
              <a:rect l="0" t="0" r="r" b="b"/>
              <a:pathLst>
                <a:path w="60" h="23">
                  <a:moveTo>
                    <a:pt x="60" y="15"/>
                  </a:moveTo>
                  <a:lnTo>
                    <a:pt x="55" y="20"/>
                  </a:lnTo>
                  <a:lnTo>
                    <a:pt x="48" y="23"/>
                  </a:lnTo>
                  <a:lnTo>
                    <a:pt x="40" y="23"/>
                  </a:lnTo>
                  <a:lnTo>
                    <a:pt x="32" y="20"/>
                  </a:lnTo>
                  <a:lnTo>
                    <a:pt x="24" y="17"/>
                  </a:lnTo>
                  <a:lnTo>
                    <a:pt x="15" y="15"/>
                  </a:lnTo>
                  <a:lnTo>
                    <a:pt x="7" y="12"/>
                  </a:lnTo>
                  <a:lnTo>
                    <a:pt x="0" y="11"/>
                  </a:lnTo>
                  <a:lnTo>
                    <a:pt x="0" y="7"/>
                  </a:lnTo>
                  <a:lnTo>
                    <a:pt x="7" y="4"/>
                  </a:lnTo>
                  <a:lnTo>
                    <a:pt x="15" y="2"/>
                  </a:lnTo>
                  <a:lnTo>
                    <a:pt x="24" y="0"/>
                  </a:lnTo>
                  <a:lnTo>
                    <a:pt x="33" y="0"/>
                  </a:lnTo>
                  <a:lnTo>
                    <a:pt x="41" y="0"/>
                  </a:lnTo>
                  <a:lnTo>
                    <a:pt x="50" y="3"/>
                  </a:lnTo>
                  <a:lnTo>
                    <a:pt x="55" y="8"/>
                  </a:lnTo>
                  <a:lnTo>
                    <a:pt x="60" y="15"/>
                  </a:lnTo>
                  <a:close/>
                </a:path>
              </a:pathLst>
            </a:custGeom>
            <a:solidFill>
              <a:srgbClr val="C1F9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5" name="Freeform 1346"/>
            <p:cNvSpPr>
              <a:spLocks/>
            </p:cNvSpPr>
            <p:nvPr/>
          </p:nvSpPr>
          <p:spPr bwMode="auto">
            <a:xfrm>
              <a:off x="772" y="578"/>
              <a:ext cx="56" cy="34"/>
            </a:xfrm>
            <a:custGeom>
              <a:avLst/>
              <a:gdLst/>
              <a:ahLst/>
              <a:cxnLst>
                <a:cxn ang="0">
                  <a:pos x="112" y="21"/>
                </a:cxn>
                <a:cxn ang="0">
                  <a:pos x="98" y="21"/>
                </a:cxn>
                <a:cxn ang="0">
                  <a:pos x="85" y="24"/>
                </a:cxn>
                <a:cxn ang="0">
                  <a:pos x="74" y="30"/>
                </a:cxn>
                <a:cxn ang="0">
                  <a:pos x="62" y="37"/>
                </a:cxn>
                <a:cxn ang="0">
                  <a:pos x="53" y="44"/>
                </a:cxn>
                <a:cxn ang="0">
                  <a:pos x="43" y="52"/>
                </a:cxn>
                <a:cxn ang="0">
                  <a:pos x="33" y="60"/>
                </a:cxn>
                <a:cxn ang="0">
                  <a:pos x="23" y="67"/>
                </a:cxn>
                <a:cxn ang="0">
                  <a:pos x="16" y="66"/>
                </a:cxn>
                <a:cxn ang="0">
                  <a:pos x="10" y="64"/>
                </a:cxn>
                <a:cxn ang="0">
                  <a:pos x="6" y="61"/>
                </a:cxn>
                <a:cxn ang="0">
                  <a:pos x="2" y="56"/>
                </a:cxn>
                <a:cxn ang="0">
                  <a:pos x="1" y="53"/>
                </a:cxn>
                <a:cxn ang="0">
                  <a:pos x="0" y="50"/>
                </a:cxn>
                <a:cxn ang="0">
                  <a:pos x="0" y="46"/>
                </a:cxn>
                <a:cxn ang="0">
                  <a:pos x="0" y="43"/>
                </a:cxn>
                <a:cxn ang="0">
                  <a:pos x="5" y="34"/>
                </a:cxn>
                <a:cxn ang="0">
                  <a:pos x="12" y="26"/>
                </a:cxn>
                <a:cxn ang="0">
                  <a:pos x="20" y="19"/>
                </a:cxn>
                <a:cxn ang="0">
                  <a:pos x="28" y="13"/>
                </a:cxn>
                <a:cxn ang="0">
                  <a:pos x="38" y="8"/>
                </a:cxn>
                <a:cxn ang="0">
                  <a:pos x="50" y="4"/>
                </a:cxn>
                <a:cxn ang="0">
                  <a:pos x="61" y="1"/>
                </a:cxn>
                <a:cxn ang="0">
                  <a:pos x="73" y="0"/>
                </a:cxn>
                <a:cxn ang="0">
                  <a:pos x="80" y="3"/>
                </a:cxn>
                <a:cxn ang="0">
                  <a:pos x="85" y="4"/>
                </a:cxn>
                <a:cxn ang="0">
                  <a:pos x="92" y="5"/>
                </a:cxn>
                <a:cxn ang="0">
                  <a:pos x="98" y="6"/>
                </a:cxn>
                <a:cxn ang="0">
                  <a:pos x="103" y="7"/>
                </a:cxn>
                <a:cxn ang="0">
                  <a:pos x="107" y="11"/>
                </a:cxn>
                <a:cxn ang="0">
                  <a:pos x="109" y="15"/>
                </a:cxn>
                <a:cxn ang="0">
                  <a:pos x="112" y="21"/>
                </a:cxn>
              </a:cxnLst>
              <a:rect l="0" t="0" r="r" b="b"/>
              <a:pathLst>
                <a:path w="112" h="67">
                  <a:moveTo>
                    <a:pt x="112" y="21"/>
                  </a:moveTo>
                  <a:lnTo>
                    <a:pt x="98" y="21"/>
                  </a:lnTo>
                  <a:lnTo>
                    <a:pt x="85" y="24"/>
                  </a:lnTo>
                  <a:lnTo>
                    <a:pt x="74" y="30"/>
                  </a:lnTo>
                  <a:lnTo>
                    <a:pt x="62" y="37"/>
                  </a:lnTo>
                  <a:lnTo>
                    <a:pt x="53" y="44"/>
                  </a:lnTo>
                  <a:lnTo>
                    <a:pt x="43" y="52"/>
                  </a:lnTo>
                  <a:lnTo>
                    <a:pt x="33" y="60"/>
                  </a:lnTo>
                  <a:lnTo>
                    <a:pt x="23" y="67"/>
                  </a:lnTo>
                  <a:lnTo>
                    <a:pt x="16" y="66"/>
                  </a:lnTo>
                  <a:lnTo>
                    <a:pt x="10" y="64"/>
                  </a:lnTo>
                  <a:lnTo>
                    <a:pt x="6" y="61"/>
                  </a:lnTo>
                  <a:lnTo>
                    <a:pt x="2" y="56"/>
                  </a:lnTo>
                  <a:lnTo>
                    <a:pt x="1" y="53"/>
                  </a:lnTo>
                  <a:lnTo>
                    <a:pt x="0" y="50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5" y="34"/>
                  </a:lnTo>
                  <a:lnTo>
                    <a:pt x="12" y="26"/>
                  </a:lnTo>
                  <a:lnTo>
                    <a:pt x="20" y="19"/>
                  </a:lnTo>
                  <a:lnTo>
                    <a:pt x="28" y="13"/>
                  </a:lnTo>
                  <a:lnTo>
                    <a:pt x="38" y="8"/>
                  </a:lnTo>
                  <a:lnTo>
                    <a:pt x="50" y="4"/>
                  </a:lnTo>
                  <a:lnTo>
                    <a:pt x="61" y="1"/>
                  </a:lnTo>
                  <a:lnTo>
                    <a:pt x="73" y="0"/>
                  </a:lnTo>
                  <a:lnTo>
                    <a:pt x="80" y="3"/>
                  </a:lnTo>
                  <a:lnTo>
                    <a:pt x="85" y="4"/>
                  </a:lnTo>
                  <a:lnTo>
                    <a:pt x="92" y="5"/>
                  </a:lnTo>
                  <a:lnTo>
                    <a:pt x="98" y="6"/>
                  </a:lnTo>
                  <a:lnTo>
                    <a:pt x="103" y="7"/>
                  </a:lnTo>
                  <a:lnTo>
                    <a:pt x="107" y="11"/>
                  </a:lnTo>
                  <a:lnTo>
                    <a:pt x="109" y="15"/>
                  </a:lnTo>
                  <a:lnTo>
                    <a:pt x="112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6" name="Freeform 1347"/>
            <p:cNvSpPr>
              <a:spLocks/>
            </p:cNvSpPr>
            <p:nvPr/>
          </p:nvSpPr>
          <p:spPr bwMode="auto">
            <a:xfrm>
              <a:off x="778" y="583"/>
              <a:ext cx="33" cy="22"/>
            </a:xfrm>
            <a:custGeom>
              <a:avLst/>
              <a:gdLst/>
              <a:ahLst/>
              <a:cxnLst>
                <a:cxn ang="0">
                  <a:pos x="65" y="3"/>
                </a:cxn>
                <a:cxn ang="0">
                  <a:pos x="59" y="8"/>
                </a:cxn>
                <a:cxn ang="0">
                  <a:pos x="53" y="12"/>
                </a:cxn>
                <a:cxn ang="0">
                  <a:pos x="46" y="17"/>
                </a:cxn>
                <a:cxn ang="0">
                  <a:pos x="39" y="21"/>
                </a:cxn>
                <a:cxn ang="0">
                  <a:pos x="33" y="26"/>
                </a:cxn>
                <a:cxn ang="0">
                  <a:pos x="26" y="31"/>
                </a:cxn>
                <a:cxn ang="0">
                  <a:pos x="20" y="35"/>
                </a:cxn>
                <a:cxn ang="0">
                  <a:pos x="16" y="41"/>
                </a:cxn>
                <a:cxn ang="0">
                  <a:pos x="11" y="43"/>
                </a:cxn>
                <a:cxn ang="0">
                  <a:pos x="7" y="43"/>
                </a:cxn>
                <a:cxn ang="0">
                  <a:pos x="2" y="41"/>
                </a:cxn>
                <a:cxn ang="0">
                  <a:pos x="0" y="39"/>
                </a:cxn>
                <a:cxn ang="0">
                  <a:pos x="4" y="30"/>
                </a:cxn>
                <a:cxn ang="0">
                  <a:pos x="9" y="23"/>
                </a:cxn>
                <a:cxn ang="0">
                  <a:pos x="16" y="16"/>
                </a:cxn>
                <a:cxn ang="0">
                  <a:pos x="23" y="11"/>
                </a:cxn>
                <a:cxn ang="0">
                  <a:pos x="31" y="7"/>
                </a:cxn>
                <a:cxn ang="0">
                  <a:pos x="40" y="4"/>
                </a:cxn>
                <a:cxn ang="0">
                  <a:pos x="50" y="2"/>
                </a:cxn>
                <a:cxn ang="0">
                  <a:pos x="61" y="0"/>
                </a:cxn>
                <a:cxn ang="0">
                  <a:pos x="65" y="3"/>
                </a:cxn>
              </a:cxnLst>
              <a:rect l="0" t="0" r="r" b="b"/>
              <a:pathLst>
                <a:path w="65" h="43">
                  <a:moveTo>
                    <a:pt x="65" y="3"/>
                  </a:moveTo>
                  <a:lnTo>
                    <a:pt x="59" y="8"/>
                  </a:lnTo>
                  <a:lnTo>
                    <a:pt x="53" y="12"/>
                  </a:lnTo>
                  <a:lnTo>
                    <a:pt x="46" y="17"/>
                  </a:lnTo>
                  <a:lnTo>
                    <a:pt x="39" y="21"/>
                  </a:lnTo>
                  <a:lnTo>
                    <a:pt x="33" y="26"/>
                  </a:lnTo>
                  <a:lnTo>
                    <a:pt x="26" y="31"/>
                  </a:lnTo>
                  <a:lnTo>
                    <a:pt x="20" y="35"/>
                  </a:lnTo>
                  <a:lnTo>
                    <a:pt x="16" y="41"/>
                  </a:lnTo>
                  <a:lnTo>
                    <a:pt x="11" y="43"/>
                  </a:lnTo>
                  <a:lnTo>
                    <a:pt x="7" y="43"/>
                  </a:lnTo>
                  <a:lnTo>
                    <a:pt x="2" y="41"/>
                  </a:lnTo>
                  <a:lnTo>
                    <a:pt x="0" y="39"/>
                  </a:lnTo>
                  <a:lnTo>
                    <a:pt x="4" y="30"/>
                  </a:lnTo>
                  <a:lnTo>
                    <a:pt x="9" y="23"/>
                  </a:lnTo>
                  <a:lnTo>
                    <a:pt x="16" y="16"/>
                  </a:lnTo>
                  <a:lnTo>
                    <a:pt x="23" y="11"/>
                  </a:lnTo>
                  <a:lnTo>
                    <a:pt x="31" y="7"/>
                  </a:lnTo>
                  <a:lnTo>
                    <a:pt x="40" y="4"/>
                  </a:lnTo>
                  <a:lnTo>
                    <a:pt x="50" y="2"/>
                  </a:lnTo>
                  <a:lnTo>
                    <a:pt x="61" y="0"/>
                  </a:lnTo>
                  <a:lnTo>
                    <a:pt x="65" y="3"/>
                  </a:lnTo>
                  <a:close/>
                </a:path>
              </a:pathLst>
            </a:custGeom>
            <a:solidFill>
              <a:srgbClr val="C1F9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7" name="Freeform 1349"/>
            <p:cNvSpPr>
              <a:spLocks/>
            </p:cNvSpPr>
            <p:nvPr/>
          </p:nvSpPr>
          <p:spPr bwMode="auto">
            <a:xfrm>
              <a:off x="922" y="610"/>
              <a:ext cx="27" cy="16"/>
            </a:xfrm>
            <a:custGeom>
              <a:avLst/>
              <a:gdLst/>
              <a:ahLst/>
              <a:cxnLst>
                <a:cxn ang="0">
                  <a:pos x="54" y="10"/>
                </a:cxn>
                <a:cxn ang="0">
                  <a:pos x="54" y="10"/>
                </a:cxn>
                <a:cxn ang="0">
                  <a:pos x="54" y="24"/>
                </a:cxn>
                <a:cxn ang="0">
                  <a:pos x="54" y="24"/>
                </a:cxn>
                <a:cxn ang="0">
                  <a:pos x="54" y="23"/>
                </a:cxn>
                <a:cxn ang="0">
                  <a:pos x="54" y="23"/>
                </a:cxn>
                <a:cxn ang="0">
                  <a:pos x="54" y="22"/>
                </a:cxn>
                <a:cxn ang="0">
                  <a:pos x="53" y="22"/>
                </a:cxn>
                <a:cxn ang="0">
                  <a:pos x="51" y="24"/>
                </a:cxn>
                <a:cxn ang="0">
                  <a:pos x="50" y="27"/>
                </a:cxn>
                <a:cxn ang="0">
                  <a:pos x="49" y="31"/>
                </a:cxn>
                <a:cxn ang="0">
                  <a:pos x="46" y="32"/>
                </a:cxn>
                <a:cxn ang="0">
                  <a:pos x="41" y="29"/>
                </a:cxn>
                <a:cxn ang="0">
                  <a:pos x="35" y="27"/>
                </a:cxn>
                <a:cxn ang="0">
                  <a:pos x="31" y="26"/>
                </a:cxn>
                <a:cxn ang="0">
                  <a:pos x="25" y="25"/>
                </a:cxn>
                <a:cxn ang="0">
                  <a:pos x="19" y="25"/>
                </a:cxn>
                <a:cxn ang="0">
                  <a:pos x="12" y="25"/>
                </a:cxn>
                <a:cxn ang="0">
                  <a:pos x="7" y="24"/>
                </a:cxn>
                <a:cxn ang="0">
                  <a:pos x="1" y="23"/>
                </a:cxn>
                <a:cxn ang="0">
                  <a:pos x="0" y="22"/>
                </a:cxn>
                <a:cxn ang="0">
                  <a:pos x="0" y="19"/>
                </a:cxn>
                <a:cxn ang="0">
                  <a:pos x="0" y="17"/>
                </a:cxn>
                <a:cxn ang="0">
                  <a:pos x="0" y="15"/>
                </a:cxn>
                <a:cxn ang="0">
                  <a:pos x="0" y="16"/>
                </a:cxn>
                <a:cxn ang="0">
                  <a:pos x="3" y="12"/>
                </a:cxn>
                <a:cxn ang="0">
                  <a:pos x="5" y="9"/>
                </a:cxn>
                <a:cxn ang="0">
                  <a:pos x="8" y="4"/>
                </a:cxn>
                <a:cxn ang="0">
                  <a:pos x="11" y="0"/>
                </a:cxn>
                <a:cxn ang="0">
                  <a:pos x="17" y="0"/>
                </a:cxn>
                <a:cxn ang="0">
                  <a:pos x="24" y="0"/>
                </a:cxn>
                <a:cxn ang="0">
                  <a:pos x="30" y="0"/>
                </a:cxn>
                <a:cxn ang="0">
                  <a:pos x="35" y="1"/>
                </a:cxn>
                <a:cxn ang="0">
                  <a:pos x="40" y="2"/>
                </a:cxn>
                <a:cxn ang="0">
                  <a:pos x="46" y="4"/>
                </a:cxn>
                <a:cxn ang="0">
                  <a:pos x="50" y="7"/>
                </a:cxn>
                <a:cxn ang="0">
                  <a:pos x="54" y="10"/>
                </a:cxn>
              </a:cxnLst>
              <a:rect l="0" t="0" r="r" b="b"/>
              <a:pathLst>
                <a:path w="54" h="32">
                  <a:moveTo>
                    <a:pt x="54" y="10"/>
                  </a:moveTo>
                  <a:lnTo>
                    <a:pt x="54" y="10"/>
                  </a:lnTo>
                  <a:lnTo>
                    <a:pt x="54" y="24"/>
                  </a:lnTo>
                  <a:lnTo>
                    <a:pt x="54" y="24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4" y="22"/>
                  </a:lnTo>
                  <a:lnTo>
                    <a:pt x="53" y="22"/>
                  </a:lnTo>
                  <a:lnTo>
                    <a:pt x="51" y="24"/>
                  </a:lnTo>
                  <a:lnTo>
                    <a:pt x="50" y="27"/>
                  </a:lnTo>
                  <a:lnTo>
                    <a:pt x="49" y="31"/>
                  </a:lnTo>
                  <a:lnTo>
                    <a:pt x="46" y="32"/>
                  </a:lnTo>
                  <a:lnTo>
                    <a:pt x="41" y="29"/>
                  </a:lnTo>
                  <a:lnTo>
                    <a:pt x="35" y="27"/>
                  </a:lnTo>
                  <a:lnTo>
                    <a:pt x="31" y="26"/>
                  </a:lnTo>
                  <a:lnTo>
                    <a:pt x="25" y="25"/>
                  </a:lnTo>
                  <a:lnTo>
                    <a:pt x="19" y="25"/>
                  </a:lnTo>
                  <a:lnTo>
                    <a:pt x="12" y="25"/>
                  </a:lnTo>
                  <a:lnTo>
                    <a:pt x="7" y="24"/>
                  </a:lnTo>
                  <a:lnTo>
                    <a:pt x="1" y="23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3" y="12"/>
                  </a:lnTo>
                  <a:lnTo>
                    <a:pt x="5" y="9"/>
                  </a:lnTo>
                  <a:lnTo>
                    <a:pt x="8" y="4"/>
                  </a:lnTo>
                  <a:lnTo>
                    <a:pt x="11" y="0"/>
                  </a:lnTo>
                  <a:lnTo>
                    <a:pt x="17" y="0"/>
                  </a:lnTo>
                  <a:lnTo>
                    <a:pt x="24" y="0"/>
                  </a:lnTo>
                  <a:lnTo>
                    <a:pt x="30" y="0"/>
                  </a:lnTo>
                  <a:lnTo>
                    <a:pt x="35" y="1"/>
                  </a:lnTo>
                  <a:lnTo>
                    <a:pt x="40" y="2"/>
                  </a:lnTo>
                  <a:lnTo>
                    <a:pt x="46" y="4"/>
                  </a:lnTo>
                  <a:lnTo>
                    <a:pt x="50" y="7"/>
                  </a:lnTo>
                  <a:lnTo>
                    <a:pt x="54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8" name="Freeform 1350"/>
            <p:cNvSpPr>
              <a:spLocks/>
            </p:cNvSpPr>
            <p:nvPr/>
          </p:nvSpPr>
          <p:spPr bwMode="auto">
            <a:xfrm>
              <a:off x="985" y="615"/>
              <a:ext cx="28" cy="18"/>
            </a:xfrm>
            <a:custGeom>
              <a:avLst/>
              <a:gdLst/>
              <a:ahLst/>
              <a:cxnLst>
                <a:cxn ang="0">
                  <a:pos x="53" y="11"/>
                </a:cxn>
                <a:cxn ang="0">
                  <a:pos x="55" y="16"/>
                </a:cxn>
                <a:cxn ang="0">
                  <a:pos x="55" y="22"/>
                </a:cxn>
                <a:cxn ang="0">
                  <a:pos x="55" y="28"/>
                </a:cxn>
                <a:cxn ang="0">
                  <a:pos x="54" y="33"/>
                </a:cxn>
                <a:cxn ang="0">
                  <a:pos x="50" y="36"/>
                </a:cxn>
                <a:cxn ang="0">
                  <a:pos x="44" y="36"/>
                </a:cxn>
                <a:cxn ang="0">
                  <a:pos x="39" y="35"/>
                </a:cxn>
                <a:cxn ang="0">
                  <a:pos x="34" y="31"/>
                </a:cxn>
                <a:cxn ang="0">
                  <a:pos x="28" y="29"/>
                </a:cxn>
                <a:cxn ang="0">
                  <a:pos x="22" y="26"/>
                </a:cxn>
                <a:cxn ang="0">
                  <a:pos x="15" y="25"/>
                </a:cxn>
                <a:cxn ang="0">
                  <a:pos x="8" y="26"/>
                </a:cxn>
                <a:cxn ang="0">
                  <a:pos x="5" y="28"/>
                </a:cxn>
                <a:cxn ang="0">
                  <a:pos x="4" y="25"/>
                </a:cxn>
                <a:cxn ang="0">
                  <a:pos x="2" y="23"/>
                </a:cxn>
                <a:cxn ang="0">
                  <a:pos x="0" y="21"/>
                </a:cxn>
                <a:cxn ang="0">
                  <a:pos x="2" y="15"/>
                </a:cxn>
                <a:cxn ang="0">
                  <a:pos x="6" y="9"/>
                </a:cxn>
                <a:cxn ang="0">
                  <a:pos x="11" y="5"/>
                </a:cxn>
                <a:cxn ang="0">
                  <a:pos x="16" y="0"/>
                </a:cxn>
                <a:cxn ang="0">
                  <a:pos x="21" y="0"/>
                </a:cxn>
                <a:cxn ang="0">
                  <a:pos x="27" y="0"/>
                </a:cxn>
                <a:cxn ang="0">
                  <a:pos x="31" y="1"/>
                </a:cxn>
                <a:cxn ang="0">
                  <a:pos x="36" y="2"/>
                </a:cxn>
                <a:cxn ang="0">
                  <a:pos x="40" y="3"/>
                </a:cxn>
                <a:cxn ang="0">
                  <a:pos x="45" y="6"/>
                </a:cxn>
                <a:cxn ang="0">
                  <a:pos x="50" y="8"/>
                </a:cxn>
                <a:cxn ang="0">
                  <a:pos x="53" y="11"/>
                </a:cxn>
              </a:cxnLst>
              <a:rect l="0" t="0" r="r" b="b"/>
              <a:pathLst>
                <a:path w="55" h="36">
                  <a:moveTo>
                    <a:pt x="53" y="11"/>
                  </a:moveTo>
                  <a:lnTo>
                    <a:pt x="55" y="16"/>
                  </a:lnTo>
                  <a:lnTo>
                    <a:pt x="55" y="22"/>
                  </a:lnTo>
                  <a:lnTo>
                    <a:pt x="55" y="28"/>
                  </a:lnTo>
                  <a:lnTo>
                    <a:pt x="54" y="33"/>
                  </a:lnTo>
                  <a:lnTo>
                    <a:pt x="50" y="36"/>
                  </a:lnTo>
                  <a:lnTo>
                    <a:pt x="44" y="36"/>
                  </a:lnTo>
                  <a:lnTo>
                    <a:pt x="39" y="35"/>
                  </a:lnTo>
                  <a:lnTo>
                    <a:pt x="34" y="31"/>
                  </a:lnTo>
                  <a:lnTo>
                    <a:pt x="28" y="29"/>
                  </a:lnTo>
                  <a:lnTo>
                    <a:pt x="22" y="26"/>
                  </a:lnTo>
                  <a:lnTo>
                    <a:pt x="15" y="25"/>
                  </a:lnTo>
                  <a:lnTo>
                    <a:pt x="8" y="26"/>
                  </a:lnTo>
                  <a:lnTo>
                    <a:pt x="5" y="28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0" y="21"/>
                  </a:lnTo>
                  <a:lnTo>
                    <a:pt x="2" y="15"/>
                  </a:lnTo>
                  <a:lnTo>
                    <a:pt x="6" y="9"/>
                  </a:lnTo>
                  <a:lnTo>
                    <a:pt x="11" y="5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7" y="0"/>
                  </a:lnTo>
                  <a:lnTo>
                    <a:pt x="31" y="1"/>
                  </a:lnTo>
                  <a:lnTo>
                    <a:pt x="36" y="2"/>
                  </a:lnTo>
                  <a:lnTo>
                    <a:pt x="40" y="3"/>
                  </a:lnTo>
                  <a:lnTo>
                    <a:pt x="45" y="6"/>
                  </a:lnTo>
                  <a:lnTo>
                    <a:pt x="50" y="8"/>
                  </a:lnTo>
                  <a:lnTo>
                    <a:pt x="53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9" name="Freeform 1352"/>
            <p:cNvSpPr>
              <a:spLocks/>
            </p:cNvSpPr>
            <p:nvPr/>
          </p:nvSpPr>
          <p:spPr bwMode="auto">
            <a:xfrm>
              <a:off x="668" y="626"/>
              <a:ext cx="52" cy="39"/>
            </a:xfrm>
            <a:custGeom>
              <a:avLst/>
              <a:gdLst/>
              <a:ahLst/>
              <a:cxnLst>
                <a:cxn ang="0">
                  <a:pos x="103" y="2"/>
                </a:cxn>
                <a:cxn ang="0">
                  <a:pos x="88" y="8"/>
                </a:cxn>
                <a:cxn ang="0">
                  <a:pos x="78" y="16"/>
                </a:cxn>
                <a:cxn ang="0">
                  <a:pos x="70" y="25"/>
                </a:cxn>
                <a:cxn ang="0">
                  <a:pos x="63" y="36"/>
                </a:cxn>
                <a:cxn ang="0">
                  <a:pos x="57" y="47"/>
                </a:cxn>
                <a:cxn ang="0">
                  <a:pos x="49" y="58"/>
                </a:cxn>
                <a:cxn ang="0">
                  <a:pos x="40" y="68"/>
                </a:cxn>
                <a:cxn ang="0">
                  <a:pos x="27" y="77"/>
                </a:cxn>
                <a:cxn ang="0">
                  <a:pos x="19" y="77"/>
                </a:cxn>
                <a:cxn ang="0">
                  <a:pos x="12" y="75"/>
                </a:cxn>
                <a:cxn ang="0">
                  <a:pos x="8" y="70"/>
                </a:cxn>
                <a:cxn ang="0">
                  <a:pos x="4" y="67"/>
                </a:cxn>
                <a:cxn ang="0">
                  <a:pos x="3" y="61"/>
                </a:cxn>
                <a:cxn ang="0">
                  <a:pos x="1" y="58"/>
                </a:cxn>
                <a:cxn ang="0">
                  <a:pos x="0" y="54"/>
                </a:cxn>
                <a:cxn ang="0">
                  <a:pos x="0" y="48"/>
                </a:cxn>
                <a:cxn ang="0">
                  <a:pos x="0" y="50"/>
                </a:cxn>
                <a:cxn ang="0">
                  <a:pos x="1" y="50"/>
                </a:cxn>
                <a:cxn ang="0">
                  <a:pos x="1" y="50"/>
                </a:cxn>
                <a:cxn ang="0">
                  <a:pos x="1" y="51"/>
                </a:cxn>
                <a:cxn ang="0">
                  <a:pos x="2" y="43"/>
                </a:cxn>
                <a:cxn ang="0">
                  <a:pos x="4" y="36"/>
                </a:cxn>
                <a:cxn ang="0">
                  <a:pos x="9" y="30"/>
                </a:cxn>
                <a:cxn ang="0">
                  <a:pos x="15" y="24"/>
                </a:cxn>
                <a:cxn ang="0">
                  <a:pos x="21" y="20"/>
                </a:cxn>
                <a:cxn ang="0">
                  <a:pos x="26" y="15"/>
                </a:cxn>
                <a:cxn ang="0">
                  <a:pos x="32" y="10"/>
                </a:cxn>
                <a:cxn ang="0">
                  <a:pos x="38" y="7"/>
                </a:cxn>
                <a:cxn ang="0">
                  <a:pos x="46" y="5"/>
                </a:cxn>
                <a:cxn ang="0">
                  <a:pos x="54" y="3"/>
                </a:cxn>
                <a:cxn ang="0">
                  <a:pos x="63" y="2"/>
                </a:cxn>
                <a:cxn ang="0">
                  <a:pos x="72" y="1"/>
                </a:cxn>
                <a:cxn ang="0">
                  <a:pos x="80" y="0"/>
                </a:cxn>
                <a:cxn ang="0">
                  <a:pos x="88" y="0"/>
                </a:cxn>
                <a:cxn ang="0">
                  <a:pos x="97" y="1"/>
                </a:cxn>
                <a:cxn ang="0">
                  <a:pos x="103" y="2"/>
                </a:cxn>
              </a:cxnLst>
              <a:rect l="0" t="0" r="r" b="b"/>
              <a:pathLst>
                <a:path w="103" h="77">
                  <a:moveTo>
                    <a:pt x="103" y="2"/>
                  </a:moveTo>
                  <a:lnTo>
                    <a:pt x="88" y="8"/>
                  </a:lnTo>
                  <a:lnTo>
                    <a:pt x="78" y="16"/>
                  </a:lnTo>
                  <a:lnTo>
                    <a:pt x="70" y="25"/>
                  </a:lnTo>
                  <a:lnTo>
                    <a:pt x="63" y="36"/>
                  </a:lnTo>
                  <a:lnTo>
                    <a:pt x="57" y="47"/>
                  </a:lnTo>
                  <a:lnTo>
                    <a:pt x="49" y="58"/>
                  </a:lnTo>
                  <a:lnTo>
                    <a:pt x="40" y="68"/>
                  </a:lnTo>
                  <a:lnTo>
                    <a:pt x="27" y="77"/>
                  </a:lnTo>
                  <a:lnTo>
                    <a:pt x="19" y="77"/>
                  </a:lnTo>
                  <a:lnTo>
                    <a:pt x="12" y="75"/>
                  </a:lnTo>
                  <a:lnTo>
                    <a:pt x="8" y="70"/>
                  </a:lnTo>
                  <a:lnTo>
                    <a:pt x="4" y="67"/>
                  </a:lnTo>
                  <a:lnTo>
                    <a:pt x="3" y="61"/>
                  </a:lnTo>
                  <a:lnTo>
                    <a:pt x="1" y="58"/>
                  </a:lnTo>
                  <a:lnTo>
                    <a:pt x="0" y="54"/>
                  </a:lnTo>
                  <a:lnTo>
                    <a:pt x="0" y="48"/>
                  </a:lnTo>
                  <a:lnTo>
                    <a:pt x="0" y="50"/>
                  </a:lnTo>
                  <a:lnTo>
                    <a:pt x="1" y="50"/>
                  </a:lnTo>
                  <a:lnTo>
                    <a:pt x="1" y="50"/>
                  </a:lnTo>
                  <a:lnTo>
                    <a:pt x="1" y="51"/>
                  </a:lnTo>
                  <a:lnTo>
                    <a:pt x="2" y="43"/>
                  </a:lnTo>
                  <a:lnTo>
                    <a:pt x="4" y="36"/>
                  </a:lnTo>
                  <a:lnTo>
                    <a:pt x="9" y="30"/>
                  </a:lnTo>
                  <a:lnTo>
                    <a:pt x="15" y="24"/>
                  </a:lnTo>
                  <a:lnTo>
                    <a:pt x="21" y="20"/>
                  </a:lnTo>
                  <a:lnTo>
                    <a:pt x="26" y="15"/>
                  </a:lnTo>
                  <a:lnTo>
                    <a:pt x="32" y="10"/>
                  </a:lnTo>
                  <a:lnTo>
                    <a:pt x="38" y="7"/>
                  </a:lnTo>
                  <a:lnTo>
                    <a:pt x="46" y="5"/>
                  </a:lnTo>
                  <a:lnTo>
                    <a:pt x="54" y="3"/>
                  </a:lnTo>
                  <a:lnTo>
                    <a:pt x="63" y="2"/>
                  </a:lnTo>
                  <a:lnTo>
                    <a:pt x="72" y="1"/>
                  </a:lnTo>
                  <a:lnTo>
                    <a:pt x="80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3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20" name="Freeform 1353"/>
            <p:cNvSpPr>
              <a:spLocks/>
            </p:cNvSpPr>
            <p:nvPr/>
          </p:nvSpPr>
          <p:spPr bwMode="auto">
            <a:xfrm>
              <a:off x="781" y="628"/>
              <a:ext cx="38" cy="32"/>
            </a:xfrm>
            <a:custGeom>
              <a:avLst/>
              <a:gdLst/>
              <a:ahLst/>
              <a:cxnLst>
                <a:cxn ang="0">
                  <a:pos x="76" y="12"/>
                </a:cxn>
                <a:cxn ang="0">
                  <a:pos x="63" y="18"/>
                </a:cxn>
                <a:cxn ang="0">
                  <a:pos x="54" y="27"/>
                </a:cxn>
                <a:cxn ang="0">
                  <a:pos x="50" y="37"/>
                </a:cxn>
                <a:cxn ang="0">
                  <a:pos x="46" y="49"/>
                </a:cxn>
                <a:cxn ang="0">
                  <a:pos x="42" y="58"/>
                </a:cxn>
                <a:cxn ang="0">
                  <a:pos x="35" y="65"/>
                </a:cxn>
                <a:cxn ang="0">
                  <a:pos x="25" y="66"/>
                </a:cxn>
                <a:cxn ang="0">
                  <a:pos x="8" y="61"/>
                </a:cxn>
                <a:cxn ang="0">
                  <a:pos x="7" y="58"/>
                </a:cxn>
                <a:cxn ang="0">
                  <a:pos x="5" y="56"/>
                </a:cxn>
                <a:cxn ang="0">
                  <a:pos x="4" y="53"/>
                </a:cxn>
                <a:cxn ang="0">
                  <a:pos x="4" y="49"/>
                </a:cxn>
                <a:cxn ang="0">
                  <a:pos x="0" y="49"/>
                </a:cxn>
                <a:cxn ang="0">
                  <a:pos x="3" y="37"/>
                </a:cxn>
                <a:cxn ang="0">
                  <a:pos x="11" y="29"/>
                </a:cxn>
                <a:cxn ang="0">
                  <a:pos x="20" y="21"/>
                </a:cxn>
                <a:cxn ang="0">
                  <a:pos x="30" y="13"/>
                </a:cxn>
                <a:cxn ang="0">
                  <a:pos x="38" y="8"/>
                </a:cxn>
                <a:cxn ang="0">
                  <a:pos x="46" y="5"/>
                </a:cxn>
                <a:cxn ang="0">
                  <a:pos x="54" y="3"/>
                </a:cxn>
                <a:cxn ang="0">
                  <a:pos x="64" y="0"/>
                </a:cxn>
                <a:cxn ang="0">
                  <a:pos x="67" y="3"/>
                </a:cxn>
                <a:cxn ang="0">
                  <a:pos x="72" y="4"/>
                </a:cxn>
                <a:cxn ang="0">
                  <a:pos x="75" y="6"/>
                </a:cxn>
                <a:cxn ang="0">
                  <a:pos x="76" y="12"/>
                </a:cxn>
              </a:cxnLst>
              <a:rect l="0" t="0" r="r" b="b"/>
              <a:pathLst>
                <a:path w="76" h="66">
                  <a:moveTo>
                    <a:pt x="76" y="12"/>
                  </a:moveTo>
                  <a:lnTo>
                    <a:pt x="63" y="18"/>
                  </a:lnTo>
                  <a:lnTo>
                    <a:pt x="54" y="27"/>
                  </a:lnTo>
                  <a:lnTo>
                    <a:pt x="50" y="37"/>
                  </a:lnTo>
                  <a:lnTo>
                    <a:pt x="46" y="49"/>
                  </a:lnTo>
                  <a:lnTo>
                    <a:pt x="42" y="58"/>
                  </a:lnTo>
                  <a:lnTo>
                    <a:pt x="35" y="65"/>
                  </a:lnTo>
                  <a:lnTo>
                    <a:pt x="25" y="66"/>
                  </a:lnTo>
                  <a:lnTo>
                    <a:pt x="8" y="61"/>
                  </a:lnTo>
                  <a:lnTo>
                    <a:pt x="7" y="58"/>
                  </a:lnTo>
                  <a:lnTo>
                    <a:pt x="5" y="56"/>
                  </a:lnTo>
                  <a:lnTo>
                    <a:pt x="4" y="53"/>
                  </a:lnTo>
                  <a:lnTo>
                    <a:pt x="4" y="49"/>
                  </a:lnTo>
                  <a:lnTo>
                    <a:pt x="0" y="49"/>
                  </a:lnTo>
                  <a:lnTo>
                    <a:pt x="3" y="37"/>
                  </a:lnTo>
                  <a:lnTo>
                    <a:pt x="11" y="29"/>
                  </a:lnTo>
                  <a:lnTo>
                    <a:pt x="20" y="21"/>
                  </a:lnTo>
                  <a:lnTo>
                    <a:pt x="30" y="13"/>
                  </a:lnTo>
                  <a:lnTo>
                    <a:pt x="38" y="8"/>
                  </a:lnTo>
                  <a:lnTo>
                    <a:pt x="46" y="5"/>
                  </a:lnTo>
                  <a:lnTo>
                    <a:pt x="54" y="3"/>
                  </a:lnTo>
                  <a:lnTo>
                    <a:pt x="64" y="0"/>
                  </a:lnTo>
                  <a:lnTo>
                    <a:pt x="67" y="3"/>
                  </a:lnTo>
                  <a:lnTo>
                    <a:pt x="72" y="4"/>
                  </a:lnTo>
                  <a:lnTo>
                    <a:pt x="75" y="6"/>
                  </a:lnTo>
                  <a:lnTo>
                    <a:pt x="76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21" name="Freeform 1354"/>
            <p:cNvSpPr>
              <a:spLocks/>
            </p:cNvSpPr>
            <p:nvPr/>
          </p:nvSpPr>
          <p:spPr bwMode="auto">
            <a:xfrm>
              <a:off x="925" y="630"/>
              <a:ext cx="40" cy="78"/>
            </a:xfrm>
            <a:custGeom>
              <a:avLst/>
              <a:gdLst/>
              <a:ahLst/>
              <a:cxnLst>
                <a:cxn ang="0">
                  <a:pos x="73" y="13"/>
                </a:cxn>
                <a:cxn ang="0">
                  <a:pos x="73" y="11"/>
                </a:cxn>
                <a:cxn ang="0">
                  <a:pos x="72" y="15"/>
                </a:cxn>
                <a:cxn ang="0">
                  <a:pos x="70" y="17"/>
                </a:cxn>
                <a:cxn ang="0">
                  <a:pos x="70" y="21"/>
                </a:cxn>
                <a:cxn ang="0">
                  <a:pos x="70" y="24"/>
                </a:cxn>
                <a:cxn ang="0">
                  <a:pos x="70" y="24"/>
                </a:cxn>
                <a:cxn ang="0">
                  <a:pos x="69" y="23"/>
                </a:cxn>
                <a:cxn ang="0">
                  <a:pos x="69" y="23"/>
                </a:cxn>
                <a:cxn ang="0">
                  <a:pos x="68" y="22"/>
                </a:cxn>
                <a:cxn ang="0">
                  <a:pos x="64" y="34"/>
                </a:cxn>
                <a:cxn ang="0">
                  <a:pos x="58" y="48"/>
                </a:cxn>
                <a:cxn ang="0">
                  <a:pos x="52" y="62"/>
                </a:cxn>
                <a:cxn ang="0">
                  <a:pos x="45" y="75"/>
                </a:cxn>
                <a:cxn ang="0">
                  <a:pos x="38" y="89"/>
                </a:cxn>
                <a:cxn ang="0">
                  <a:pos x="30" y="100"/>
                </a:cxn>
                <a:cxn ang="0">
                  <a:pos x="21" y="112"/>
                </a:cxn>
                <a:cxn ang="0">
                  <a:pos x="11" y="122"/>
                </a:cxn>
                <a:cxn ang="0">
                  <a:pos x="9" y="130"/>
                </a:cxn>
                <a:cxn ang="0">
                  <a:pos x="14" y="137"/>
                </a:cxn>
                <a:cxn ang="0">
                  <a:pos x="21" y="140"/>
                </a:cxn>
                <a:cxn ang="0">
                  <a:pos x="29" y="145"/>
                </a:cxn>
                <a:cxn ang="0">
                  <a:pos x="35" y="146"/>
                </a:cxn>
                <a:cxn ang="0">
                  <a:pos x="42" y="147"/>
                </a:cxn>
                <a:cxn ang="0">
                  <a:pos x="49" y="146"/>
                </a:cxn>
                <a:cxn ang="0">
                  <a:pos x="54" y="146"/>
                </a:cxn>
                <a:cxn ang="0">
                  <a:pos x="61" y="145"/>
                </a:cxn>
                <a:cxn ang="0">
                  <a:pos x="67" y="143"/>
                </a:cxn>
                <a:cxn ang="0">
                  <a:pos x="73" y="140"/>
                </a:cxn>
                <a:cxn ang="0">
                  <a:pos x="77" y="138"/>
                </a:cxn>
                <a:cxn ang="0">
                  <a:pos x="79" y="142"/>
                </a:cxn>
                <a:cxn ang="0">
                  <a:pos x="80" y="143"/>
                </a:cxn>
                <a:cxn ang="0">
                  <a:pos x="81" y="144"/>
                </a:cxn>
                <a:cxn ang="0">
                  <a:pos x="81" y="147"/>
                </a:cxn>
                <a:cxn ang="0">
                  <a:pos x="75" y="151"/>
                </a:cxn>
                <a:cxn ang="0">
                  <a:pos x="68" y="153"/>
                </a:cxn>
                <a:cxn ang="0">
                  <a:pos x="60" y="155"/>
                </a:cxn>
                <a:cxn ang="0">
                  <a:pos x="52" y="157"/>
                </a:cxn>
                <a:cxn ang="0">
                  <a:pos x="44" y="157"/>
                </a:cxn>
                <a:cxn ang="0">
                  <a:pos x="36" y="155"/>
                </a:cxn>
                <a:cxn ang="0">
                  <a:pos x="28" y="154"/>
                </a:cxn>
                <a:cxn ang="0">
                  <a:pos x="20" y="151"/>
                </a:cxn>
                <a:cxn ang="0">
                  <a:pos x="14" y="146"/>
                </a:cxn>
                <a:cxn ang="0">
                  <a:pos x="7" y="142"/>
                </a:cxn>
                <a:cxn ang="0">
                  <a:pos x="3" y="137"/>
                </a:cxn>
                <a:cxn ang="0">
                  <a:pos x="0" y="132"/>
                </a:cxn>
                <a:cxn ang="0">
                  <a:pos x="1" y="121"/>
                </a:cxn>
                <a:cxn ang="0">
                  <a:pos x="6" y="111"/>
                </a:cxn>
                <a:cxn ang="0">
                  <a:pos x="14" y="101"/>
                </a:cxn>
                <a:cxn ang="0">
                  <a:pos x="23" y="94"/>
                </a:cxn>
                <a:cxn ang="0">
                  <a:pos x="30" y="83"/>
                </a:cxn>
                <a:cxn ang="0">
                  <a:pos x="37" y="72"/>
                </a:cxn>
                <a:cxn ang="0">
                  <a:pos x="43" y="60"/>
                </a:cxn>
                <a:cxn ang="0">
                  <a:pos x="49" y="48"/>
                </a:cxn>
                <a:cxn ang="0">
                  <a:pos x="54" y="37"/>
                </a:cxn>
                <a:cxn ang="0">
                  <a:pos x="60" y="24"/>
                </a:cxn>
                <a:cxn ang="0">
                  <a:pos x="65" y="13"/>
                </a:cxn>
                <a:cxn ang="0">
                  <a:pos x="70" y="0"/>
                </a:cxn>
                <a:cxn ang="0">
                  <a:pos x="73" y="0"/>
                </a:cxn>
                <a:cxn ang="0">
                  <a:pos x="73" y="13"/>
                </a:cxn>
              </a:cxnLst>
              <a:rect l="0" t="0" r="r" b="b"/>
              <a:pathLst>
                <a:path w="81" h="157">
                  <a:moveTo>
                    <a:pt x="73" y="13"/>
                  </a:moveTo>
                  <a:lnTo>
                    <a:pt x="73" y="11"/>
                  </a:lnTo>
                  <a:lnTo>
                    <a:pt x="72" y="15"/>
                  </a:lnTo>
                  <a:lnTo>
                    <a:pt x="70" y="17"/>
                  </a:lnTo>
                  <a:lnTo>
                    <a:pt x="70" y="21"/>
                  </a:lnTo>
                  <a:lnTo>
                    <a:pt x="70" y="24"/>
                  </a:lnTo>
                  <a:lnTo>
                    <a:pt x="70" y="24"/>
                  </a:lnTo>
                  <a:lnTo>
                    <a:pt x="69" y="23"/>
                  </a:lnTo>
                  <a:lnTo>
                    <a:pt x="69" y="23"/>
                  </a:lnTo>
                  <a:lnTo>
                    <a:pt x="68" y="22"/>
                  </a:lnTo>
                  <a:lnTo>
                    <a:pt x="64" y="34"/>
                  </a:lnTo>
                  <a:lnTo>
                    <a:pt x="58" y="48"/>
                  </a:lnTo>
                  <a:lnTo>
                    <a:pt x="52" y="62"/>
                  </a:lnTo>
                  <a:lnTo>
                    <a:pt x="45" y="75"/>
                  </a:lnTo>
                  <a:lnTo>
                    <a:pt x="38" y="89"/>
                  </a:lnTo>
                  <a:lnTo>
                    <a:pt x="30" y="100"/>
                  </a:lnTo>
                  <a:lnTo>
                    <a:pt x="21" y="112"/>
                  </a:lnTo>
                  <a:lnTo>
                    <a:pt x="11" y="122"/>
                  </a:lnTo>
                  <a:lnTo>
                    <a:pt x="9" y="130"/>
                  </a:lnTo>
                  <a:lnTo>
                    <a:pt x="14" y="137"/>
                  </a:lnTo>
                  <a:lnTo>
                    <a:pt x="21" y="140"/>
                  </a:lnTo>
                  <a:lnTo>
                    <a:pt x="29" y="145"/>
                  </a:lnTo>
                  <a:lnTo>
                    <a:pt x="35" y="146"/>
                  </a:lnTo>
                  <a:lnTo>
                    <a:pt x="42" y="147"/>
                  </a:lnTo>
                  <a:lnTo>
                    <a:pt x="49" y="146"/>
                  </a:lnTo>
                  <a:lnTo>
                    <a:pt x="54" y="146"/>
                  </a:lnTo>
                  <a:lnTo>
                    <a:pt x="61" y="145"/>
                  </a:lnTo>
                  <a:lnTo>
                    <a:pt x="67" y="143"/>
                  </a:lnTo>
                  <a:lnTo>
                    <a:pt x="73" y="140"/>
                  </a:lnTo>
                  <a:lnTo>
                    <a:pt x="77" y="138"/>
                  </a:lnTo>
                  <a:lnTo>
                    <a:pt x="79" y="142"/>
                  </a:lnTo>
                  <a:lnTo>
                    <a:pt x="80" y="143"/>
                  </a:lnTo>
                  <a:lnTo>
                    <a:pt x="81" y="144"/>
                  </a:lnTo>
                  <a:lnTo>
                    <a:pt x="81" y="147"/>
                  </a:lnTo>
                  <a:lnTo>
                    <a:pt x="75" y="151"/>
                  </a:lnTo>
                  <a:lnTo>
                    <a:pt x="68" y="153"/>
                  </a:lnTo>
                  <a:lnTo>
                    <a:pt x="60" y="155"/>
                  </a:lnTo>
                  <a:lnTo>
                    <a:pt x="52" y="157"/>
                  </a:lnTo>
                  <a:lnTo>
                    <a:pt x="44" y="157"/>
                  </a:lnTo>
                  <a:lnTo>
                    <a:pt x="36" y="155"/>
                  </a:lnTo>
                  <a:lnTo>
                    <a:pt x="28" y="154"/>
                  </a:lnTo>
                  <a:lnTo>
                    <a:pt x="20" y="151"/>
                  </a:lnTo>
                  <a:lnTo>
                    <a:pt x="14" y="146"/>
                  </a:lnTo>
                  <a:lnTo>
                    <a:pt x="7" y="142"/>
                  </a:lnTo>
                  <a:lnTo>
                    <a:pt x="3" y="137"/>
                  </a:lnTo>
                  <a:lnTo>
                    <a:pt x="0" y="132"/>
                  </a:lnTo>
                  <a:lnTo>
                    <a:pt x="1" y="121"/>
                  </a:lnTo>
                  <a:lnTo>
                    <a:pt x="6" y="111"/>
                  </a:lnTo>
                  <a:lnTo>
                    <a:pt x="14" y="101"/>
                  </a:lnTo>
                  <a:lnTo>
                    <a:pt x="23" y="94"/>
                  </a:lnTo>
                  <a:lnTo>
                    <a:pt x="30" y="83"/>
                  </a:lnTo>
                  <a:lnTo>
                    <a:pt x="37" y="72"/>
                  </a:lnTo>
                  <a:lnTo>
                    <a:pt x="43" y="60"/>
                  </a:lnTo>
                  <a:lnTo>
                    <a:pt x="49" y="48"/>
                  </a:lnTo>
                  <a:lnTo>
                    <a:pt x="54" y="37"/>
                  </a:lnTo>
                  <a:lnTo>
                    <a:pt x="60" y="24"/>
                  </a:lnTo>
                  <a:lnTo>
                    <a:pt x="65" y="13"/>
                  </a:lnTo>
                  <a:lnTo>
                    <a:pt x="70" y="0"/>
                  </a:lnTo>
                  <a:lnTo>
                    <a:pt x="73" y="0"/>
                  </a:lnTo>
                  <a:lnTo>
                    <a:pt x="73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22" name="Freeform 1355"/>
            <p:cNvSpPr>
              <a:spLocks/>
            </p:cNvSpPr>
            <p:nvPr/>
          </p:nvSpPr>
          <p:spPr bwMode="auto">
            <a:xfrm>
              <a:off x="674" y="633"/>
              <a:ext cx="27" cy="27"/>
            </a:xfrm>
            <a:custGeom>
              <a:avLst/>
              <a:gdLst/>
              <a:ahLst/>
              <a:cxnLst>
                <a:cxn ang="0">
                  <a:pos x="53" y="1"/>
                </a:cxn>
                <a:cxn ang="0">
                  <a:pos x="49" y="8"/>
                </a:cxn>
                <a:cxn ang="0">
                  <a:pos x="44" y="15"/>
                </a:cxn>
                <a:cxn ang="0">
                  <a:pos x="41" y="22"/>
                </a:cxn>
                <a:cxn ang="0">
                  <a:pos x="37" y="28"/>
                </a:cxn>
                <a:cxn ang="0">
                  <a:pos x="33" y="34"/>
                </a:cxn>
                <a:cxn ang="0">
                  <a:pos x="28" y="41"/>
                </a:cxn>
                <a:cxn ang="0">
                  <a:pos x="22" y="46"/>
                </a:cxn>
                <a:cxn ang="0">
                  <a:pos x="16" y="50"/>
                </a:cxn>
                <a:cxn ang="0">
                  <a:pos x="13" y="53"/>
                </a:cxn>
                <a:cxn ang="0">
                  <a:pos x="10" y="54"/>
                </a:cxn>
                <a:cxn ang="0">
                  <a:pos x="6" y="53"/>
                </a:cxn>
                <a:cxn ang="0">
                  <a:pos x="4" y="50"/>
                </a:cxn>
                <a:cxn ang="0">
                  <a:pos x="1" y="46"/>
                </a:cxn>
                <a:cxn ang="0">
                  <a:pos x="0" y="40"/>
                </a:cxn>
                <a:cxn ang="0">
                  <a:pos x="1" y="33"/>
                </a:cxn>
                <a:cxn ang="0">
                  <a:pos x="4" y="27"/>
                </a:cxn>
                <a:cxn ang="0">
                  <a:pos x="8" y="23"/>
                </a:cxn>
                <a:cxn ang="0">
                  <a:pos x="14" y="17"/>
                </a:cxn>
                <a:cxn ang="0">
                  <a:pos x="20" y="12"/>
                </a:cxn>
                <a:cxn ang="0">
                  <a:pos x="26" y="8"/>
                </a:cxn>
                <a:cxn ang="0">
                  <a:pos x="31" y="3"/>
                </a:cxn>
                <a:cxn ang="0">
                  <a:pos x="38" y="1"/>
                </a:cxn>
                <a:cxn ang="0">
                  <a:pos x="45" y="0"/>
                </a:cxn>
                <a:cxn ang="0">
                  <a:pos x="53" y="1"/>
                </a:cxn>
              </a:cxnLst>
              <a:rect l="0" t="0" r="r" b="b"/>
              <a:pathLst>
                <a:path w="53" h="54">
                  <a:moveTo>
                    <a:pt x="53" y="1"/>
                  </a:moveTo>
                  <a:lnTo>
                    <a:pt x="49" y="8"/>
                  </a:lnTo>
                  <a:lnTo>
                    <a:pt x="44" y="15"/>
                  </a:lnTo>
                  <a:lnTo>
                    <a:pt x="41" y="22"/>
                  </a:lnTo>
                  <a:lnTo>
                    <a:pt x="37" y="28"/>
                  </a:lnTo>
                  <a:lnTo>
                    <a:pt x="33" y="34"/>
                  </a:lnTo>
                  <a:lnTo>
                    <a:pt x="28" y="41"/>
                  </a:lnTo>
                  <a:lnTo>
                    <a:pt x="22" y="46"/>
                  </a:lnTo>
                  <a:lnTo>
                    <a:pt x="16" y="50"/>
                  </a:lnTo>
                  <a:lnTo>
                    <a:pt x="13" y="53"/>
                  </a:lnTo>
                  <a:lnTo>
                    <a:pt x="10" y="54"/>
                  </a:lnTo>
                  <a:lnTo>
                    <a:pt x="6" y="53"/>
                  </a:lnTo>
                  <a:lnTo>
                    <a:pt x="4" y="50"/>
                  </a:lnTo>
                  <a:lnTo>
                    <a:pt x="1" y="46"/>
                  </a:lnTo>
                  <a:lnTo>
                    <a:pt x="0" y="40"/>
                  </a:lnTo>
                  <a:lnTo>
                    <a:pt x="1" y="33"/>
                  </a:lnTo>
                  <a:lnTo>
                    <a:pt x="4" y="27"/>
                  </a:lnTo>
                  <a:lnTo>
                    <a:pt x="8" y="23"/>
                  </a:lnTo>
                  <a:lnTo>
                    <a:pt x="14" y="17"/>
                  </a:lnTo>
                  <a:lnTo>
                    <a:pt x="20" y="12"/>
                  </a:lnTo>
                  <a:lnTo>
                    <a:pt x="26" y="8"/>
                  </a:lnTo>
                  <a:lnTo>
                    <a:pt x="31" y="3"/>
                  </a:lnTo>
                  <a:lnTo>
                    <a:pt x="38" y="1"/>
                  </a:lnTo>
                  <a:lnTo>
                    <a:pt x="45" y="0"/>
                  </a:lnTo>
                  <a:lnTo>
                    <a:pt x="53" y="1"/>
                  </a:lnTo>
                  <a:close/>
                </a:path>
              </a:pathLst>
            </a:custGeom>
            <a:solidFill>
              <a:srgbClr val="C1F9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23" name="Freeform 1356"/>
            <p:cNvSpPr>
              <a:spLocks/>
            </p:cNvSpPr>
            <p:nvPr/>
          </p:nvSpPr>
          <p:spPr bwMode="auto">
            <a:xfrm>
              <a:off x="848" y="633"/>
              <a:ext cx="29" cy="63"/>
            </a:xfrm>
            <a:custGeom>
              <a:avLst/>
              <a:gdLst/>
              <a:ahLst/>
              <a:cxnLst>
                <a:cxn ang="0">
                  <a:pos x="58" y="11"/>
                </a:cxn>
                <a:cxn ang="0">
                  <a:pos x="55" y="19"/>
                </a:cxn>
                <a:cxn ang="0">
                  <a:pos x="53" y="27"/>
                </a:cxn>
                <a:cxn ang="0">
                  <a:pos x="50" y="34"/>
                </a:cxn>
                <a:cxn ang="0">
                  <a:pos x="46" y="42"/>
                </a:cxn>
                <a:cxn ang="0">
                  <a:pos x="42" y="38"/>
                </a:cxn>
                <a:cxn ang="0">
                  <a:pos x="37" y="30"/>
                </a:cxn>
                <a:cxn ang="0">
                  <a:pos x="31" y="24"/>
                </a:cxn>
                <a:cxn ang="0">
                  <a:pos x="23" y="24"/>
                </a:cxn>
                <a:cxn ang="0">
                  <a:pos x="25" y="24"/>
                </a:cxn>
                <a:cxn ang="0">
                  <a:pos x="25" y="26"/>
                </a:cxn>
                <a:cxn ang="0">
                  <a:pos x="23" y="26"/>
                </a:cxn>
                <a:cxn ang="0">
                  <a:pos x="23" y="26"/>
                </a:cxn>
                <a:cxn ang="0">
                  <a:pos x="23" y="25"/>
                </a:cxn>
                <a:cxn ang="0">
                  <a:pos x="23" y="24"/>
                </a:cxn>
                <a:cxn ang="0">
                  <a:pos x="22" y="24"/>
                </a:cxn>
                <a:cxn ang="0">
                  <a:pos x="23" y="32"/>
                </a:cxn>
                <a:cxn ang="0">
                  <a:pos x="28" y="40"/>
                </a:cxn>
                <a:cxn ang="0">
                  <a:pos x="33" y="49"/>
                </a:cxn>
                <a:cxn ang="0">
                  <a:pos x="35" y="57"/>
                </a:cxn>
                <a:cxn ang="0">
                  <a:pos x="37" y="57"/>
                </a:cxn>
                <a:cxn ang="0">
                  <a:pos x="38" y="61"/>
                </a:cxn>
                <a:cxn ang="0">
                  <a:pos x="39" y="65"/>
                </a:cxn>
                <a:cxn ang="0">
                  <a:pos x="42" y="69"/>
                </a:cxn>
                <a:cxn ang="0">
                  <a:pos x="38" y="84"/>
                </a:cxn>
                <a:cxn ang="0">
                  <a:pos x="37" y="98"/>
                </a:cxn>
                <a:cxn ang="0">
                  <a:pos x="35" y="113"/>
                </a:cxn>
                <a:cxn ang="0">
                  <a:pos x="32" y="126"/>
                </a:cxn>
                <a:cxn ang="0">
                  <a:pos x="28" y="121"/>
                </a:cxn>
                <a:cxn ang="0">
                  <a:pos x="23" y="115"/>
                </a:cxn>
                <a:cxn ang="0">
                  <a:pos x="19" y="110"/>
                </a:cxn>
                <a:cxn ang="0">
                  <a:pos x="13" y="105"/>
                </a:cxn>
                <a:cxn ang="0">
                  <a:pos x="4" y="81"/>
                </a:cxn>
                <a:cxn ang="0">
                  <a:pos x="0" y="60"/>
                </a:cxn>
                <a:cxn ang="0">
                  <a:pos x="2" y="38"/>
                </a:cxn>
                <a:cxn ang="0">
                  <a:pos x="9" y="15"/>
                </a:cxn>
                <a:cxn ang="0">
                  <a:pos x="13" y="11"/>
                </a:cxn>
                <a:cxn ang="0">
                  <a:pos x="19" y="5"/>
                </a:cxn>
                <a:cxn ang="0">
                  <a:pos x="25" y="0"/>
                </a:cxn>
                <a:cxn ang="0">
                  <a:pos x="35" y="0"/>
                </a:cxn>
                <a:cxn ang="0">
                  <a:pos x="42" y="1"/>
                </a:cxn>
                <a:cxn ang="0">
                  <a:pos x="47" y="3"/>
                </a:cxn>
                <a:cxn ang="0">
                  <a:pos x="53" y="7"/>
                </a:cxn>
                <a:cxn ang="0">
                  <a:pos x="58" y="11"/>
                </a:cxn>
              </a:cxnLst>
              <a:rect l="0" t="0" r="r" b="b"/>
              <a:pathLst>
                <a:path w="58" h="126">
                  <a:moveTo>
                    <a:pt x="58" y="11"/>
                  </a:moveTo>
                  <a:lnTo>
                    <a:pt x="55" y="19"/>
                  </a:lnTo>
                  <a:lnTo>
                    <a:pt x="53" y="27"/>
                  </a:lnTo>
                  <a:lnTo>
                    <a:pt x="50" y="34"/>
                  </a:lnTo>
                  <a:lnTo>
                    <a:pt x="46" y="42"/>
                  </a:lnTo>
                  <a:lnTo>
                    <a:pt x="42" y="38"/>
                  </a:lnTo>
                  <a:lnTo>
                    <a:pt x="37" y="30"/>
                  </a:lnTo>
                  <a:lnTo>
                    <a:pt x="31" y="24"/>
                  </a:lnTo>
                  <a:lnTo>
                    <a:pt x="23" y="24"/>
                  </a:lnTo>
                  <a:lnTo>
                    <a:pt x="25" y="24"/>
                  </a:lnTo>
                  <a:lnTo>
                    <a:pt x="25" y="26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3" y="25"/>
                  </a:lnTo>
                  <a:lnTo>
                    <a:pt x="23" y="24"/>
                  </a:lnTo>
                  <a:lnTo>
                    <a:pt x="22" y="24"/>
                  </a:lnTo>
                  <a:lnTo>
                    <a:pt x="23" y="32"/>
                  </a:lnTo>
                  <a:lnTo>
                    <a:pt x="28" y="40"/>
                  </a:lnTo>
                  <a:lnTo>
                    <a:pt x="33" y="49"/>
                  </a:lnTo>
                  <a:lnTo>
                    <a:pt x="35" y="57"/>
                  </a:lnTo>
                  <a:lnTo>
                    <a:pt x="37" y="57"/>
                  </a:lnTo>
                  <a:lnTo>
                    <a:pt x="38" y="61"/>
                  </a:lnTo>
                  <a:lnTo>
                    <a:pt x="39" y="65"/>
                  </a:lnTo>
                  <a:lnTo>
                    <a:pt x="42" y="69"/>
                  </a:lnTo>
                  <a:lnTo>
                    <a:pt x="38" y="84"/>
                  </a:lnTo>
                  <a:lnTo>
                    <a:pt x="37" y="98"/>
                  </a:lnTo>
                  <a:lnTo>
                    <a:pt x="35" y="113"/>
                  </a:lnTo>
                  <a:lnTo>
                    <a:pt x="32" y="126"/>
                  </a:lnTo>
                  <a:lnTo>
                    <a:pt x="28" y="121"/>
                  </a:lnTo>
                  <a:lnTo>
                    <a:pt x="23" y="115"/>
                  </a:lnTo>
                  <a:lnTo>
                    <a:pt x="19" y="110"/>
                  </a:lnTo>
                  <a:lnTo>
                    <a:pt x="13" y="105"/>
                  </a:lnTo>
                  <a:lnTo>
                    <a:pt x="4" y="81"/>
                  </a:lnTo>
                  <a:lnTo>
                    <a:pt x="0" y="60"/>
                  </a:lnTo>
                  <a:lnTo>
                    <a:pt x="2" y="38"/>
                  </a:lnTo>
                  <a:lnTo>
                    <a:pt x="9" y="15"/>
                  </a:lnTo>
                  <a:lnTo>
                    <a:pt x="13" y="11"/>
                  </a:lnTo>
                  <a:lnTo>
                    <a:pt x="19" y="5"/>
                  </a:lnTo>
                  <a:lnTo>
                    <a:pt x="25" y="0"/>
                  </a:lnTo>
                  <a:lnTo>
                    <a:pt x="35" y="0"/>
                  </a:lnTo>
                  <a:lnTo>
                    <a:pt x="42" y="1"/>
                  </a:lnTo>
                  <a:lnTo>
                    <a:pt x="47" y="3"/>
                  </a:lnTo>
                  <a:lnTo>
                    <a:pt x="53" y="7"/>
                  </a:lnTo>
                  <a:lnTo>
                    <a:pt x="58" y="11"/>
                  </a:lnTo>
                  <a:close/>
                </a:path>
              </a:pathLst>
            </a:custGeom>
            <a:solidFill>
              <a:srgbClr val="BFA589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24" name="Freeform 1357"/>
            <p:cNvSpPr>
              <a:spLocks/>
            </p:cNvSpPr>
            <p:nvPr/>
          </p:nvSpPr>
          <p:spPr bwMode="auto">
            <a:xfrm>
              <a:off x="1046" y="633"/>
              <a:ext cx="91" cy="22"/>
            </a:xfrm>
            <a:custGeom>
              <a:avLst/>
              <a:gdLst/>
              <a:ahLst/>
              <a:cxnLst>
                <a:cxn ang="0">
                  <a:pos x="183" y="11"/>
                </a:cxn>
                <a:cxn ang="0">
                  <a:pos x="182" y="17"/>
                </a:cxn>
                <a:cxn ang="0">
                  <a:pos x="179" y="21"/>
                </a:cxn>
                <a:cxn ang="0">
                  <a:pos x="174" y="22"/>
                </a:cxn>
                <a:cxn ang="0">
                  <a:pos x="169" y="22"/>
                </a:cxn>
                <a:cxn ang="0">
                  <a:pos x="164" y="22"/>
                </a:cxn>
                <a:cxn ang="0">
                  <a:pos x="158" y="22"/>
                </a:cxn>
                <a:cxn ang="0">
                  <a:pos x="151" y="22"/>
                </a:cxn>
                <a:cxn ang="0">
                  <a:pos x="146" y="23"/>
                </a:cxn>
                <a:cxn ang="0">
                  <a:pos x="0" y="42"/>
                </a:cxn>
                <a:cxn ang="0">
                  <a:pos x="0" y="17"/>
                </a:cxn>
                <a:cxn ang="0">
                  <a:pos x="23" y="15"/>
                </a:cxn>
                <a:cxn ang="0">
                  <a:pos x="45" y="14"/>
                </a:cxn>
                <a:cxn ang="0">
                  <a:pos x="68" y="11"/>
                </a:cxn>
                <a:cxn ang="0">
                  <a:pos x="90" y="10"/>
                </a:cxn>
                <a:cxn ang="0">
                  <a:pos x="113" y="8"/>
                </a:cxn>
                <a:cxn ang="0">
                  <a:pos x="135" y="6"/>
                </a:cxn>
                <a:cxn ang="0">
                  <a:pos x="158" y="3"/>
                </a:cxn>
                <a:cxn ang="0">
                  <a:pos x="180" y="0"/>
                </a:cxn>
                <a:cxn ang="0">
                  <a:pos x="183" y="11"/>
                </a:cxn>
              </a:cxnLst>
              <a:rect l="0" t="0" r="r" b="b"/>
              <a:pathLst>
                <a:path w="183" h="42">
                  <a:moveTo>
                    <a:pt x="183" y="11"/>
                  </a:moveTo>
                  <a:lnTo>
                    <a:pt x="182" y="17"/>
                  </a:lnTo>
                  <a:lnTo>
                    <a:pt x="179" y="21"/>
                  </a:lnTo>
                  <a:lnTo>
                    <a:pt x="174" y="22"/>
                  </a:lnTo>
                  <a:lnTo>
                    <a:pt x="169" y="22"/>
                  </a:lnTo>
                  <a:lnTo>
                    <a:pt x="164" y="22"/>
                  </a:lnTo>
                  <a:lnTo>
                    <a:pt x="158" y="22"/>
                  </a:lnTo>
                  <a:lnTo>
                    <a:pt x="151" y="22"/>
                  </a:lnTo>
                  <a:lnTo>
                    <a:pt x="146" y="23"/>
                  </a:lnTo>
                  <a:lnTo>
                    <a:pt x="0" y="42"/>
                  </a:lnTo>
                  <a:lnTo>
                    <a:pt x="0" y="17"/>
                  </a:lnTo>
                  <a:lnTo>
                    <a:pt x="23" y="15"/>
                  </a:lnTo>
                  <a:lnTo>
                    <a:pt x="45" y="14"/>
                  </a:lnTo>
                  <a:lnTo>
                    <a:pt x="68" y="11"/>
                  </a:lnTo>
                  <a:lnTo>
                    <a:pt x="90" y="10"/>
                  </a:lnTo>
                  <a:lnTo>
                    <a:pt x="113" y="8"/>
                  </a:lnTo>
                  <a:lnTo>
                    <a:pt x="135" y="6"/>
                  </a:lnTo>
                  <a:lnTo>
                    <a:pt x="158" y="3"/>
                  </a:lnTo>
                  <a:lnTo>
                    <a:pt x="180" y="0"/>
                  </a:lnTo>
                  <a:lnTo>
                    <a:pt x="183" y="11"/>
                  </a:lnTo>
                  <a:close/>
                </a:path>
              </a:pathLst>
            </a:custGeom>
            <a:solidFill>
              <a:srgbClr val="FFD863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25" name="Freeform 1358"/>
            <p:cNvSpPr>
              <a:spLocks/>
            </p:cNvSpPr>
            <p:nvPr/>
          </p:nvSpPr>
          <p:spPr bwMode="auto">
            <a:xfrm>
              <a:off x="914" y="633"/>
              <a:ext cx="30" cy="32"/>
            </a:xfrm>
            <a:custGeom>
              <a:avLst/>
              <a:gdLst/>
              <a:ahLst/>
              <a:cxnLst>
                <a:cxn ang="0">
                  <a:pos x="57" y="11"/>
                </a:cxn>
                <a:cxn ang="0">
                  <a:pos x="57" y="13"/>
                </a:cxn>
                <a:cxn ang="0">
                  <a:pos x="57" y="15"/>
                </a:cxn>
                <a:cxn ang="0">
                  <a:pos x="57" y="17"/>
                </a:cxn>
                <a:cxn ang="0">
                  <a:pos x="59" y="18"/>
                </a:cxn>
                <a:cxn ang="0">
                  <a:pos x="61" y="24"/>
                </a:cxn>
                <a:cxn ang="0">
                  <a:pos x="61" y="31"/>
                </a:cxn>
                <a:cxn ang="0">
                  <a:pos x="60" y="37"/>
                </a:cxn>
                <a:cxn ang="0">
                  <a:pos x="60" y="43"/>
                </a:cxn>
                <a:cxn ang="0">
                  <a:pos x="57" y="48"/>
                </a:cxn>
                <a:cxn ang="0">
                  <a:pos x="53" y="52"/>
                </a:cxn>
                <a:cxn ang="0">
                  <a:pos x="49" y="55"/>
                </a:cxn>
                <a:cxn ang="0">
                  <a:pos x="45" y="58"/>
                </a:cxn>
                <a:cxn ang="0">
                  <a:pos x="40" y="61"/>
                </a:cxn>
                <a:cxn ang="0">
                  <a:pos x="35" y="62"/>
                </a:cxn>
                <a:cxn ang="0">
                  <a:pos x="29" y="63"/>
                </a:cxn>
                <a:cxn ang="0">
                  <a:pos x="23" y="63"/>
                </a:cxn>
                <a:cxn ang="0">
                  <a:pos x="18" y="60"/>
                </a:cxn>
                <a:cxn ang="0">
                  <a:pos x="12" y="57"/>
                </a:cxn>
                <a:cxn ang="0">
                  <a:pos x="6" y="54"/>
                </a:cxn>
                <a:cxn ang="0">
                  <a:pos x="3" y="49"/>
                </a:cxn>
                <a:cxn ang="0">
                  <a:pos x="0" y="40"/>
                </a:cxn>
                <a:cxn ang="0">
                  <a:pos x="0" y="30"/>
                </a:cxn>
                <a:cxn ang="0">
                  <a:pos x="3" y="19"/>
                </a:cxn>
                <a:cxn ang="0">
                  <a:pos x="8" y="11"/>
                </a:cxn>
                <a:cxn ang="0">
                  <a:pos x="13" y="8"/>
                </a:cxn>
                <a:cxn ang="0">
                  <a:pos x="16" y="5"/>
                </a:cxn>
                <a:cxn ang="0">
                  <a:pos x="20" y="2"/>
                </a:cxn>
                <a:cxn ang="0">
                  <a:pos x="25" y="1"/>
                </a:cxn>
                <a:cxn ang="0">
                  <a:pos x="35" y="0"/>
                </a:cxn>
                <a:cxn ang="0">
                  <a:pos x="43" y="2"/>
                </a:cxn>
                <a:cxn ang="0">
                  <a:pos x="51" y="7"/>
                </a:cxn>
                <a:cxn ang="0">
                  <a:pos x="57" y="11"/>
                </a:cxn>
              </a:cxnLst>
              <a:rect l="0" t="0" r="r" b="b"/>
              <a:pathLst>
                <a:path w="61" h="63">
                  <a:moveTo>
                    <a:pt x="57" y="11"/>
                  </a:moveTo>
                  <a:lnTo>
                    <a:pt x="57" y="13"/>
                  </a:lnTo>
                  <a:lnTo>
                    <a:pt x="57" y="15"/>
                  </a:lnTo>
                  <a:lnTo>
                    <a:pt x="57" y="17"/>
                  </a:lnTo>
                  <a:lnTo>
                    <a:pt x="59" y="18"/>
                  </a:lnTo>
                  <a:lnTo>
                    <a:pt x="61" y="24"/>
                  </a:lnTo>
                  <a:lnTo>
                    <a:pt x="61" y="31"/>
                  </a:lnTo>
                  <a:lnTo>
                    <a:pt x="60" y="37"/>
                  </a:lnTo>
                  <a:lnTo>
                    <a:pt x="60" y="43"/>
                  </a:lnTo>
                  <a:lnTo>
                    <a:pt x="57" y="48"/>
                  </a:lnTo>
                  <a:lnTo>
                    <a:pt x="53" y="52"/>
                  </a:lnTo>
                  <a:lnTo>
                    <a:pt x="49" y="55"/>
                  </a:lnTo>
                  <a:lnTo>
                    <a:pt x="45" y="58"/>
                  </a:lnTo>
                  <a:lnTo>
                    <a:pt x="40" y="61"/>
                  </a:lnTo>
                  <a:lnTo>
                    <a:pt x="35" y="62"/>
                  </a:lnTo>
                  <a:lnTo>
                    <a:pt x="29" y="63"/>
                  </a:lnTo>
                  <a:lnTo>
                    <a:pt x="23" y="63"/>
                  </a:lnTo>
                  <a:lnTo>
                    <a:pt x="18" y="60"/>
                  </a:lnTo>
                  <a:lnTo>
                    <a:pt x="12" y="57"/>
                  </a:lnTo>
                  <a:lnTo>
                    <a:pt x="6" y="54"/>
                  </a:lnTo>
                  <a:lnTo>
                    <a:pt x="3" y="49"/>
                  </a:lnTo>
                  <a:lnTo>
                    <a:pt x="0" y="40"/>
                  </a:lnTo>
                  <a:lnTo>
                    <a:pt x="0" y="30"/>
                  </a:lnTo>
                  <a:lnTo>
                    <a:pt x="3" y="19"/>
                  </a:lnTo>
                  <a:lnTo>
                    <a:pt x="8" y="11"/>
                  </a:lnTo>
                  <a:lnTo>
                    <a:pt x="13" y="8"/>
                  </a:lnTo>
                  <a:lnTo>
                    <a:pt x="16" y="5"/>
                  </a:lnTo>
                  <a:lnTo>
                    <a:pt x="20" y="2"/>
                  </a:lnTo>
                  <a:lnTo>
                    <a:pt x="25" y="1"/>
                  </a:lnTo>
                  <a:lnTo>
                    <a:pt x="35" y="0"/>
                  </a:lnTo>
                  <a:lnTo>
                    <a:pt x="43" y="2"/>
                  </a:lnTo>
                  <a:lnTo>
                    <a:pt x="51" y="7"/>
                  </a:lnTo>
                  <a:lnTo>
                    <a:pt x="57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26" name="Freeform 1359"/>
            <p:cNvSpPr>
              <a:spLocks/>
            </p:cNvSpPr>
            <p:nvPr/>
          </p:nvSpPr>
          <p:spPr bwMode="auto">
            <a:xfrm>
              <a:off x="1143" y="634"/>
              <a:ext cx="8" cy="6"/>
            </a:xfrm>
            <a:custGeom>
              <a:avLst/>
              <a:gdLst/>
              <a:ahLst/>
              <a:cxnLst>
                <a:cxn ang="0">
                  <a:pos x="17" y="3"/>
                </a:cxn>
                <a:cxn ang="0">
                  <a:pos x="15" y="7"/>
                </a:cxn>
                <a:cxn ang="0">
                  <a:pos x="10" y="10"/>
                </a:cxn>
                <a:cxn ang="0">
                  <a:pos x="5" y="13"/>
                </a:cxn>
                <a:cxn ang="0">
                  <a:pos x="0" y="11"/>
                </a:cxn>
                <a:cxn ang="0">
                  <a:pos x="1" y="8"/>
                </a:cxn>
                <a:cxn ang="0">
                  <a:pos x="1" y="5"/>
                </a:cxn>
                <a:cxn ang="0">
                  <a:pos x="1" y="1"/>
                </a:cxn>
                <a:cxn ang="0">
                  <a:pos x="4" y="0"/>
                </a:cxn>
                <a:cxn ang="0">
                  <a:pos x="8" y="0"/>
                </a:cxn>
                <a:cxn ang="0">
                  <a:pos x="11" y="1"/>
                </a:cxn>
                <a:cxn ang="0">
                  <a:pos x="13" y="2"/>
                </a:cxn>
                <a:cxn ang="0">
                  <a:pos x="17" y="3"/>
                </a:cxn>
              </a:cxnLst>
              <a:rect l="0" t="0" r="r" b="b"/>
              <a:pathLst>
                <a:path w="17" h="13">
                  <a:moveTo>
                    <a:pt x="17" y="3"/>
                  </a:moveTo>
                  <a:lnTo>
                    <a:pt x="15" y="7"/>
                  </a:lnTo>
                  <a:lnTo>
                    <a:pt x="10" y="10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1" y="8"/>
                  </a:lnTo>
                  <a:lnTo>
                    <a:pt x="1" y="5"/>
                  </a:lnTo>
                  <a:lnTo>
                    <a:pt x="1" y="1"/>
                  </a:lnTo>
                  <a:lnTo>
                    <a:pt x="4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3" y="2"/>
                  </a:lnTo>
                  <a:lnTo>
                    <a:pt x="17" y="3"/>
                  </a:lnTo>
                  <a:close/>
                </a:path>
              </a:pathLst>
            </a:custGeom>
            <a:solidFill>
              <a:srgbClr val="F4EFDD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27" name="Freeform 1360"/>
            <p:cNvSpPr>
              <a:spLocks/>
            </p:cNvSpPr>
            <p:nvPr/>
          </p:nvSpPr>
          <p:spPr bwMode="auto">
            <a:xfrm>
              <a:off x="787" y="637"/>
              <a:ext cx="17" cy="18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27" y="12"/>
                </a:cxn>
                <a:cxn ang="0">
                  <a:pos x="23" y="26"/>
                </a:cxn>
                <a:cxn ang="0">
                  <a:pos x="16" y="35"/>
                </a:cxn>
                <a:cxn ang="0">
                  <a:pos x="2" y="35"/>
                </a:cxn>
                <a:cxn ang="0">
                  <a:pos x="2" y="33"/>
                </a:cxn>
                <a:cxn ang="0">
                  <a:pos x="2" y="30"/>
                </a:cxn>
                <a:cxn ang="0">
                  <a:pos x="1" y="29"/>
                </a:cxn>
                <a:cxn ang="0">
                  <a:pos x="0" y="29"/>
                </a:cxn>
                <a:cxn ang="0">
                  <a:pos x="2" y="23"/>
                </a:cxn>
                <a:cxn ang="0">
                  <a:pos x="5" y="18"/>
                </a:cxn>
                <a:cxn ang="0">
                  <a:pos x="8" y="14"/>
                </a:cxn>
                <a:cxn ang="0">
                  <a:pos x="13" y="10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29" y="1"/>
                </a:cxn>
                <a:cxn ang="0">
                  <a:pos x="35" y="0"/>
                </a:cxn>
              </a:cxnLst>
              <a:rect l="0" t="0" r="r" b="b"/>
              <a:pathLst>
                <a:path w="35" h="35">
                  <a:moveTo>
                    <a:pt x="35" y="0"/>
                  </a:moveTo>
                  <a:lnTo>
                    <a:pt x="27" y="12"/>
                  </a:lnTo>
                  <a:lnTo>
                    <a:pt x="23" y="26"/>
                  </a:lnTo>
                  <a:lnTo>
                    <a:pt x="16" y="35"/>
                  </a:lnTo>
                  <a:lnTo>
                    <a:pt x="2" y="35"/>
                  </a:lnTo>
                  <a:lnTo>
                    <a:pt x="2" y="33"/>
                  </a:lnTo>
                  <a:lnTo>
                    <a:pt x="2" y="30"/>
                  </a:lnTo>
                  <a:lnTo>
                    <a:pt x="1" y="29"/>
                  </a:lnTo>
                  <a:lnTo>
                    <a:pt x="0" y="29"/>
                  </a:lnTo>
                  <a:lnTo>
                    <a:pt x="2" y="23"/>
                  </a:lnTo>
                  <a:lnTo>
                    <a:pt x="5" y="18"/>
                  </a:lnTo>
                  <a:lnTo>
                    <a:pt x="8" y="14"/>
                  </a:lnTo>
                  <a:lnTo>
                    <a:pt x="13" y="10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29" y="1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C1F9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28" name="Freeform 1361"/>
            <p:cNvSpPr>
              <a:spLocks/>
            </p:cNvSpPr>
            <p:nvPr/>
          </p:nvSpPr>
          <p:spPr bwMode="auto">
            <a:xfrm>
              <a:off x="919" y="639"/>
              <a:ext cx="19" cy="20"/>
            </a:xfrm>
            <a:custGeom>
              <a:avLst/>
              <a:gdLst/>
              <a:ahLst/>
              <a:cxnLst>
                <a:cxn ang="0">
                  <a:pos x="38" y="15"/>
                </a:cxn>
                <a:cxn ang="0">
                  <a:pos x="38" y="24"/>
                </a:cxn>
                <a:cxn ang="0">
                  <a:pos x="34" y="30"/>
                </a:cxn>
                <a:cxn ang="0">
                  <a:pos x="30" y="36"/>
                </a:cxn>
                <a:cxn ang="0">
                  <a:pos x="24" y="39"/>
                </a:cxn>
                <a:cxn ang="0">
                  <a:pos x="17" y="41"/>
                </a:cxn>
                <a:cxn ang="0">
                  <a:pos x="11" y="39"/>
                </a:cxn>
                <a:cxn ang="0">
                  <a:pos x="4" y="36"/>
                </a:cxn>
                <a:cxn ang="0">
                  <a:pos x="1" y="32"/>
                </a:cxn>
                <a:cxn ang="0">
                  <a:pos x="0" y="24"/>
                </a:cxn>
                <a:cxn ang="0">
                  <a:pos x="1" y="16"/>
                </a:cxn>
                <a:cxn ang="0">
                  <a:pos x="5" y="9"/>
                </a:cxn>
                <a:cxn ang="0">
                  <a:pos x="11" y="4"/>
                </a:cxn>
                <a:cxn ang="0">
                  <a:pos x="19" y="0"/>
                </a:cxn>
                <a:cxn ang="0">
                  <a:pos x="30" y="0"/>
                </a:cxn>
                <a:cxn ang="0">
                  <a:pos x="37" y="6"/>
                </a:cxn>
                <a:cxn ang="0">
                  <a:pos x="38" y="15"/>
                </a:cxn>
              </a:cxnLst>
              <a:rect l="0" t="0" r="r" b="b"/>
              <a:pathLst>
                <a:path w="38" h="41">
                  <a:moveTo>
                    <a:pt x="38" y="15"/>
                  </a:moveTo>
                  <a:lnTo>
                    <a:pt x="38" y="24"/>
                  </a:lnTo>
                  <a:lnTo>
                    <a:pt x="34" y="30"/>
                  </a:lnTo>
                  <a:lnTo>
                    <a:pt x="30" y="36"/>
                  </a:lnTo>
                  <a:lnTo>
                    <a:pt x="24" y="39"/>
                  </a:lnTo>
                  <a:lnTo>
                    <a:pt x="17" y="41"/>
                  </a:lnTo>
                  <a:lnTo>
                    <a:pt x="11" y="39"/>
                  </a:lnTo>
                  <a:lnTo>
                    <a:pt x="4" y="36"/>
                  </a:lnTo>
                  <a:lnTo>
                    <a:pt x="1" y="32"/>
                  </a:lnTo>
                  <a:lnTo>
                    <a:pt x="0" y="24"/>
                  </a:lnTo>
                  <a:lnTo>
                    <a:pt x="1" y="16"/>
                  </a:lnTo>
                  <a:lnTo>
                    <a:pt x="5" y="9"/>
                  </a:lnTo>
                  <a:lnTo>
                    <a:pt x="11" y="4"/>
                  </a:lnTo>
                  <a:lnTo>
                    <a:pt x="19" y="0"/>
                  </a:lnTo>
                  <a:lnTo>
                    <a:pt x="30" y="0"/>
                  </a:lnTo>
                  <a:lnTo>
                    <a:pt x="37" y="6"/>
                  </a:lnTo>
                  <a:lnTo>
                    <a:pt x="38" y="1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29" name="Freeform 1362"/>
            <p:cNvSpPr>
              <a:spLocks/>
            </p:cNvSpPr>
            <p:nvPr/>
          </p:nvSpPr>
          <p:spPr bwMode="auto">
            <a:xfrm>
              <a:off x="923" y="646"/>
              <a:ext cx="8" cy="9"/>
            </a:xfrm>
            <a:custGeom>
              <a:avLst/>
              <a:gdLst/>
              <a:ahLst/>
              <a:cxnLst>
                <a:cxn ang="0">
                  <a:pos x="16" y="17"/>
                </a:cxn>
                <a:cxn ang="0">
                  <a:pos x="12" y="18"/>
                </a:cxn>
                <a:cxn ang="0">
                  <a:pos x="9" y="18"/>
                </a:cxn>
                <a:cxn ang="0">
                  <a:pos x="6" y="18"/>
                </a:cxn>
                <a:cxn ang="0">
                  <a:pos x="3" y="17"/>
                </a:cxn>
                <a:cxn ang="0">
                  <a:pos x="0" y="13"/>
                </a:cxn>
                <a:cxn ang="0">
                  <a:pos x="1" y="7"/>
                </a:cxn>
                <a:cxn ang="0">
                  <a:pos x="4" y="2"/>
                </a:cxn>
                <a:cxn ang="0">
                  <a:pos x="10" y="0"/>
                </a:cxn>
                <a:cxn ang="0">
                  <a:pos x="15" y="2"/>
                </a:cxn>
                <a:cxn ang="0">
                  <a:pos x="16" y="6"/>
                </a:cxn>
                <a:cxn ang="0">
                  <a:pos x="16" y="12"/>
                </a:cxn>
                <a:cxn ang="0">
                  <a:pos x="16" y="17"/>
                </a:cxn>
              </a:cxnLst>
              <a:rect l="0" t="0" r="r" b="b"/>
              <a:pathLst>
                <a:path w="16" h="18">
                  <a:moveTo>
                    <a:pt x="16" y="17"/>
                  </a:moveTo>
                  <a:lnTo>
                    <a:pt x="12" y="18"/>
                  </a:lnTo>
                  <a:lnTo>
                    <a:pt x="9" y="18"/>
                  </a:lnTo>
                  <a:lnTo>
                    <a:pt x="6" y="18"/>
                  </a:lnTo>
                  <a:lnTo>
                    <a:pt x="3" y="17"/>
                  </a:lnTo>
                  <a:lnTo>
                    <a:pt x="0" y="13"/>
                  </a:lnTo>
                  <a:lnTo>
                    <a:pt x="1" y="7"/>
                  </a:lnTo>
                  <a:lnTo>
                    <a:pt x="4" y="2"/>
                  </a:lnTo>
                  <a:lnTo>
                    <a:pt x="10" y="0"/>
                  </a:lnTo>
                  <a:lnTo>
                    <a:pt x="15" y="2"/>
                  </a:lnTo>
                  <a:lnTo>
                    <a:pt x="16" y="6"/>
                  </a:lnTo>
                  <a:lnTo>
                    <a:pt x="16" y="12"/>
                  </a:lnTo>
                  <a:lnTo>
                    <a:pt x="16" y="1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30" name="Freeform 1363"/>
            <p:cNvSpPr>
              <a:spLocks/>
            </p:cNvSpPr>
            <p:nvPr/>
          </p:nvSpPr>
          <p:spPr bwMode="auto">
            <a:xfrm>
              <a:off x="972" y="647"/>
              <a:ext cx="31" cy="33"/>
            </a:xfrm>
            <a:custGeom>
              <a:avLst/>
              <a:gdLst/>
              <a:ahLst/>
              <a:cxnLst>
                <a:cxn ang="0">
                  <a:pos x="59" y="15"/>
                </a:cxn>
                <a:cxn ang="0">
                  <a:pos x="61" y="20"/>
                </a:cxn>
                <a:cxn ang="0">
                  <a:pos x="61" y="26"/>
                </a:cxn>
                <a:cxn ang="0">
                  <a:pos x="61" y="31"/>
                </a:cxn>
                <a:cxn ang="0">
                  <a:pos x="61" y="37"/>
                </a:cxn>
                <a:cxn ang="0">
                  <a:pos x="60" y="36"/>
                </a:cxn>
                <a:cxn ang="0">
                  <a:pos x="57" y="44"/>
                </a:cxn>
                <a:cxn ang="0">
                  <a:pos x="52" y="52"/>
                </a:cxn>
                <a:cxn ang="0">
                  <a:pos x="44" y="59"/>
                </a:cxn>
                <a:cxn ang="0">
                  <a:pos x="36" y="65"/>
                </a:cxn>
                <a:cxn ang="0">
                  <a:pos x="25" y="67"/>
                </a:cxn>
                <a:cxn ang="0">
                  <a:pos x="17" y="64"/>
                </a:cxn>
                <a:cxn ang="0">
                  <a:pos x="10" y="59"/>
                </a:cxn>
                <a:cxn ang="0">
                  <a:pos x="4" y="53"/>
                </a:cxn>
                <a:cxn ang="0">
                  <a:pos x="1" y="48"/>
                </a:cxn>
                <a:cxn ang="0">
                  <a:pos x="0" y="39"/>
                </a:cxn>
                <a:cxn ang="0">
                  <a:pos x="1" y="30"/>
                </a:cxn>
                <a:cxn ang="0">
                  <a:pos x="1" y="23"/>
                </a:cxn>
                <a:cxn ang="0">
                  <a:pos x="6" y="14"/>
                </a:cxn>
                <a:cxn ang="0">
                  <a:pos x="12" y="7"/>
                </a:cxn>
                <a:cxn ang="0">
                  <a:pos x="21" y="3"/>
                </a:cxn>
                <a:cxn ang="0">
                  <a:pos x="30" y="0"/>
                </a:cxn>
                <a:cxn ang="0">
                  <a:pos x="39" y="1"/>
                </a:cxn>
                <a:cxn ang="0">
                  <a:pos x="47" y="4"/>
                </a:cxn>
                <a:cxn ang="0">
                  <a:pos x="54" y="8"/>
                </a:cxn>
                <a:cxn ang="0">
                  <a:pos x="59" y="15"/>
                </a:cxn>
              </a:cxnLst>
              <a:rect l="0" t="0" r="r" b="b"/>
              <a:pathLst>
                <a:path w="61" h="67">
                  <a:moveTo>
                    <a:pt x="59" y="15"/>
                  </a:moveTo>
                  <a:lnTo>
                    <a:pt x="61" y="20"/>
                  </a:lnTo>
                  <a:lnTo>
                    <a:pt x="61" y="26"/>
                  </a:lnTo>
                  <a:lnTo>
                    <a:pt x="61" y="31"/>
                  </a:lnTo>
                  <a:lnTo>
                    <a:pt x="61" y="37"/>
                  </a:lnTo>
                  <a:lnTo>
                    <a:pt x="60" y="36"/>
                  </a:lnTo>
                  <a:lnTo>
                    <a:pt x="57" y="44"/>
                  </a:lnTo>
                  <a:lnTo>
                    <a:pt x="52" y="52"/>
                  </a:lnTo>
                  <a:lnTo>
                    <a:pt x="44" y="59"/>
                  </a:lnTo>
                  <a:lnTo>
                    <a:pt x="36" y="65"/>
                  </a:lnTo>
                  <a:lnTo>
                    <a:pt x="25" y="67"/>
                  </a:lnTo>
                  <a:lnTo>
                    <a:pt x="17" y="64"/>
                  </a:lnTo>
                  <a:lnTo>
                    <a:pt x="10" y="59"/>
                  </a:lnTo>
                  <a:lnTo>
                    <a:pt x="4" y="53"/>
                  </a:lnTo>
                  <a:lnTo>
                    <a:pt x="1" y="48"/>
                  </a:lnTo>
                  <a:lnTo>
                    <a:pt x="0" y="39"/>
                  </a:lnTo>
                  <a:lnTo>
                    <a:pt x="1" y="30"/>
                  </a:lnTo>
                  <a:lnTo>
                    <a:pt x="1" y="23"/>
                  </a:lnTo>
                  <a:lnTo>
                    <a:pt x="6" y="14"/>
                  </a:lnTo>
                  <a:lnTo>
                    <a:pt x="12" y="7"/>
                  </a:lnTo>
                  <a:lnTo>
                    <a:pt x="21" y="3"/>
                  </a:lnTo>
                  <a:lnTo>
                    <a:pt x="30" y="0"/>
                  </a:lnTo>
                  <a:lnTo>
                    <a:pt x="39" y="1"/>
                  </a:lnTo>
                  <a:lnTo>
                    <a:pt x="47" y="4"/>
                  </a:lnTo>
                  <a:lnTo>
                    <a:pt x="54" y="8"/>
                  </a:lnTo>
                  <a:lnTo>
                    <a:pt x="59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31" name="Freeform 1364"/>
            <p:cNvSpPr>
              <a:spLocks/>
            </p:cNvSpPr>
            <p:nvPr/>
          </p:nvSpPr>
          <p:spPr bwMode="auto">
            <a:xfrm>
              <a:off x="978" y="653"/>
              <a:ext cx="19" cy="21"/>
            </a:xfrm>
            <a:custGeom>
              <a:avLst/>
              <a:gdLst/>
              <a:ahLst/>
              <a:cxnLst>
                <a:cxn ang="0">
                  <a:pos x="38" y="10"/>
                </a:cxn>
                <a:cxn ang="0">
                  <a:pos x="38" y="20"/>
                </a:cxn>
                <a:cxn ang="0">
                  <a:pos x="36" y="28"/>
                </a:cxn>
                <a:cxn ang="0">
                  <a:pos x="31" y="35"/>
                </a:cxn>
                <a:cxn ang="0">
                  <a:pos x="25" y="39"/>
                </a:cxn>
                <a:cxn ang="0">
                  <a:pos x="18" y="41"/>
                </a:cxn>
                <a:cxn ang="0">
                  <a:pos x="12" y="40"/>
                </a:cxn>
                <a:cxn ang="0">
                  <a:pos x="6" y="38"/>
                </a:cxn>
                <a:cxn ang="0">
                  <a:pos x="1" y="35"/>
                </a:cxn>
                <a:cxn ang="0">
                  <a:pos x="0" y="24"/>
                </a:cxn>
                <a:cxn ang="0">
                  <a:pos x="1" y="15"/>
                </a:cxn>
                <a:cxn ang="0">
                  <a:pos x="5" y="7"/>
                </a:cxn>
                <a:cxn ang="0">
                  <a:pos x="12" y="2"/>
                </a:cxn>
                <a:cxn ang="0">
                  <a:pos x="20" y="0"/>
                </a:cxn>
                <a:cxn ang="0">
                  <a:pos x="27" y="0"/>
                </a:cxn>
                <a:cxn ang="0">
                  <a:pos x="34" y="2"/>
                </a:cxn>
                <a:cxn ang="0">
                  <a:pos x="38" y="10"/>
                </a:cxn>
              </a:cxnLst>
              <a:rect l="0" t="0" r="r" b="b"/>
              <a:pathLst>
                <a:path w="38" h="41">
                  <a:moveTo>
                    <a:pt x="38" y="10"/>
                  </a:moveTo>
                  <a:lnTo>
                    <a:pt x="38" y="20"/>
                  </a:lnTo>
                  <a:lnTo>
                    <a:pt x="36" y="28"/>
                  </a:lnTo>
                  <a:lnTo>
                    <a:pt x="31" y="35"/>
                  </a:lnTo>
                  <a:lnTo>
                    <a:pt x="25" y="39"/>
                  </a:lnTo>
                  <a:lnTo>
                    <a:pt x="18" y="41"/>
                  </a:lnTo>
                  <a:lnTo>
                    <a:pt x="12" y="40"/>
                  </a:lnTo>
                  <a:lnTo>
                    <a:pt x="6" y="38"/>
                  </a:lnTo>
                  <a:lnTo>
                    <a:pt x="1" y="35"/>
                  </a:lnTo>
                  <a:lnTo>
                    <a:pt x="0" y="24"/>
                  </a:lnTo>
                  <a:lnTo>
                    <a:pt x="1" y="15"/>
                  </a:lnTo>
                  <a:lnTo>
                    <a:pt x="5" y="7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7" y="0"/>
                  </a:lnTo>
                  <a:lnTo>
                    <a:pt x="34" y="2"/>
                  </a:lnTo>
                  <a:lnTo>
                    <a:pt x="38" y="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32" name="Freeform 1365"/>
            <p:cNvSpPr>
              <a:spLocks/>
            </p:cNvSpPr>
            <p:nvPr/>
          </p:nvSpPr>
          <p:spPr bwMode="auto">
            <a:xfrm>
              <a:off x="983" y="659"/>
              <a:ext cx="9" cy="8"/>
            </a:xfrm>
            <a:custGeom>
              <a:avLst/>
              <a:gdLst/>
              <a:ahLst/>
              <a:cxnLst>
                <a:cxn ang="0">
                  <a:pos x="18" y="9"/>
                </a:cxn>
                <a:cxn ang="0">
                  <a:pos x="16" y="13"/>
                </a:cxn>
                <a:cxn ang="0">
                  <a:pos x="12" y="16"/>
                </a:cxn>
                <a:cxn ang="0">
                  <a:pos x="6" y="16"/>
                </a:cxn>
                <a:cxn ang="0">
                  <a:pos x="2" y="14"/>
                </a:cxn>
                <a:cxn ang="0">
                  <a:pos x="0" y="10"/>
                </a:cxn>
                <a:cxn ang="0">
                  <a:pos x="2" y="6"/>
                </a:cxn>
                <a:cxn ang="0">
                  <a:pos x="5" y="4"/>
                </a:cxn>
                <a:cxn ang="0">
                  <a:pos x="9" y="0"/>
                </a:cxn>
                <a:cxn ang="0">
                  <a:pos x="12" y="1"/>
                </a:cxn>
                <a:cxn ang="0">
                  <a:pos x="13" y="3"/>
                </a:cxn>
                <a:cxn ang="0">
                  <a:pos x="16" y="5"/>
                </a:cxn>
                <a:cxn ang="0">
                  <a:pos x="18" y="9"/>
                </a:cxn>
              </a:cxnLst>
              <a:rect l="0" t="0" r="r" b="b"/>
              <a:pathLst>
                <a:path w="18" h="16">
                  <a:moveTo>
                    <a:pt x="18" y="9"/>
                  </a:moveTo>
                  <a:lnTo>
                    <a:pt x="16" y="13"/>
                  </a:lnTo>
                  <a:lnTo>
                    <a:pt x="12" y="16"/>
                  </a:lnTo>
                  <a:lnTo>
                    <a:pt x="6" y="16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2" y="6"/>
                  </a:lnTo>
                  <a:lnTo>
                    <a:pt x="5" y="4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3" y="3"/>
                  </a:lnTo>
                  <a:lnTo>
                    <a:pt x="16" y="5"/>
                  </a:lnTo>
                  <a:lnTo>
                    <a:pt x="18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33" name="Freeform 1366"/>
            <p:cNvSpPr>
              <a:spLocks/>
            </p:cNvSpPr>
            <p:nvPr/>
          </p:nvSpPr>
          <p:spPr bwMode="auto">
            <a:xfrm>
              <a:off x="1188" y="658"/>
              <a:ext cx="52" cy="32"/>
            </a:xfrm>
            <a:custGeom>
              <a:avLst/>
              <a:gdLst/>
              <a:ahLst/>
              <a:cxnLst>
                <a:cxn ang="0">
                  <a:pos x="99" y="31"/>
                </a:cxn>
                <a:cxn ang="0">
                  <a:pos x="100" y="36"/>
                </a:cxn>
                <a:cxn ang="0">
                  <a:pos x="102" y="41"/>
                </a:cxn>
                <a:cxn ang="0">
                  <a:pos x="102" y="46"/>
                </a:cxn>
                <a:cxn ang="0">
                  <a:pos x="101" y="52"/>
                </a:cxn>
                <a:cxn ang="0">
                  <a:pos x="97" y="57"/>
                </a:cxn>
                <a:cxn ang="0">
                  <a:pos x="93" y="60"/>
                </a:cxn>
                <a:cxn ang="0">
                  <a:pos x="87" y="64"/>
                </a:cxn>
                <a:cxn ang="0">
                  <a:pos x="80" y="65"/>
                </a:cxn>
                <a:cxn ang="0">
                  <a:pos x="68" y="63"/>
                </a:cxn>
                <a:cxn ang="0">
                  <a:pos x="56" y="58"/>
                </a:cxn>
                <a:cxn ang="0">
                  <a:pos x="48" y="51"/>
                </a:cxn>
                <a:cxn ang="0">
                  <a:pos x="40" y="43"/>
                </a:cxn>
                <a:cxn ang="0">
                  <a:pos x="32" y="36"/>
                </a:cxn>
                <a:cxn ang="0">
                  <a:pos x="23" y="28"/>
                </a:cxn>
                <a:cxn ang="0">
                  <a:pos x="12" y="22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4" y="10"/>
                </a:cxn>
                <a:cxn ang="0">
                  <a:pos x="10" y="7"/>
                </a:cxn>
                <a:cxn ang="0">
                  <a:pos x="15" y="2"/>
                </a:cxn>
                <a:cxn ang="0">
                  <a:pos x="27" y="0"/>
                </a:cxn>
                <a:cxn ang="0">
                  <a:pos x="40" y="0"/>
                </a:cxn>
                <a:cxn ang="0">
                  <a:pos x="51" y="3"/>
                </a:cxn>
                <a:cxn ang="0">
                  <a:pos x="63" y="6"/>
                </a:cxn>
                <a:cxn ang="0">
                  <a:pos x="73" y="12"/>
                </a:cxn>
                <a:cxn ang="0">
                  <a:pos x="83" y="18"/>
                </a:cxn>
                <a:cxn ang="0">
                  <a:pos x="92" y="25"/>
                </a:cxn>
                <a:cxn ang="0">
                  <a:pos x="99" y="31"/>
                </a:cxn>
              </a:cxnLst>
              <a:rect l="0" t="0" r="r" b="b"/>
              <a:pathLst>
                <a:path w="102" h="65">
                  <a:moveTo>
                    <a:pt x="99" y="31"/>
                  </a:moveTo>
                  <a:lnTo>
                    <a:pt x="100" y="36"/>
                  </a:lnTo>
                  <a:lnTo>
                    <a:pt x="102" y="41"/>
                  </a:lnTo>
                  <a:lnTo>
                    <a:pt x="102" y="46"/>
                  </a:lnTo>
                  <a:lnTo>
                    <a:pt x="101" y="52"/>
                  </a:lnTo>
                  <a:lnTo>
                    <a:pt x="97" y="57"/>
                  </a:lnTo>
                  <a:lnTo>
                    <a:pt x="93" y="60"/>
                  </a:lnTo>
                  <a:lnTo>
                    <a:pt x="87" y="64"/>
                  </a:lnTo>
                  <a:lnTo>
                    <a:pt x="80" y="65"/>
                  </a:lnTo>
                  <a:lnTo>
                    <a:pt x="68" y="63"/>
                  </a:lnTo>
                  <a:lnTo>
                    <a:pt x="56" y="58"/>
                  </a:lnTo>
                  <a:lnTo>
                    <a:pt x="48" y="51"/>
                  </a:lnTo>
                  <a:lnTo>
                    <a:pt x="40" y="43"/>
                  </a:lnTo>
                  <a:lnTo>
                    <a:pt x="32" y="36"/>
                  </a:lnTo>
                  <a:lnTo>
                    <a:pt x="23" y="28"/>
                  </a:lnTo>
                  <a:lnTo>
                    <a:pt x="12" y="22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4" y="10"/>
                  </a:lnTo>
                  <a:lnTo>
                    <a:pt x="10" y="7"/>
                  </a:lnTo>
                  <a:lnTo>
                    <a:pt x="15" y="2"/>
                  </a:lnTo>
                  <a:lnTo>
                    <a:pt x="27" y="0"/>
                  </a:lnTo>
                  <a:lnTo>
                    <a:pt x="40" y="0"/>
                  </a:lnTo>
                  <a:lnTo>
                    <a:pt x="51" y="3"/>
                  </a:lnTo>
                  <a:lnTo>
                    <a:pt x="63" y="6"/>
                  </a:lnTo>
                  <a:lnTo>
                    <a:pt x="73" y="12"/>
                  </a:lnTo>
                  <a:lnTo>
                    <a:pt x="83" y="18"/>
                  </a:lnTo>
                  <a:lnTo>
                    <a:pt x="92" y="25"/>
                  </a:lnTo>
                  <a:lnTo>
                    <a:pt x="99" y="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34" name="Freeform 1367"/>
            <p:cNvSpPr>
              <a:spLocks/>
            </p:cNvSpPr>
            <p:nvPr/>
          </p:nvSpPr>
          <p:spPr bwMode="auto">
            <a:xfrm>
              <a:off x="1026" y="664"/>
              <a:ext cx="40" cy="55"/>
            </a:xfrm>
            <a:custGeom>
              <a:avLst/>
              <a:gdLst/>
              <a:ahLst/>
              <a:cxnLst>
                <a:cxn ang="0">
                  <a:pos x="81" y="14"/>
                </a:cxn>
                <a:cxn ang="0">
                  <a:pos x="79" y="25"/>
                </a:cxn>
                <a:cxn ang="0">
                  <a:pos x="77" y="37"/>
                </a:cxn>
                <a:cxn ang="0">
                  <a:pos x="74" y="47"/>
                </a:cxn>
                <a:cxn ang="0">
                  <a:pos x="68" y="56"/>
                </a:cxn>
                <a:cxn ang="0">
                  <a:pos x="61" y="66"/>
                </a:cxn>
                <a:cxn ang="0">
                  <a:pos x="54" y="74"/>
                </a:cxn>
                <a:cxn ang="0">
                  <a:pos x="46" y="82"/>
                </a:cxn>
                <a:cxn ang="0">
                  <a:pos x="39" y="90"/>
                </a:cxn>
                <a:cxn ang="0">
                  <a:pos x="36" y="92"/>
                </a:cxn>
                <a:cxn ang="0">
                  <a:pos x="31" y="94"/>
                </a:cxn>
                <a:cxn ang="0">
                  <a:pos x="26" y="98"/>
                </a:cxn>
                <a:cxn ang="0">
                  <a:pos x="22" y="101"/>
                </a:cxn>
                <a:cxn ang="0">
                  <a:pos x="17" y="104"/>
                </a:cxn>
                <a:cxn ang="0">
                  <a:pos x="11" y="107"/>
                </a:cxn>
                <a:cxn ang="0">
                  <a:pos x="6" y="108"/>
                </a:cxn>
                <a:cxn ang="0">
                  <a:pos x="0" y="109"/>
                </a:cxn>
                <a:cxn ang="0">
                  <a:pos x="1" y="104"/>
                </a:cxn>
                <a:cxn ang="0">
                  <a:pos x="3" y="97"/>
                </a:cxn>
                <a:cxn ang="0">
                  <a:pos x="6" y="90"/>
                </a:cxn>
                <a:cxn ang="0">
                  <a:pos x="7" y="83"/>
                </a:cxn>
                <a:cxn ang="0">
                  <a:pos x="8" y="84"/>
                </a:cxn>
                <a:cxn ang="0">
                  <a:pos x="13" y="75"/>
                </a:cxn>
                <a:cxn ang="0">
                  <a:pos x="15" y="63"/>
                </a:cxn>
                <a:cxn ang="0">
                  <a:pos x="18" y="53"/>
                </a:cxn>
                <a:cxn ang="0">
                  <a:pos x="24" y="45"/>
                </a:cxn>
                <a:cxn ang="0">
                  <a:pos x="33" y="44"/>
                </a:cxn>
                <a:cxn ang="0">
                  <a:pos x="41" y="49"/>
                </a:cxn>
                <a:cxn ang="0">
                  <a:pos x="49" y="52"/>
                </a:cxn>
                <a:cxn ang="0">
                  <a:pos x="55" y="45"/>
                </a:cxn>
                <a:cxn ang="0">
                  <a:pos x="51" y="37"/>
                </a:cxn>
                <a:cxn ang="0">
                  <a:pos x="44" y="33"/>
                </a:cxn>
                <a:cxn ang="0">
                  <a:pos x="36" y="33"/>
                </a:cxn>
                <a:cxn ang="0">
                  <a:pos x="25" y="32"/>
                </a:cxn>
                <a:cxn ang="0">
                  <a:pos x="25" y="24"/>
                </a:cxn>
                <a:cxn ang="0">
                  <a:pos x="26" y="25"/>
                </a:cxn>
                <a:cxn ang="0">
                  <a:pos x="29" y="14"/>
                </a:cxn>
                <a:cxn ang="0">
                  <a:pos x="36" y="7"/>
                </a:cxn>
                <a:cxn ang="0">
                  <a:pos x="45" y="3"/>
                </a:cxn>
                <a:cxn ang="0">
                  <a:pos x="56" y="0"/>
                </a:cxn>
                <a:cxn ang="0">
                  <a:pos x="64" y="0"/>
                </a:cxn>
                <a:cxn ang="0">
                  <a:pos x="71" y="3"/>
                </a:cxn>
                <a:cxn ang="0">
                  <a:pos x="77" y="9"/>
                </a:cxn>
                <a:cxn ang="0">
                  <a:pos x="81" y="14"/>
                </a:cxn>
              </a:cxnLst>
              <a:rect l="0" t="0" r="r" b="b"/>
              <a:pathLst>
                <a:path w="81" h="109">
                  <a:moveTo>
                    <a:pt x="81" y="14"/>
                  </a:moveTo>
                  <a:lnTo>
                    <a:pt x="79" y="25"/>
                  </a:lnTo>
                  <a:lnTo>
                    <a:pt x="77" y="37"/>
                  </a:lnTo>
                  <a:lnTo>
                    <a:pt x="74" y="47"/>
                  </a:lnTo>
                  <a:lnTo>
                    <a:pt x="68" y="56"/>
                  </a:lnTo>
                  <a:lnTo>
                    <a:pt x="61" y="66"/>
                  </a:lnTo>
                  <a:lnTo>
                    <a:pt x="54" y="74"/>
                  </a:lnTo>
                  <a:lnTo>
                    <a:pt x="46" y="82"/>
                  </a:lnTo>
                  <a:lnTo>
                    <a:pt x="39" y="90"/>
                  </a:lnTo>
                  <a:lnTo>
                    <a:pt x="36" y="92"/>
                  </a:lnTo>
                  <a:lnTo>
                    <a:pt x="31" y="94"/>
                  </a:lnTo>
                  <a:lnTo>
                    <a:pt x="26" y="98"/>
                  </a:lnTo>
                  <a:lnTo>
                    <a:pt x="22" y="101"/>
                  </a:lnTo>
                  <a:lnTo>
                    <a:pt x="17" y="104"/>
                  </a:lnTo>
                  <a:lnTo>
                    <a:pt x="11" y="107"/>
                  </a:lnTo>
                  <a:lnTo>
                    <a:pt x="6" y="108"/>
                  </a:lnTo>
                  <a:lnTo>
                    <a:pt x="0" y="109"/>
                  </a:lnTo>
                  <a:lnTo>
                    <a:pt x="1" y="104"/>
                  </a:lnTo>
                  <a:lnTo>
                    <a:pt x="3" y="97"/>
                  </a:lnTo>
                  <a:lnTo>
                    <a:pt x="6" y="90"/>
                  </a:lnTo>
                  <a:lnTo>
                    <a:pt x="7" y="83"/>
                  </a:lnTo>
                  <a:lnTo>
                    <a:pt x="8" y="84"/>
                  </a:lnTo>
                  <a:lnTo>
                    <a:pt x="13" y="75"/>
                  </a:lnTo>
                  <a:lnTo>
                    <a:pt x="15" y="63"/>
                  </a:lnTo>
                  <a:lnTo>
                    <a:pt x="18" y="53"/>
                  </a:lnTo>
                  <a:lnTo>
                    <a:pt x="24" y="45"/>
                  </a:lnTo>
                  <a:lnTo>
                    <a:pt x="33" y="44"/>
                  </a:lnTo>
                  <a:lnTo>
                    <a:pt x="41" y="49"/>
                  </a:lnTo>
                  <a:lnTo>
                    <a:pt x="49" y="52"/>
                  </a:lnTo>
                  <a:lnTo>
                    <a:pt x="55" y="45"/>
                  </a:lnTo>
                  <a:lnTo>
                    <a:pt x="51" y="37"/>
                  </a:lnTo>
                  <a:lnTo>
                    <a:pt x="44" y="33"/>
                  </a:lnTo>
                  <a:lnTo>
                    <a:pt x="36" y="33"/>
                  </a:lnTo>
                  <a:lnTo>
                    <a:pt x="25" y="32"/>
                  </a:lnTo>
                  <a:lnTo>
                    <a:pt x="25" y="24"/>
                  </a:lnTo>
                  <a:lnTo>
                    <a:pt x="26" y="25"/>
                  </a:lnTo>
                  <a:lnTo>
                    <a:pt x="29" y="14"/>
                  </a:lnTo>
                  <a:lnTo>
                    <a:pt x="36" y="7"/>
                  </a:lnTo>
                  <a:lnTo>
                    <a:pt x="45" y="3"/>
                  </a:lnTo>
                  <a:lnTo>
                    <a:pt x="56" y="0"/>
                  </a:lnTo>
                  <a:lnTo>
                    <a:pt x="64" y="0"/>
                  </a:lnTo>
                  <a:lnTo>
                    <a:pt x="71" y="3"/>
                  </a:lnTo>
                  <a:lnTo>
                    <a:pt x="77" y="9"/>
                  </a:lnTo>
                  <a:lnTo>
                    <a:pt x="81" y="14"/>
                  </a:lnTo>
                  <a:close/>
                </a:path>
              </a:pathLst>
            </a:custGeom>
            <a:solidFill>
              <a:srgbClr val="BFA589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35" name="Freeform 1368"/>
            <p:cNvSpPr>
              <a:spLocks/>
            </p:cNvSpPr>
            <p:nvPr/>
          </p:nvSpPr>
          <p:spPr bwMode="auto">
            <a:xfrm>
              <a:off x="1202" y="664"/>
              <a:ext cx="31" cy="20"/>
            </a:xfrm>
            <a:custGeom>
              <a:avLst/>
              <a:gdLst/>
              <a:ahLst/>
              <a:cxnLst>
                <a:cxn ang="0">
                  <a:pos x="63" y="37"/>
                </a:cxn>
                <a:cxn ang="0">
                  <a:pos x="53" y="40"/>
                </a:cxn>
                <a:cxn ang="0">
                  <a:pos x="44" y="40"/>
                </a:cxn>
                <a:cxn ang="0">
                  <a:pos x="35" y="38"/>
                </a:cxn>
                <a:cxn ang="0">
                  <a:pos x="28" y="33"/>
                </a:cxn>
                <a:cxn ang="0">
                  <a:pos x="21" y="26"/>
                </a:cxn>
                <a:cxn ang="0">
                  <a:pos x="14" y="19"/>
                </a:cxn>
                <a:cxn ang="0">
                  <a:pos x="7" y="13"/>
                </a:cxn>
                <a:cxn ang="0">
                  <a:pos x="0" y="6"/>
                </a:cxn>
                <a:cxn ang="0">
                  <a:pos x="6" y="1"/>
                </a:cxn>
                <a:cxn ang="0">
                  <a:pos x="13" y="0"/>
                </a:cxn>
                <a:cxn ang="0">
                  <a:pos x="19" y="0"/>
                </a:cxn>
                <a:cxn ang="0">
                  <a:pos x="25" y="2"/>
                </a:cxn>
                <a:cxn ang="0">
                  <a:pos x="32" y="6"/>
                </a:cxn>
                <a:cxn ang="0">
                  <a:pos x="39" y="8"/>
                </a:cxn>
                <a:cxn ang="0">
                  <a:pos x="46" y="11"/>
                </a:cxn>
                <a:cxn ang="0">
                  <a:pos x="52" y="14"/>
                </a:cxn>
                <a:cxn ang="0">
                  <a:pos x="57" y="18"/>
                </a:cxn>
                <a:cxn ang="0">
                  <a:pos x="61" y="24"/>
                </a:cxn>
                <a:cxn ang="0">
                  <a:pos x="63" y="30"/>
                </a:cxn>
                <a:cxn ang="0">
                  <a:pos x="63" y="37"/>
                </a:cxn>
              </a:cxnLst>
              <a:rect l="0" t="0" r="r" b="b"/>
              <a:pathLst>
                <a:path w="63" h="40">
                  <a:moveTo>
                    <a:pt x="63" y="37"/>
                  </a:moveTo>
                  <a:lnTo>
                    <a:pt x="53" y="40"/>
                  </a:lnTo>
                  <a:lnTo>
                    <a:pt x="44" y="40"/>
                  </a:lnTo>
                  <a:lnTo>
                    <a:pt x="35" y="38"/>
                  </a:lnTo>
                  <a:lnTo>
                    <a:pt x="28" y="33"/>
                  </a:lnTo>
                  <a:lnTo>
                    <a:pt x="21" y="26"/>
                  </a:lnTo>
                  <a:lnTo>
                    <a:pt x="14" y="19"/>
                  </a:lnTo>
                  <a:lnTo>
                    <a:pt x="7" y="13"/>
                  </a:lnTo>
                  <a:lnTo>
                    <a:pt x="0" y="6"/>
                  </a:lnTo>
                  <a:lnTo>
                    <a:pt x="6" y="1"/>
                  </a:lnTo>
                  <a:lnTo>
                    <a:pt x="13" y="0"/>
                  </a:lnTo>
                  <a:lnTo>
                    <a:pt x="19" y="0"/>
                  </a:lnTo>
                  <a:lnTo>
                    <a:pt x="25" y="2"/>
                  </a:lnTo>
                  <a:lnTo>
                    <a:pt x="32" y="6"/>
                  </a:lnTo>
                  <a:lnTo>
                    <a:pt x="39" y="8"/>
                  </a:lnTo>
                  <a:lnTo>
                    <a:pt x="46" y="11"/>
                  </a:lnTo>
                  <a:lnTo>
                    <a:pt x="52" y="14"/>
                  </a:lnTo>
                  <a:lnTo>
                    <a:pt x="57" y="18"/>
                  </a:lnTo>
                  <a:lnTo>
                    <a:pt x="61" y="24"/>
                  </a:lnTo>
                  <a:lnTo>
                    <a:pt x="63" y="30"/>
                  </a:lnTo>
                  <a:lnTo>
                    <a:pt x="63" y="37"/>
                  </a:lnTo>
                  <a:close/>
                </a:path>
              </a:pathLst>
            </a:custGeom>
            <a:solidFill>
              <a:srgbClr val="C1F9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36" name="Freeform 1369"/>
            <p:cNvSpPr>
              <a:spLocks/>
            </p:cNvSpPr>
            <p:nvPr/>
          </p:nvSpPr>
          <p:spPr bwMode="auto">
            <a:xfrm>
              <a:off x="1122" y="680"/>
              <a:ext cx="47" cy="31"/>
            </a:xfrm>
            <a:custGeom>
              <a:avLst/>
              <a:gdLst/>
              <a:ahLst/>
              <a:cxnLst>
                <a:cxn ang="0">
                  <a:pos x="94" y="37"/>
                </a:cxn>
                <a:cxn ang="0">
                  <a:pos x="93" y="44"/>
                </a:cxn>
                <a:cxn ang="0">
                  <a:pos x="92" y="50"/>
                </a:cxn>
                <a:cxn ang="0">
                  <a:pos x="89" y="54"/>
                </a:cxn>
                <a:cxn ang="0">
                  <a:pos x="83" y="59"/>
                </a:cxn>
                <a:cxn ang="0">
                  <a:pos x="74" y="61"/>
                </a:cxn>
                <a:cxn ang="0">
                  <a:pos x="67" y="61"/>
                </a:cxn>
                <a:cxn ang="0">
                  <a:pos x="60" y="59"/>
                </a:cxn>
                <a:cxn ang="0">
                  <a:pos x="54" y="55"/>
                </a:cxn>
                <a:cxn ang="0">
                  <a:pos x="48" y="50"/>
                </a:cxn>
                <a:cxn ang="0">
                  <a:pos x="44" y="45"/>
                </a:cxn>
                <a:cxn ang="0">
                  <a:pos x="38" y="39"/>
                </a:cxn>
                <a:cxn ang="0">
                  <a:pos x="33" y="35"/>
                </a:cxn>
                <a:cxn ang="0">
                  <a:pos x="28" y="25"/>
                </a:cxn>
                <a:cxn ang="0">
                  <a:pos x="20" y="19"/>
                </a:cxn>
                <a:cxn ang="0">
                  <a:pos x="10" y="14"/>
                </a:cxn>
                <a:cxn ang="0">
                  <a:pos x="0" y="11"/>
                </a:cxn>
                <a:cxn ang="0">
                  <a:pos x="1" y="4"/>
                </a:cxn>
                <a:cxn ang="0">
                  <a:pos x="6" y="2"/>
                </a:cxn>
                <a:cxn ang="0">
                  <a:pos x="12" y="2"/>
                </a:cxn>
                <a:cxn ang="0">
                  <a:pos x="17" y="0"/>
                </a:cxn>
                <a:cxn ang="0">
                  <a:pos x="29" y="1"/>
                </a:cxn>
                <a:cxn ang="0">
                  <a:pos x="42" y="4"/>
                </a:cxn>
                <a:cxn ang="0">
                  <a:pos x="53" y="6"/>
                </a:cxn>
                <a:cxn ang="0">
                  <a:pos x="63" y="8"/>
                </a:cxn>
                <a:cxn ang="0">
                  <a:pos x="73" y="13"/>
                </a:cxn>
                <a:cxn ang="0">
                  <a:pos x="82" y="19"/>
                </a:cxn>
                <a:cxn ang="0">
                  <a:pos x="89" y="27"/>
                </a:cxn>
                <a:cxn ang="0">
                  <a:pos x="94" y="37"/>
                </a:cxn>
              </a:cxnLst>
              <a:rect l="0" t="0" r="r" b="b"/>
              <a:pathLst>
                <a:path w="94" h="61">
                  <a:moveTo>
                    <a:pt x="94" y="37"/>
                  </a:moveTo>
                  <a:lnTo>
                    <a:pt x="93" y="44"/>
                  </a:lnTo>
                  <a:lnTo>
                    <a:pt x="92" y="50"/>
                  </a:lnTo>
                  <a:lnTo>
                    <a:pt x="89" y="54"/>
                  </a:lnTo>
                  <a:lnTo>
                    <a:pt x="83" y="59"/>
                  </a:lnTo>
                  <a:lnTo>
                    <a:pt x="74" y="61"/>
                  </a:lnTo>
                  <a:lnTo>
                    <a:pt x="67" y="61"/>
                  </a:lnTo>
                  <a:lnTo>
                    <a:pt x="60" y="59"/>
                  </a:lnTo>
                  <a:lnTo>
                    <a:pt x="54" y="55"/>
                  </a:lnTo>
                  <a:lnTo>
                    <a:pt x="48" y="50"/>
                  </a:lnTo>
                  <a:lnTo>
                    <a:pt x="44" y="45"/>
                  </a:lnTo>
                  <a:lnTo>
                    <a:pt x="38" y="39"/>
                  </a:lnTo>
                  <a:lnTo>
                    <a:pt x="33" y="35"/>
                  </a:lnTo>
                  <a:lnTo>
                    <a:pt x="28" y="25"/>
                  </a:lnTo>
                  <a:lnTo>
                    <a:pt x="20" y="19"/>
                  </a:lnTo>
                  <a:lnTo>
                    <a:pt x="10" y="14"/>
                  </a:lnTo>
                  <a:lnTo>
                    <a:pt x="0" y="11"/>
                  </a:lnTo>
                  <a:lnTo>
                    <a:pt x="1" y="4"/>
                  </a:lnTo>
                  <a:lnTo>
                    <a:pt x="6" y="2"/>
                  </a:lnTo>
                  <a:lnTo>
                    <a:pt x="12" y="2"/>
                  </a:lnTo>
                  <a:lnTo>
                    <a:pt x="17" y="0"/>
                  </a:lnTo>
                  <a:lnTo>
                    <a:pt x="29" y="1"/>
                  </a:lnTo>
                  <a:lnTo>
                    <a:pt x="42" y="4"/>
                  </a:lnTo>
                  <a:lnTo>
                    <a:pt x="53" y="6"/>
                  </a:lnTo>
                  <a:lnTo>
                    <a:pt x="63" y="8"/>
                  </a:lnTo>
                  <a:lnTo>
                    <a:pt x="73" y="13"/>
                  </a:lnTo>
                  <a:lnTo>
                    <a:pt x="82" y="19"/>
                  </a:lnTo>
                  <a:lnTo>
                    <a:pt x="89" y="27"/>
                  </a:lnTo>
                  <a:lnTo>
                    <a:pt x="94" y="3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37" name="Freeform 1370"/>
            <p:cNvSpPr>
              <a:spLocks/>
            </p:cNvSpPr>
            <p:nvPr/>
          </p:nvSpPr>
          <p:spPr bwMode="auto">
            <a:xfrm>
              <a:off x="1139" y="688"/>
              <a:ext cx="23" cy="17"/>
            </a:xfrm>
            <a:custGeom>
              <a:avLst/>
              <a:gdLst/>
              <a:ahLst/>
              <a:cxnLst>
                <a:cxn ang="0">
                  <a:pos x="46" y="24"/>
                </a:cxn>
                <a:cxn ang="0">
                  <a:pos x="46" y="28"/>
                </a:cxn>
                <a:cxn ang="0">
                  <a:pos x="45" y="31"/>
                </a:cxn>
                <a:cxn ang="0">
                  <a:pos x="41" y="34"/>
                </a:cxn>
                <a:cxn ang="0">
                  <a:pos x="39" y="36"/>
                </a:cxn>
                <a:cxn ang="0">
                  <a:pos x="32" y="34"/>
                </a:cxn>
                <a:cxn ang="0">
                  <a:pos x="25" y="31"/>
                </a:cxn>
                <a:cxn ang="0">
                  <a:pos x="19" y="27"/>
                </a:cxn>
                <a:cxn ang="0">
                  <a:pos x="15" y="22"/>
                </a:cxn>
                <a:cxn ang="0">
                  <a:pos x="10" y="17"/>
                </a:cxn>
                <a:cxn ang="0">
                  <a:pos x="6" y="12"/>
                </a:cxn>
                <a:cxn ang="0">
                  <a:pos x="2" y="7"/>
                </a:cxn>
                <a:cxn ang="0">
                  <a:pos x="0" y="1"/>
                </a:cxn>
                <a:cxn ang="0">
                  <a:pos x="7" y="0"/>
                </a:cxn>
                <a:cxn ang="0">
                  <a:pos x="14" y="1"/>
                </a:cxn>
                <a:cxn ang="0">
                  <a:pos x="20" y="4"/>
                </a:cxn>
                <a:cxn ang="0">
                  <a:pos x="26" y="6"/>
                </a:cxn>
                <a:cxn ang="0">
                  <a:pos x="32" y="9"/>
                </a:cxn>
                <a:cxn ang="0">
                  <a:pos x="38" y="14"/>
                </a:cxn>
                <a:cxn ang="0">
                  <a:pos x="42" y="19"/>
                </a:cxn>
                <a:cxn ang="0">
                  <a:pos x="46" y="24"/>
                </a:cxn>
              </a:cxnLst>
              <a:rect l="0" t="0" r="r" b="b"/>
              <a:pathLst>
                <a:path w="46" h="36">
                  <a:moveTo>
                    <a:pt x="46" y="24"/>
                  </a:moveTo>
                  <a:lnTo>
                    <a:pt x="46" y="28"/>
                  </a:lnTo>
                  <a:lnTo>
                    <a:pt x="45" y="31"/>
                  </a:lnTo>
                  <a:lnTo>
                    <a:pt x="41" y="34"/>
                  </a:lnTo>
                  <a:lnTo>
                    <a:pt x="39" y="36"/>
                  </a:lnTo>
                  <a:lnTo>
                    <a:pt x="32" y="34"/>
                  </a:lnTo>
                  <a:lnTo>
                    <a:pt x="25" y="31"/>
                  </a:lnTo>
                  <a:lnTo>
                    <a:pt x="19" y="27"/>
                  </a:lnTo>
                  <a:lnTo>
                    <a:pt x="15" y="22"/>
                  </a:lnTo>
                  <a:lnTo>
                    <a:pt x="10" y="17"/>
                  </a:lnTo>
                  <a:lnTo>
                    <a:pt x="6" y="12"/>
                  </a:lnTo>
                  <a:lnTo>
                    <a:pt x="2" y="7"/>
                  </a:lnTo>
                  <a:lnTo>
                    <a:pt x="0" y="1"/>
                  </a:lnTo>
                  <a:lnTo>
                    <a:pt x="7" y="0"/>
                  </a:lnTo>
                  <a:lnTo>
                    <a:pt x="14" y="1"/>
                  </a:lnTo>
                  <a:lnTo>
                    <a:pt x="20" y="4"/>
                  </a:lnTo>
                  <a:lnTo>
                    <a:pt x="26" y="6"/>
                  </a:lnTo>
                  <a:lnTo>
                    <a:pt x="32" y="9"/>
                  </a:lnTo>
                  <a:lnTo>
                    <a:pt x="38" y="14"/>
                  </a:lnTo>
                  <a:lnTo>
                    <a:pt x="42" y="19"/>
                  </a:lnTo>
                  <a:lnTo>
                    <a:pt x="46" y="24"/>
                  </a:lnTo>
                  <a:close/>
                </a:path>
              </a:pathLst>
            </a:custGeom>
            <a:solidFill>
              <a:srgbClr val="C1F9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38" name="Freeform 1371"/>
            <p:cNvSpPr>
              <a:spLocks/>
            </p:cNvSpPr>
            <p:nvPr/>
          </p:nvSpPr>
          <p:spPr bwMode="auto">
            <a:xfrm>
              <a:off x="716" y="690"/>
              <a:ext cx="130" cy="121"/>
            </a:xfrm>
            <a:custGeom>
              <a:avLst/>
              <a:gdLst/>
              <a:ahLst/>
              <a:cxnLst>
                <a:cxn ang="0">
                  <a:pos x="260" y="8"/>
                </a:cxn>
                <a:cxn ang="0">
                  <a:pos x="260" y="14"/>
                </a:cxn>
                <a:cxn ang="0">
                  <a:pos x="247" y="29"/>
                </a:cxn>
                <a:cxn ang="0">
                  <a:pos x="233" y="46"/>
                </a:cxn>
                <a:cxn ang="0">
                  <a:pos x="220" y="63"/>
                </a:cxn>
                <a:cxn ang="0">
                  <a:pos x="208" y="82"/>
                </a:cxn>
                <a:cxn ang="0">
                  <a:pos x="195" y="100"/>
                </a:cxn>
                <a:cxn ang="0">
                  <a:pos x="183" y="119"/>
                </a:cxn>
                <a:cxn ang="0">
                  <a:pos x="173" y="136"/>
                </a:cxn>
                <a:cxn ang="0">
                  <a:pos x="161" y="152"/>
                </a:cxn>
                <a:cxn ang="0">
                  <a:pos x="164" y="165"/>
                </a:cxn>
                <a:cxn ang="0">
                  <a:pos x="170" y="174"/>
                </a:cxn>
                <a:cxn ang="0">
                  <a:pos x="176" y="182"/>
                </a:cxn>
                <a:cxn ang="0">
                  <a:pos x="182" y="190"/>
                </a:cxn>
                <a:cxn ang="0">
                  <a:pos x="187" y="192"/>
                </a:cxn>
                <a:cxn ang="0">
                  <a:pos x="189" y="196"/>
                </a:cxn>
                <a:cxn ang="0">
                  <a:pos x="191" y="200"/>
                </a:cxn>
                <a:cxn ang="0">
                  <a:pos x="191" y="206"/>
                </a:cxn>
                <a:cxn ang="0">
                  <a:pos x="184" y="210"/>
                </a:cxn>
                <a:cxn ang="0">
                  <a:pos x="178" y="213"/>
                </a:cxn>
                <a:cxn ang="0">
                  <a:pos x="171" y="218"/>
                </a:cxn>
                <a:cxn ang="0">
                  <a:pos x="165" y="222"/>
                </a:cxn>
                <a:cxn ang="0">
                  <a:pos x="158" y="227"/>
                </a:cxn>
                <a:cxn ang="0">
                  <a:pos x="152" y="231"/>
                </a:cxn>
                <a:cxn ang="0">
                  <a:pos x="145" y="236"/>
                </a:cxn>
                <a:cxn ang="0">
                  <a:pos x="140" y="242"/>
                </a:cxn>
                <a:cxn ang="0">
                  <a:pos x="123" y="233"/>
                </a:cxn>
                <a:cxn ang="0">
                  <a:pos x="106" y="225"/>
                </a:cxn>
                <a:cxn ang="0">
                  <a:pos x="89" y="218"/>
                </a:cxn>
                <a:cxn ang="0">
                  <a:pos x="72" y="210"/>
                </a:cxn>
                <a:cxn ang="0">
                  <a:pos x="53" y="204"/>
                </a:cxn>
                <a:cxn ang="0">
                  <a:pos x="36" y="197"/>
                </a:cxn>
                <a:cxn ang="0">
                  <a:pos x="18" y="189"/>
                </a:cxn>
                <a:cxn ang="0">
                  <a:pos x="0" y="182"/>
                </a:cxn>
                <a:cxn ang="0">
                  <a:pos x="6" y="170"/>
                </a:cxn>
                <a:cxn ang="0">
                  <a:pos x="12" y="159"/>
                </a:cxn>
                <a:cxn ang="0">
                  <a:pos x="19" y="148"/>
                </a:cxn>
                <a:cxn ang="0">
                  <a:pos x="24" y="138"/>
                </a:cxn>
                <a:cxn ang="0">
                  <a:pos x="37" y="120"/>
                </a:cxn>
                <a:cxn ang="0">
                  <a:pos x="52" y="100"/>
                </a:cxn>
                <a:cxn ang="0">
                  <a:pos x="68" y="83"/>
                </a:cxn>
                <a:cxn ang="0">
                  <a:pos x="85" y="66"/>
                </a:cxn>
                <a:cxn ang="0">
                  <a:pos x="104" y="48"/>
                </a:cxn>
                <a:cxn ang="0">
                  <a:pos x="123" y="33"/>
                </a:cxn>
                <a:cxn ang="0">
                  <a:pos x="144" y="19"/>
                </a:cxn>
                <a:cxn ang="0">
                  <a:pos x="167" y="7"/>
                </a:cxn>
                <a:cxn ang="0">
                  <a:pos x="176" y="4"/>
                </a:cxn>
                <a:cxn ang="0">
                  <a:pos x="184" y="2"/>
                </a:cxn>
                <a:cxn ang="0">
                  <a:pos x="191" y="1"/>
                </a:cxn>
                <a:cxn ang="0">
                  <a:pos x="199" y="1"/>
                </a:cxn>
                <a:cxn ang="0">
                  <a:pos x="206" y="0"/>
                </a:cxn>
                <a:cxn ang="0">
                  <a:pos x="214" y="1"/>
                </a:cxn>
                <a:cxn ang="0">
                  <a:pos x="222" y="1"/>
                </a:cxn>
                <a:cxn ang="0">
                  <a:pos x="231" y="2"/>
                </a:cxn>
                <a:cxn ang="0">
                  <a:pos x="239" y="2"/>
                </a:cxn>
                <a:cxn ang="0">
                  <a:pos x="246" y="3"/>
                </a:cxn>
                <a:cxn ang="0">
                  <a:pos x="254" y="6"/>
                </a:cxn>
                <a:cxn ang="0">
                  <a:pos x="260" y="8"/>
                </a:cxn>
              </a:cxnLst>
              <a:rect l="0" t="0" r="r" b="b"/>
              <a:pathLst>
                <a:path w="260" h="242">
                  <a:moveTo>
                    <a:pt x="260" y="8"/>
                  </a:moveTo>
                  <a:lnTo>
                    <a:pt x="260" y="14"/>
                  </a:lnTo>
                  <a:lnTo>
                    <a:pt x="247" y="29"/>
                  </a:lnTo>
                  <a:lnTo>
                    <a:pt x="233" y="46"/>
                  </a:lnTo>
                  <a:lnTo>
                    <a:pt x="220" y="63"/>
                  </a:lnTo>
                  <a:lnTo>
                    <a:pt x="208" y="82"/>
                  </a:lnTo>
                  <a:lnTo>
                    <a:pt x="195" y="100"/>
                  </a:lnTo>
                  <a:lnTo>
                    <a:pt x="183" y="119"/>
                  </a:lnTo>
                  <a:lnTo>
                    <a:pt x="173" y="136"/>
                  </a:lnTo>
                  <a:lnTo>
                    <a:pt x="161" y="152"/>
                  </a:lnTo>
                  <a:lnTo>
                    <a:pt x="164" y="165"/>
                  </a:lnTo>
                  <a:lnTo>
                    <a:pt x="170" y="174"/>
                  </a:lnTo>
                  <a:lnTo>
                    <a:pt x="176" y="182"/>
                  </a:lnTo>
                  <a:lnTo>
                    <a:pt x="182" y="190"/>
                  </a:lnTo>
                  <a:lnTo>
                    <a:pt x="187" y="192"/>
                  </a:lnTo>
                  <a:lnTo>
                    <a:pt x="189" y="196"/>
                  </a:lnTo>
                  <a:lnTo>
                    <a:pt x="191" y="200"/>
                  </a:lnTo>
                  <a:lnTo>
                    <a:pt x="191" y="206"/>
                  </a:lnTo>
                  <a:lnTo>
                    <a:pt x="184" y="210"/>
                  </a:lnTo>
                  <a:lnTo>
                    <a:pt x="178" y="213"/>
                  </a:lnTo>
                  <a:lnTo>
                    <a:pt x="171" y="218"/>
                  </a:lnTo>
                  <a:lnTo>
                    <a:pt x="165" y="222"/>
                  </a:lnTo>
                  <a:lnTo>
                    <a:pt x="158" y="227"/>
                  </a:lnTo>
                  <a:lnTo>
                    <a:pt x="152" y="231"/>
                  </a:lnTo>
                  <a:lnTo>
                    <a:pt x="145" y="236"/>
                  </a:lnTo>
                  <a:lnTo>
                    <a:pt x="140" y="242"/>
                  </a:lnTo>
                  <a:lnTo>
                    <a:pt x="123" y="233"/>
                  </a:lnTo>
                  <a:lnTo>
                    <a:pt x="106" y="225"/>
                  </a:lnTo>
                  <a:lnTo>
                    <a:pt x="89" y="218"/>
                  </a:lnTo>
                  <a:lnTo>
                    <a:pt x="72" y="210"/>
                  </a:lnTo>
                  <a:lnTo>
                    <a:pt x="53" y="204"/>
                  </a:lnTo>
                  <a:lnTo>
                    <a:pt x="36" y="197"/>
                  </a:lnTo>
                  <a:lnTo>
                    <a:pt x="18" y="189"/>
                  </a:lnTo>
                  <a:lnTo>
                    <a:pt x="0" y="182"/>
                  </a:lnTo>
                  <a:lnTo>
                    <a:pt x="6" y="170"/>
                  </a:lnTo>
                  <a:lnTo>
                    <a:pt x="12" y="159"/>
                  </a:lnTo>
                  <a:lnTo>
                    <a:pt x="19" y="148"/>
                  </a:lnTo>
                  <a:lnTo>
                    <a:pt x="24" y="138"/>
                  </a:lnTo>
                  <a:lnTo>
                    <a:pt x="37" y="120"/>
                  </a:lnTo>
                  <a:lnTo>
                    <a:pt x="52" y="100"/>
                  </a:lnTo>
                  <a:lnTo>
                    <a:pt x="68" y="83"/>
                  </a:lnTo>
                  <a:lnTo>
                    <a:pt x="85" y="66"/>
                  </a:lnTo>
                  <a:lnTo>
                    <a:pt x="104" y="48"/>
                  </a:lnTo>
                  <a:lnTo>
                    <a:pt x="123" y="33"/>
                  </a:lnTo>
                  <a:lnTo>
                    <a:pt x="144" y="19"/>
                  </a:lnTo>
                  <a:lnTo>
                    <a:pt x="167" y="7"/>
                  </a:lnTo>
                  <a:lnTo>
                    <a:pt x="176" y="4"/>
                  </a:lnTo>
                  <a:lnTo>
                    <a:pt x="184" y="2"/>
                  </a:lnTo>
                  <a:lnTo>
                    <a:pt x="191" y="1"/>
                  </a:lnTo>
                  <a:lnTo>
                    <a:pt x="199" y="1"/>
                  </a:lnTo>
                  <a:lnTo>
                    <a:pt x="206" y="0"/>
                  </a:lnTo>
                  <a:lnTo>
                    <a:pt x="214" y="1"/>
                  </a:lnTo>
                  <a:lnTo>
                    <a:pt x="222" y="1"/>
                  </a:lnTo>
                  <a:lnTo>
                    <a:pt x="231" y="2"/>
                  </a:lnTo>
                  <a:lnTo>
                    <a:pt x="239" y="2"/>
                  </a:lnTo>
                  <a:lnTo>
                    <a:pt x="246" y="3"/>
                  </a:lnTo>
                  <a:lnTo>
                    <a:pt x="254" y="6"/>
                  </a:lnTo>
                  <a:lnTo>
                    <a:pt x="260" y="8"/>
                  </a:lnTo>
                  <a:close/>
                </a:path>
              </a:pathLst>
            </a:custGeom>
            <a:solidFill>
              <a:srgbClr val="005BB7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39" name="Freeform 1372"/>
            <p:cNvSpPr>
              <a:spLocks/>
            </p:cNvSpPr>
            <p:nvPr/>
          </p:nvSpPr>
          <p:spPr bwMode="auto">
            <a:xfrm>
              <a:off x="792" y="701"/>
              <a:ext cx="69" cy="157"/>
            </a:xfrm>
            <a:custGeom>
              <a:avLst/>
              <a:gdLst/>
              <a:ahLst/>
              <a:cxnLst>
                <a:cxn ang="0">
                  <a:pos x="132" y="23"/>
                </a:cxn>
                <a:cxn ang="0">
                  <a:pos x="137" y="44"/>
                </a:cxn>
                <a:cxn ang="0">
                  <a:pos x="132" y="84"/>
                </a:cxn>
                <a:cxn ang="0">
                  <a:pos x="119" y="148"/>
                </a:cxn>
                <a:cxn ang="0">
                  <a:pos x="107" y="214"/>
                </a:cxn>
                <a:cxn ang="0">
                  <a:pos x="97" y="281"/>
                </a:cxn>
                <a:cxn ang="0">
                  <a:pos x="88" y="307"/>
                </a:cxn>
                <a:cxn ang="0">
                  <a:pos x="76" y="298"/>
                </a:cxn>
                <a:cxn ang="0">
                  <a:pos x="64" y="290"/>
                </a:cxn>
                <a:cxn ang="0">
                  <a:pos x="53" y="281"/>
                </a:cxn>
                <a:cxn ang="0">
                  <a:pos x="46" y="270"/>
                </a:cxn>
                <a:cxn ang="0">
                  <a:pos x="38" y="264"/>
                </a:cxn>
                <a:cxn ang="0">
                  <a:pos x="28" y="258"/>
                </a:cxn>
                <a:cxn ang="0">
                  <a:pos x="17" y="252"/>
                </a:cxn>
                <a:cxn ang="0">
                  <a:pos x="8" y="247"/>
                </a:cxn>
                <a:cxn ang="0">
                  <a:pos x="2" y="246"/>
                </a:cxn>
                <a:cxn ang="0">
                  <a:pos x="0" y="242"/>
                </a:cxn>
                <a:cxn ang="0">
                  <a:pos x="4" y="236"/>
                </a:cxn>
                <a:cxn ang="0">
                  <a:pos x="0" y="226"/>
                </a:cxn>
                <a:cxn ang="0">
                  <a:pos x="13" y="215"/>
                </a:cxn>
                <a:cxn ang="0">
                  <a:pos x="26" y="207"/>
                </a:cxn>
                <a:cxn ang="0">
                  <a:pos x="41" y="199"/>
                </a:cxn>
                <a:cxn ang="0">
                  <a:pos x="55" y="191"/>
                </a:cxn>
                <a:cxn ang="0">
                  <a:pos x="48" y="167"/>
                </a:cxn>
                <a:cxn ang="0">
                  <a:pos x="30" y="151"/>
                </a:cxn>
                <a:cxn ang="0">
                  <a:pos x="20" y="133"/>
                </a:cxn>
                <a:cxn ang="0">
                  <a:pos x="34" y="110"/>
                </a:cxn>
                <a:cxn ang="0">
                  <a:pos x="52" y="80"/>
                </a:cxn>
                <a:cxn ang="0">
                  <a:pos x="72" y="55"/>
                </a:cxn>
                <a:cxn ang="0">
                  <a:pos x="93" y="29"/>
                </a:cxn>
                <a:cxn ang="0">
                  <a:pos x="116" y="0"/>
                </a:cxn>
                <a:cxn ang="0">
                  <a:pos x="124" y="6"/>
                </a:cxn>
                <a:cxn ang="0">
                  <a:pos x="127" y="16"/>
                </a:cxn>
              </a:cxnLst>
              <a:rect l="0" t="0" r="r" b="b"/>
              <a:pathLst>
                <a:path w="139" h="313">
                  <a:moveTo>
                    <a:pt x="127" y="16"/>
                  </a:moveTo>
                  <a:lnTo>
                    <a:pt x="132" y="23"/>
                  </a:lnTo>
                  <a:lnTo>
                    <a:pt x="135" y="33"/>
                  </a:lnTo>
                  <a:lnTo>
                    <a:pt x="137" y="44"/>
                  </a:lnTo>
                  <a:lnTo>
                    <a:pt x="139" y="52"/>
                  </a:lnTo>
                  <a:lnTo>
                    <a:pt x="132" y="84"/>
                  </a:lnTo>
                  <a:lnTo>
                    <a:pt x="125" y="116"/>
                  </a:lnTo>
                  <a:lnTo>
                    <a:pt x="119" y="148"/>
                  </a:lnTo>
                  <a:lnTo>
                    <a:pt x="113" y="182"/>
                  </a:lnTo>
                  <a:lnTo>
                    <a:pt x="107" y="214"/>
                  </a:lnTo>
                  <a:lnTo>
                    <a:pt x="103" y="247"/>
                  </a:lnTo>
                  <a:lnTo>
                    <a:pt x="97" y="281"/>
                  </a:lnTo>
                  <a:lnTo>
                    <a:pt x="93" y="313"/>
                  </a:lnTo>
                  <a:lnTo>
                    <a:pt x="88" y="307"/>
                  </a:lnTo>
                  <a:lnTo>
                    <a:pt x="83" y="302"/>
                  </a:lnTo>
                  <a:lnTo>
                    <a:pt x="76" y="298"/>
                  </a:lnTo>
                  <a:lnTo>
                    <a:pt x="69" y="294"/>
                  </a:lnTo>
                  <a:lnTo>
                    <a:pt x="64" y="290"/>
                  </a:lnTo>
                  <a:lnTo>
                    <a:pt x="58" y="287"/>
                  </a:lnTo>
                  <a:lnTo>
                    <a:pt x="53" y="281"/>
                  </a:lnTo>
                  <a:lnTo>
                    <a:pt x="50" y="275"/>
                  </a:lnTo>
                  <a:lnTo>
                    <a:pt x="46" y="270"/>
                  </a:lnTo>
                  <a:lnTo>
                    <a:pt x="43" y="266"/>
                  </a:lnTo>
                  <a:lnTo>
                    <a:pt x="38" y="264"/>
                  </a:lnTo>
                  <a:lnTo>
                    <a:pt x="33" y="260"/>
                  </a:lnTo>
                  <a:lnTo>
                    <a:pt x="28" y="258"/>
                  </a:lnTo>
                  <a:lnTo>
                    <a:pt x="22" y="256"/>
                  </a:lnTo>
                  <a:lnTo>
                    <a:pt x="17" y="252"/>
                  </a:lnTo>
                  <a:lnTo>
                    <a:pt x="12" y="247"/>
                  </a:lnTo>
                  <a:lnTo>
                    <a:pt x="8" y="247"/>
                  </a:lnTo>
                  <a:lnTo>
                    <a:pt x="5" y="247"/>
                  </a:lnTo>
                  <a:lnTo>
                    <a:pt x="2" y="246"/>
                  </a:lnTo>
                  <a:lnTo>
                    <a:pt x="0" y="244"/>
                  </a:lnTo>
                  <a:lnTo>
                    <a:pt x="0" y="242"/>
                  </a:lnTo>
                  <a:lnTo>
                    <a:pt x="3" y="238"/>
                  </a:lnTo>
                  <a:lnTo>
                    <a:pt x="4" y="236"/>
                  </a:lnTo>
                  <a:lnTo>
                    <a:pt x="7" y="234"/>
                  </a:lnTo>
                  <a:lnTo>
                    <a:pt x="0" y="226"/>
                  </a:lnTo>
                  <a:lnTo>
                    <a:pt x="6" y="220"/>
                  </a:lnTo>
                  <a:lnTo>
                    <a:pt x="13" y="215"/>
                  </a:lnTo>
                  <a:lnTo>
                    <a:pt x="19" y="211"/>
                  </a:lnTo>
                  <a:lnTo>
                    <a:pt x="26" y="207"/>
                  </a:lnTo>
                  <a:lnTo>
                    <a:pt x="34" y="203"/>
                  </a:lnTo>
                  <a:lnTo>
                    <a:pt x="41" y="199"/>
                  </a:lnTo>
                  <a:lnTo>
                    <a:pt x="48" y="196"/>
                  </a:lnTo>
                  <a:lnTo>
                    <a:pt x="55" y="191"/>
                  </a:lnTo>
                  <a:lnTo>
                    <a:pt x="53" y="177"/>
                  </a:lnTo>
                  <a:lnTo>
                    <a:pt x="48" y="167"/>
                  </a:lnTo>
                  <a:lnTo>
                    <a:pt x="38" y="158"/>
                  </a:lnTo>
                  <a:lnTo>
                    <a:pt x="30" y="151"/>
                  </a:lnTo>
                  <a:lnTo>
                    <a:pt x="23" y="143"/>
                  </a:lnTo>
                  <a:lnTo>
                    <a:pt x="20" y="133"/>
                  </a:lnTo>
                  <a:lnTo>
                    <a:pt x="23" y="123"/>
                  </a:lnTo>
                  <a:lnTo>
                    <a:pt x="34" y="110"/>
                  </a:lnTo>
                  <a:lnTo>
                    <a:pt x="43" y="94"/>
                  </a:lnTo>
                  <a:lnTo>
                    <a:pt x="52" y="80"/>
                  </a:lnTo>
                  <a:lnTo>
                    <a:pt x="61" y="68"/>
                  </a:lnTo>
                  <a:lnTo>
                    <a:pt x="72" y="55"/>
                  </a:lnTo>
                  <a:lnTo>
                    <a:pt x="82" y="42"/>
                  </a:lnTo>
                  <a:lnTo>
                    <a:pt x="93" y="29"/>
                  </a:lnTo>
                  <a:lnTo>
                    <a:pt x="104" y="15"/>
                  </a:lnTo>
                  <a:lnTo>
                    <a:pt x="116" y="0"/>
                  </a:lnTo>
                  <a:lnTo>
                    <a:pt x="120" y="2"/>
                  </a:lnTo>
                  <a:lnTo>
                    <a:pt x="124" y="6"/>
                  </a:lnTo>
                  <a:lnTo>
                    <a:pt x="125" y="11"/>
                  </a:lnTo>
                  <a:lnTo>
                    <a:pt x="127" y="16"/>
                  </a:lnTo>
                  <a:close/>
                </a:path>
              </a:pathLst>
            </a:custGeom>
            <a:solidFill>
              <a:srgbClr val="005BB7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40" name="Freeform 1373"/>
            <p:cNvSpPr>
              <a:spLocks/>
            </p:cNvSpPr>
            <p:nvPr/>
          </p:nvSpPr>
          <p:spPr bwMode="auto">
            <a:xfrm>
              <a:off x="511" y="708"/>
              <a:ext cx="267" cy="168"/>
            </a:xfrm>
            <a:custGeom>
              <a:avLst/>
              <a:gdLst/>
              <a:ahLst/>
              <a:cxnLst>
                <a:cxn ang="0">
                  <a:pos x="467" y="24"/>
                </a:cxn>
                <a:cxn ang="0">
                  <a:pos x="441" y="56"/>
                </a:cxn>
                <a:cxn ang="0">
                  <a:pos x="415" y="86"/>
                </a:cxn>
                <a:cxn ang="0">
                  <a:pos x="392" y="118"/>
                </a:cxn>
                <a:cxn ang="0">
                  <a:pos x="376" y="133"/>
                </a:cxn>
                <a:cxn ang="0">
                  <a:pos x="347" y="122"/>
                </a:cxn>
                <a:cxn ang="0">
                  <a:pos x="318" y="112"/>
                </a:cxn>
                <a:cxn ang="0">
                  <a:pos x="302" y="109"/>
                </a:cxn>
                <a:cxn ang="0">
                  <a:pos x="287" y="103"/>
                </a:cxn>
                <a:cxn ang="0">
                  <a:pos x="271" y="100"/>
                </a:cxn>
                <a:cxn ang="0">
                  <a:pos x="247" y="95"/>
                </a:cxn>
                <a:cxn ang="0">
                  <a:pos x="223" y="88"/>
                </a:cxn>
                <a:cxn ang="0">
                  <a:pos x="204" y="92"/>
                </a:cxn>
                <a:cxn ang="0">
                  <a:pos x="205" y="107"/>
                </a:cxn>
                <a:cxn ang="0">
                  <a:pos x="246" y="112"/>
                </a:cxn>
                <a:cxn ang="0">
                  <a:pos x="284" y="123"/>
                </a:cxn>
                <a:cxn ang="0">
                  <a:pos x="321" y="136"/>
                </a:cxn>
                <a:cxn ang="0">
                  <a:pos x="357" y="149"/>
                </a:cxn>
                <a:cxn ang="0">
                  <a:pos x="394" y="162"/>
                </a:cxn>
                <a:cxn ang="0">
                  <a:pos x="440" y="178"/>
                </a:cxn>
                <a:cxn ang="0">
                  <a:pos x="488" y="201"/>
                </a:cxn>
                <a:cxn ang="0">
                  <a:pos x="534" y="224"/>
                </a:cxn>
                <a:cxn ang="0">
                  <a:pos x="474" y="265"/>
                </a:cxn>
                <a:cxn ang="0">
                  <a:pos x="416" y="306"/>
                </a:cxn>
                <a:cxn ang="0">
                  <a:pos x="362" y="328"/>
                </a:cxn>
                <a:cxn ang="0">
                  <a:pos x="310" y="308"/>
                </a:cxn>
                <a:cxn ang="0">
                  <a:pos x="257" y="291"/>
                </a:cxn>
                <a:cxn ang="0">
                  <a:pos x="204" y="274"/>
                </a:cxn>
                <a:cxn ang="0">
                  <a:pos x="151" y="256"/>
                </a:cxn>
                <a:cxn ang="0">
                  <a:pos x="98" y="239"/>
                </a:cxn>
                <a:cxn ang="0">
                  <a:pos x="58" y="220"/>
                </a:cxn>
                <a:cxn ang="0">
                  <a:pos x="22" y="198"/>
                </a:cxn>
                <a:cxn ang="0">
                  <a:pos x="2" y="167"/>
                </a:cxn>
                <a:cxn ang="0">
                  <a:pos x="4" y="141"/>
                </a:cxn>
                <a:cxn ang="0">
                  <a:pos x="6" y="132"/>
                </a:cxn>
                <a:cxn ang="0">
                  <a:pos x="6" y="126"/>
                </a:cxn>
                <a:cxn ang="0">
                  <a:pos x="11" y="122"/>
                </a:cxn>
                <a:cxn ang="0">
                  <a:pos x="53" y="91"/>
                </a:cxn>
                <a:cxn ang="0">
                  <a:pos x="125" y="55"/>
                </a:cxn>
                <a:cxn ang="0">
                  <a:pos x="203" y="28"/>
                </a:cxn>
                <a:cxn ang="0">
                  <a:pos x="286" y="11"/>
                </a:cxn>
                <a:cxn ang="0">
                  <a:pos x="371" y="2"/>
                </a:cxn>
                <a:cxn ang="0">
                  <a:pos x="484" y="4"/>
                </a:cxn>
              </a:cxnLst>
              <a:rect l="0" t="0" r="r" b="b"/>
              <a:pathLst>
                <a:path w="534" h="335">
                  <a:moveTo>
                    <a:pt x="484" y="4"/>
                  </a:moveTo>
                  <a:lnTo>
                    <a:pt x="476" y="13"/>
                  </a:lnTo>
                  <a:lnTo>
                    <a:pt x="467" y="24"/>
                  </a:lnTo>
                  <a:lnTo>
                    <a:pt x="459" y="34"/>
                  </a:lnTo>
                  <a:lnTo>
                    <a:pt x="450" y="46"/>
                  </a:lnTo>
                  <a:lnTo>
                    <a:pt x="441" y="56"/>
                  </a:lnTo>
                  <a:lnTo>
                    <a:pt x="432" y="66"/>
                  </a:lnTo>
                  <a:lnTo>
                    <a:pt x="424" y="77"/>
                  </a:lnTo>
                  <a:lnTo>
                    <a:pt x="415" y="86"/>
                  </a:lnTo>
                  <a:lnTo>
                    <a:pt x="408" y="96"/>
                  </a:lnTo>
                  <a:lnTo>
                    <a:pt x="399" y="107"/>
                  </a:lnTo>
                  <a:lnTo>
                    <a:pt x="392" y="118"/>
                  </a:lnTo>
                  <a:lnTo>
                    <a:pt x="391" y="133"/>
                  </a:lnTo>
                  <a:lnTo>
                    <a:pt x="385" y="137"/>
                  </a:lnTo>
                  <a:lnTo>
                    <a:pt x="376" y="133"/>
                  </a:lnTo>
                  <a:lnTo>
                    <a:pt x="365" y="129"/>
                  </a:lnTo>
                  <a:lnTo>
                    <a:pt x="356" y="125"/>
                  </a:lnTo>
                  <a:lnTo>
                    <a:pt x="347" y="122"/>
                  </a:lnTo>
                  <a:lnTo>
                    <a:pt x="338" y="119"/>
                  </a:lnTo>
                  <a:lnTo>
                    <a:pt x="327" y="116"/>
                  </a:lnTo>
                  <a:lnTo>
                    <a:pt x="318" y="112"/>
                  </a:lnTo>
                  <a:lnTo>
                    <a:pt x="308" y="110"/>
                  </a:lnTo>
                  <a:lnTo>
                    <a:pt x="306" y="110"/>
                  </a:lnTo>
                  <a:lnTo>
                    <a:pt x="302" y="109"/>
                  </a:lnTo>
                  <a:lnTo>
                    <a:pt x="298" y="107"/>
                  </a:lnTo>
                  <a:lnTo>
                    <a:pt x="293" y="106"/>
                  </a:lnTo>
                  <a:lnTo>
                    <a:pt x="287" y="103"/>
                  </a:lnTo>
                  <a:lnTo>
                    <a:pt x="281" y="102"/>
                  </a:lnTo>
                  <a:lnTo>
                    <a:pt x="276" y="101"/>
                  </a:lnTo>
                  <a:lnTo>
                    <a:pt x="271" y="100"/>
                  </a:lnTo>
                  <a:lnTo>
                    <a:pt x="263" y="99"/>
                  </a:lnTo>
                  <a:lnTo>
                    <a:pt x="254" y="98"/>
                  </a:lnTo>
                  <a:lnTo>
                    <a:pt x="247" y="95"/>
                  </a:lnTo>
                  <a:lnTo>
                    <a:pt x="239" y="93"/>
                  </a:lnTo>
                  <a:lnTo>
                    <a:pt x="231" y="91"/>
                  </a:lnTo>
                  <a:lnTo>
                    <a:pt x="223" y="88"/>
                  </a:lnTo>
                  <a:lnTo>
                    <a:pt x="215" y="87"/>
                  </a:lnTo>
                  <a:lnTo>
                    <a:pt x="207" y="87"/>
                  </a:lnTo>
                  <a:lnTo>
                    <a:pt x="204" y="92"/>
                  </a:lnTo>
                  <a:lnTo>
                    <a:pt x="203" y="96"/>
                  </a:lnTo>
                  <a:lnTo>
                    <a:pt x="204" y="102"/>
                  </a:lnTo>
                  <a:lnTo>
                    <a:pt x="205" y="107"/>
                  </a:lnTo>
                  <a:lnTo>
                    <a:pt x="219" y="108"/>
                  </a:lnTo>
                  <a:lnTo>
                    <a:pt x="233" y="110"/>
                  </a:lnTo>
                  <a:lnTo>
                    <a:pt x="246" y="112"/>
                  </a:lnTo>
                  <a:lnTo>
                    <a:pt x="258" y="116"/>
                  </a:lnTo>
                  <a:lnTo>
                    <a:pt x="272" y="119"/>
                  </a:lnTo>
                  <a:lnTo>
                    <a:pt x="284" y="123"/>
                  </a:lnTo>
                  <a:lnTo>
                    <a:pt x="296" y="127"/>
                  </a:lnTo>
                  <a:lnTo>
                    <a:pt x="309" y="131"/>
                  </a:lnTo>
                  <a:lnTo>
                    <a:pt x="321" y="136"/>
                  </a:lnTo>
                  <a:lnTo>
                    <a:pt x="333" y="140"/>
                  </a:lnTo>
                  <a:lnTo>
                    <a:pt x="345" y="145"/>
                  </a:lnTo>
                  <a:lnTo>
                    <a:pt x="357" y="149"/>
                  </a:lnTo>
                  <a:lnTo>
                    <a:pt x="370" y="154"/>
                  </a:lnTo>
                  <a:lnTo>
                    <a:pt x="382" y="159"/>
                  </a:lnTo>
                  <a:lnTo>
                    <a:pt x="394" y="162"/>
                  </a:lnTo>
                  <a:lnTo>
                    <a:pt x="407" y="165"/>
                  </a:lnTo>
                  <a:lnTo>
                    <a:pt x="423" y="171"/>
                  </a:lnTo>
                  <a:lnTo>
                    <a:pt x="440" y="178"/>
                  </a:lnTo>
                  <a:lnTo>
                    <a:pt x="455" y="186"/>
                  </a:lnTo>
                  <a:lnTo>
                    <a:pt x="471" y="193"/>
                  </a:lnTo>
                  <a:lnTo>
                    <a:pt x="488" y="201"/>
                  </a:lnTo>
                  <a:lnTo>
                    <a:pt x="503" y="208"/>
                  </a:lnTo>
                  <a:lnTo>
                    <a:pt x="519" y="216"/>
                  </a:lnTo>
                  <a:lnTo>
                    <a:pt x="534" y="224"/>
                  </a:lnTo>
                  <a:lnTo>
                    <a:pt x="514" y="237"/>
                  </a:lnTo>
                  <a:lnTo>
                    <a:pt x="493" y="251"/>
                  </a:lnTo>
                  <a:lnTo>
                    <a:pt x="474" y="265"/>
                  </a:lnTo>
                  <a:lnTo>
                    <a:pt x="454" y="277"/>
                  </a:lnTo>
                  <a:lnTo>
                    <a:pt x="435" y="292"/>
                  </a:lnTo>
                  <a:lnTo>
                    <a:pt x="416" y="306"/>
                  </a:lnTo>
                  <a:lnTo>
                    <a:pt x="398" y="320"/>
                  </a:lnTo>
                  <a:lnTo>
                    <a:pt x="379" y="335"/>
                  </a:lnTo>
                  <a:lnTo>
                    <a:pt x="362" y="328"/>
                  </a:lnTo>
                  <a:lnTo>
                    <a:pt x="345" y="321"/>
                  </a:lnTo>
                  <a:lnTo>
                    <a:pt x="327" y="315"/>
                  </a:lnTo>
                  <a:lnTo>
                    <a:pt x="310" y="308"/>
                  </a:lnTo>
                  <a:lnTo>
                    <a:pt x="292" y="303"/>
                  </a:lnTo>
                  <a:lnTo>
                    <a:pt x="275" y="297"/>
                  </a:lnTo>
                  <a:lnTo>
                    <a:pt x="257" y="291"/>
                  </a:lnTo>
                  <a:lnTo>
                    <a:pt x="240" y="285"/>
                  </a:lnTo>
                  <a:lnTo>
                    <a:pt x="222" y="280"/>
                  </a:lnTo>
                  <a:lnTo>
                    <a:pt x="204" y="274"/>
                  </a:lnTo>
                  <a:lnTo>
                    <a:pt x="187" y="268"/>
                  </a:lnTo>
                  <a:lnTo>
                    <a:pt x="169" y="262"/>
                  </a:lnTo>
                  <a:lnTo>
                    <a:pt x="151" y="256"/>
                  </a:lnTo>
                  <a:lnTo>
                    <a:pt x="134" y="251"/>
                  </a:lnTo>
                  <a:lnTo>
                    <a:pt x="116" y="245"/>
                  </a:lnTo>
                  <a:lnTo>
                    <a:pt x="98" y="239"/>
                  </a:lnTo>
                  <a:lnTo>
                    <a:pt x="86" y="232"/>
                  </a:lnTo>
                  <a:lnTo>
                    <a:pt x="72" y="225"/>
                  </a:lnTo>
                  <a:lnTo>
                    <a:pt x="58" y="220"/>
                  </a:lnTo>
                  <a:lnTo>
                    <a:pt x="45" y="213"/>
                  </a:lnTo>
                  <a:lnTo>
                    <a:pt x="34" y="206"/>
                  </a:lnTo>
                  <a:lnTo>
                    <a:pt x="22" y="198"/>
                  </a:lnTo>
                  <a:lnTo>
                    <a:pt x="12" y="187"/>
                  </a:lnTo>
                  <a:lnTo>
                    <a:pt x="4" y="175"/>
                  </a:lnTo>
                  <a:lnTo>
                    <a:pt x="2" y="167"/>
                  </a:lnTo>
                  <a:lnTo>
                    <a:pt x="0" y="157"/>
                  </a:lnTo>
                  <a:lnTo>
                    <a:pt x="0" y="148"/>
                  </a:lnTo>
                  <a:lnTo>
                    <a:pt x="4" y="141"/>
                  </a:lnTo>
                  <a:lnTo>
                    <a:pt x="5" y="133"/>
                  </a:lnTo>
                  <a:lnTo>
                    <a:pt x="6" y="133"/>
                  </a:lnTo>
                  <a:lnTo>
                    <a:pt x="6" y="132"/>
                  </a:lnTo>
                  <a:lnTo>
                    <a:pt x="6" y="130"/>
                  </a:lnTo>
                  <a:lnTo>
                    <a:pt x="6" y="129"/>
                  </a:lnTo>
                  <a:lnTo>
                    <a:pt x="6" y="126"/>
                  </a:lnTo>
                  <a:lnTo>
                    <a:pt x="10" y="126"/>
                  </a:lnTo>
                  <a:lnTo>
                    <a:pt x="11" y="124"/>
                  </a:lnTo>
                  <a:lnTo>
                    <a:pt x="11" y="122"/>
                  </a:lnTo>
                  <a:lnTo>
                    <a:pt x="12" y="121"/>
                  </a:lnTo>
                  <a:lnTo>
                    <a:pt x="33" y="104"/>
                  </a:lnTo>
                  <a:lnTo>
                    <a:pt x="53" y="91"/>
                  </a:lnTo>
                  <a:lnTo>
                    <a:pt x="76" y="77"/>
                  </a:lnTo>
                  <a:lnTo>
                    <a:pt x="101" y="65"/>
                  </a:lnTo>
                  <a:lnTo>
                    <a:pt x="125" y="55"/>
                  </a:lnTo>
                  <a:lnTo>
                    <a:pt x="150" y="45"/>
                  </a:lnTo>
                  <a:lnTo>
                    <a:pt x="177" y="36"/>
                  </a:lnTo>
                  <a:lnTo>
                    <a:pt x="203" y="28"/>
                  </a:lnTo>
                  <a:lnTo>
                    <a:pt x="231" y="21"/>
                  </a:lnTo>
                  <a:lnTo>
                    <a:pt x="258" y="17"/>
                  </a:lnTo>
                  <a:lnTo>
                    <a:pt x="286" y="11"/>
                  </a:lnTo>
                  <a:lnTo>
                    <a:pt x="315" y="8"/>
                  </a:lnTo>
                  <a:lnTo>
                    <a:pt x="344" y="4"/>
                  </a:lnTo>
                  <a:lnTo>
                    <a:pt x="371" y="2"/>
                  </a:lnTo>
                  <a:lnTo>
                    <a:pt x="400" y="1"/>
                  </a:lnTo>
                  <a:lnTo>
                    <a:pt x="428" y="0"/>
                  </a:lnTo>
                  <a:lnTo>
                    <a:pt x="484" y="4"/>
                  </a:lnTo>
                  <a:close/>
                </a:path>
              </a:pathLst>
            </a:custGeom>
            <a:solidFill>
              <a:srgbClr val="005BB7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41" name="Freeform 1374"/>
            <p:cNvSpPr>
              <a:spLocks/>
            </p:cNvSpPr>
            <p:nvPr/>
          </p:nvSpPr>
          <p:spPr bwMode="auto">
            <a:xfrm>
              <a:off x="904" y="737"/>
              <a:ext cx="54" cy="28"/>
            </a:xfrm>
            <a:custGeom>
              <a:avLst/>
              <a:gdLst/>
              <a:ahLst/>
              <a:cxnLst>
                <a:cxn ang="0">
                  <a:pos x="101" y="15"/>
                </a:cxn>
                <a:cxn ang="0">
                  <a:pos x="103" y="24"/>
                </a:cxn>
                <a:cxn ang="0">
                  <a:pos x="107" y="34"/>
                </a:cxn>
                <a:cxn ang="0">
                  <a:pos x="108" y="44"/>
                </a:cxn>
                <a:cxn ang="0">
                  <a:pos x="107" y="54"/>
                </a:cxn>
                <a:cxn ang="0">
                  <a:pos x="103" y="55"/>
                </a:cxn>
                <a:cxn ang="0">
                  <a:pos x="101" y="52"/>
                </a:cxn>
                <a:cxn ang="0">
                  <a:pos x="101" y="49"/>
                </a:cxn>
                <a:cxn ang="0">
                  <a:pos x="99" y="47"/>
                </a:cxn>
                <a:cxn ang="0">
                  <a:pos x="98" y="31"/>
                </a:cxn>
                <a:cxn ang="0">
                  <a:pos x="95" y="31"/>
                </a:cxn>
                <a:cxn ang="0">
                  <a:pos x="93" y="23"/>
                </a:cxn>
                <a:cxn ang="0">
                  <a:pos x="92" y="22"/>
                </a:cxn>
                <a:cxn ang="0">
                  <a:pos x="88" y="17"/>
                </a:cxn>
                <a:cxn ang="0">
                  <a:pos x="84" y="14"/>
                </a:cxn>
                <a:cxn ang="0">
                  <a:pos x="79" y="12"/>
                </a:cxn>
                <a:cxn ang="0">
                  <a:pos x="69" y="12"/>
                </a:cxn>
                <a:cxn ang="0">
                  <a:pos x="57" y="13"/>
                </a:cxn>
                <a:cxn ang="0">
                  <a:pos x="48" y="16"/>
                </a:cxn>
                <a:cxn ang="0">
                  <a:pos x="38" y="20"/>
                </a:cxn>
                <a:cxn ang="0">
                  <a:pos x="29" y="24"/>
                </a:cxn>
                <a:cxn ang="0">
                  <a:pos x="19" y="28"/>
                </a:cxn>
                <a:cxn ang="0">
                  <a:pos x="10" y="32"/>
                </a:cxn>
                <a:cxn ang="0">
                  <a:pos x="0" y="35"/>
                </a:cxn>
                <a:cxn ang="0">
                  <a:pos x="0" y="29"/>
                </a:cxn>
                <a:cxn ang="0">
                  <a:pos x="10" y="23"/>
                </a:cxn>
                <a:cxn ang="0">
                  <a:pos x="23" y="16"/>
                </a:cxn>
                <a:cxn ang="0">
                  <a:pos x="37" y="9"/>
                </a:cxn>
                <a:cxn ang="0">
                  <a:pos x="50" y="4"/>
                </a:cxn>
                <a:cxn ang="0">
                  <a:pos x="65" y="0"/>
                </a:cxn>
                <a:cxn ang="0">
                  <a:pos x="78" y="1"/>
                </a:cxn>
                <a:cxn ang="0">
                  <a:pos x="91" y="5"/>
                </a:cxn>
                <a:cxn ang="0">
                  <a:pos x="101" y="15"/>
                </a:cxn>
              </a:cxnLst>
              <a:rect l="0" t="0" r="r" b="b"/>
              <a:pathLst>
                <a:path w="108" h="55">
                  <a:moveTo>
                    <a:pt x="101" y="15"/>
                  </a:moveTo>
                  <a:lnTo>
                    <a:pt x="103" y="24"/>
                  </a:lnTo>
                  <a:lnTo>
                    <a:pt x="107" y="34"/>
                  </a:lnTo>
                  <a:lnTo>
                    <a:pt x="108" y="44"/>
                  </a:lnTo>
                  <a:lnTo>
                    <a:pt x="107" y="54"/>
                  </a:lnTo>
                  <a:lnTo>
                    <a:pt x="103" y="55"/>
                  </a:lnTo>
                  <a:lnTo>
                    <a:pt x="101" y="52"/>
                  </a:lnTo>
                  <a:lnTo>
                    <a:pt x="101" y="49"/>
                  </a:lnTo>
                  <a:lnTo>
                    <a:pt x="99" y="47"/>
                  </a:lnTo>
                  <a:lnTo>
                    <a:pt x="98" y="31"/>
                  </a:lnTo>
                  <a:lnTo>
                    <a:pt x="95" y="31"/>
                  </a:lnTo>
                  <a:lnTo>
                    <a:pt x="93" y="23"/>
                  </a:lnTo>
                  <a:lnTo>
                    <a:pt x="92" y="22"/>
                  </a:lnTo>
                  <a:lnTo>
                    <a:pt x="88" y="17"/>
                  </a:lnTo>
                  <a:lnTo>
                    <a:pt x="84" y="14"/>
                  </a:lnTo>
                  <a:lnTo>
                    <a:pt x="79" y="12"/>
                  </a:lnTo>
                  <a:lnTo>
                    <a:pt x="69" y="12"/>
                  </a:lnTo>
                  <a:lnTo>
                    <a:pt x="57" y="13"/>
                  </a:lnTo>
                  <a:lnTo>
                    <a:pt x="48" y="16"/>
                  </a:lnTo>
                  <a:lnTo>
                    <a:pt x="38" y="20"/>
                  </a:lnTo>
                  <a:lnTo>
                    <a:pt x="29" y="24"/>
                  </a:lnTo>
                  <a:lnTo>
                    <a:pt x="19" y="28"/>
                  </a:lnTo>
                  <a:lnTo>
                    <a:pt x="10" y="32"/>
                  </a:lnTo>
                  <a:lnTo>
                    <a:pt x="0" y="35"/>
                  </a:lnTo>
                  <a:lnTo>
                    <a:pt x="0" y="29"/>
                  </a:lnTo>
                  <a:lnTo>
                    <a:pt x="10" y="23"/>
                  </a:lnTo>
                  <a:lnTo>
                    <a:pt x="23" y="16"/>
                  </a:lnTo>
                  <a:lnTo>
                    <a:pt x="37" y="9"/>
                  </a:lnTo>
                  <a:lnTo>
                    <a:pt x="50" y="4"/>
                  </a:lnTo>
                  <a:lnTo>
                    <a:pt x="65" y="0"/>
                  </a:lnTo>
                  <a:lnTo>
                    <a:pt x="78" y="1"/>
                  </a:lnTo>
                  <a:lnTo>
                    <a:pt x="91" y="5"/>
                  </a:lnTo>
                  <a:lnTo>
                    <a:pt x="101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42" name="Freeform 1375"/>
            <p:cNvSpPr>
              <a:spLocks/>
            </p:cNvSpPr>
            <p:nvPr/>
          </p:nvSpPr>
          <p:spPr bwMode="auto">
            <a:xfrm>
              <a:off x="946" y="736"/>
              <a:ext cx="98" cy="256"/>
            </a:xfrm>
            <a:custGeom>
              <a:avLst/>
              <a:gdLst/>
              <a:ahLst/>
              <a:cxnLst>
                <a:cxn ang="0">
                  <a:pos x="181" y="59"/>
                </a:cxn>
                <a:cxn ang="0">
                  <a:pos x="189" y="138"/>
                </a:cxn>
                <a:cxn ang="0">
                  <a:pos x="192" y="195"/>
                </a:cxn>
                <a:cxn ang="0">
                  <a:pos x="195" y="222"/>
                </a:cxn>
                <a:cxn ang="0">
                  <a:pos x="183" y="238"/>
                </a:cxn>
                <a:cxn ang="0">
                  <a:pos x="165" y="245"/>
                </a:cxn>
                <a:cxn ang="0">
                  <a:pos x="146" y="252"/>
                </a:cxn>
                <a:cxn ang="0">
                  <a:pos x="131" y="261"/>
                </a:cxn>
                <a:cxn ang="0">
                  <a:pos x="129" y="280"/>
                </a:cxn>
                <a:cxn ang="0">
                  <a:pos x="145" y="302"/>
                </a:cxn>
                <a:cxn ang="0">
                  <a:pos x="157" y="321"/>
                </a:cxn>
                <a:cxn ang="0">
                  <a:pos x="155" y="339"/>
                </a:cxn>
                <a:cxn ang="0">
                  <a:pos x="139" y="364"/>
                </a:cxn>
                <a:cxn ang="0">
                  <a:pos x="113" y="398"/>
                </a:cxn>
                <a:cxn ang="0">
                  <a:pos x="83" y="432"/>
                </a:cxn>
                <a:cxn ang="0">
                  <a:pos x="52" y="465"/>
                </a:cxn>
                <a:cxn ang="0">
                  <a:pos x="30" y="491"/>
                </a:cxn>
                <a:cxn ang="0">
                  <a:pos x="16" y="507"/>
                </a:cxn>
                <a:cxn ang="0">
                  <a:pos x="8" y="493"/>
                </a:cxn>
                <a:cxn ang="0">
                  <a:pos x="0" y="463"/>
                </a:cxn>
                <a:cxn ang="0">
                  <a:pos x="9" y="434"/>
                </a:cxn>
                <a:cxn ang="0">
                  <a:pos x="22" y="409"/>
                </a:cxn>
                <a:cxn ang="0">
                  <a:pos x="36" y="382"/>
                </a:cxn>
                <a:cxn ang="0">
                  <a:pos x="48" y="357"/>
                </a:cxn>
                <a:cxn ang="0">
                  <a:pos x="54" y="345"/>
                </a:cxn>
                <a:cxn ang="0">
                  <a:pos x="62" y="328"/>
                </a:cxn>
                <a:cxn ang="0">
                  <a:pos x="77" y="287"/>
                </a:cxn>
                <a:cxn ang="0">
                  <a:pos x="90" y="249"/>
                </a:cxn>
                <a:cxn ang="0">
                  <a:pos x="93" y="240"/>
                </a:cxn>
                <a:cxn ang="0">
                  <a:pos x="99" y="221"/>
                </a:cxn>
                <a:cxn ang="0">
                  <a:pos x="105" y="199"/>
                </a:cxn>
                <a:cxn ang="0">
                  <a:pos x="106" y="193"/>
                </a:cxn>
                <a:cxn ang="0">
                  <a:pos x="111" y="182"/>
                </a:cxn>
                <a:cxn ang="0">
                  <a:pos x="113" y="177"/>
                </a:cxn>
                <a:cxn ang="0">
                  <a:pos x="114" y="169"/>
                </a:cxn>
                <a:cxn ang="0">
                  <a:pos x="115" y="160"/>
                </a:cxn>
                <a:cxn ang="0">
                  <a:pos x="116" y="162"/>
                </a:cxn>
                <a:cxn ang="0">
                  <a:pos x="117" y="163"/>
                </a:cxn>
                <a:cxn ang="0">
                  <a:pos x="120" y="136"/>
                </a:cxn>
                <a:cxn ang="0">
                  <a:pos x="128" y="94"/>
                </a:cxn>
                <a:cxn ang="0">
                  <a:pos x="134" y="51"/>
                </a:cxn>
                <a:cxn ang="0">
                  <a:pos x="136" y="34"/>
                </a:cxn>
                <a:cxn ang="0">
                  <a:pos x="147" y="10"/>
                </a:cxn>
                <a:cxn ang="0">
                  <a:pos x="166" y="4"/>
                </a:cxn>
                <a:cxn ang="0">
                  <a:pos x="172" y="15"/>
                </a:cxn>
              </a:cxnLst>
              <a:rect l="0" t="0" r="r" b="b"/>
              <a:pathLst>
                <a:path w="195" h="511">
                  <a:moveTo>
                    <a:pt x="174" y="21"/>
                  </a:moveTo>
                  <a:lnTo>
                    <a:pt x="181" y="59"/>
                  </a:lnTo>
                  <a:lnTo>
                    <a:pt x="185" y="98"/>
                  </a:lnTo>
                  <a:lnTo>
                    <a:pt x="189" y="138"/>
                  </a:lnTo>
                  <a:lnTo>
                    <a:pt x="192" y="176"/>
                  </a:lnTo>
                  <a:lnTo>
                    <a:pt x="192" y="195"/>
                  </a:lnTo>
                  <a:lnTo>
                    <a:pt x="195" y="208"/>
                  </a:lnTo>
                  <a:lnTo>
                    <a:pt x="195" y="222"/>
                  </a:lnTo>
                  <a:lnTo>
                    <a:pt x="192" y="236"/>
                  </a:lnTo>
                  <a:lnTo>
                    <a:pt x="183" y="238"/>
                  </a:lnTo>
                  <a:lnTo>
                    <a:pt x="174" y="242"/>
                  </a:lnTo>
                  <a:lnTo>
                    <a:pt x="165" y="245"/>
                  </a:lnTo>
                  <a:lnTo>
                    <a:pt x="155" y="249"/>
                  </a:lnTo>
                  <a:lnTo>
                    <a:pt x="146" y="252"/>
                  </a:lnTo>
                  <a:lnTo>
                    <a:pt x="138" y="257"/>
                  </a:lnTo>
                  <a:lnTo>
                    <a:pt x="131" y="261"/>
                  </a:lnTo>
                  <a:lnTo>
                    <a:pt x="124" y="267"/>
                  </a:lnTo>
                  <a:lnTo>
                    <a:pt x="129" y="280"/>
                  </a:lnTo>
                  <a:lnTo>
                    <a:pt x="136" y="291"/>
                  </a:lnTo>
                  <a:lnTo>
                    <a:pt x="145" y="302"/>
                  </a:lnTo>
                  <a:lnTo>
                    <a:pt x="153" y="313"/>
                  </a:lnTo>
                  <a:lnTo>
                    <a:pt x="157" y="321"/>
                  </a:lnTo>
                  <a:lnTo>
                    <a:pt x="158" y="329"/>
                  </a:lnTo>
                  <a:lnTo>
                    <a:pt x="155" y="339"/>
                  </a:lnTo>
                  <a:lnTo>
                    <a:pt x="151" y="345"/>
                  </a:lnTo>
                  <a:lnTo>
                    <a:pt x="139" y="364"/>
                  </a:lnTo>
                  <a:lnTo>
                    <a:pt x="127" y="382"/>
                  </a:lnTo>
                  <a:lnTo>
                    <a:pt x="113" y="398"/>
                  </a:lnTo>
                  <a:lnTo>
                    <a:pt x="98" y="415"/>
                  </a:lnTo>
                  <a:lnTo>
                    <a:pt x="83" y="432"/>
                  </a:lnTo>
                  <a:lnTo>
                    <a:pt x="67" y="448"/>
                  </a:lnTo>
                  <a:lnTo>
                    <a:pt x="52" y="465"/>
                  </a:lnTo>
                  <a:lnTo>
                    <a:pt x="37" y="484"/>
                  </a:lnTo>
                  <a:lnTo>
                    <a:pt x="30" y="491"/>
                  </a:lnTo>
                  <a:lnTo>
                    <a:pt x="23" y="499"/>
                  </a:lnTo>
                  <a:lnTo>
                    <a:pt x="16" y="507"/>
                  </a:lnTo>
                  <a:lnTo>
                    <a:pt x="7" y="511"/>
                  </a:lnTo>
                  <a:lnTo>
                    <a:pt x="8" y="493"/>
                  </a:lnTo>
                  <a:lnTo>
                    <a:pt x="3" y="477"/>
                  </a:lnTo>
                  <a:lnTo>
                    <a:pt x="0" y="463"/>
                  </a:lnTo>
                  <a:lnTo>
                    <a:pt x="5" y="447"/>
                  </a:lnTo>
                  <a:lnTo>
                    <a:pt x="9" y="434"/>
                  </a:lnTo>
                  <a:lnTo>
                    <a:pt x="15" y="422"/>
                  </a:lnTo>
                  <a:lnTo>
                    <a:pt x="22" y="409"/>
                  </a:lnTo>
                  <a:lnTo>
                    <a:pt x="29" y="395"/>
                  </a:lnTo>
                  <a:lnTo>
                    <a:pt x="36" y="382"/>
                  </a:lnTo>
                  <a:lnTo>
                    <a:pt x="43" y="370"/>
                  </a:lnTo>
                  <a:lnTo>
                    <a:pt x="48" y="357"/>
                  </a:lnTo>
                  <a:lnTo>
                    <a:pt x="53" y="344"/>
                  </a:lnTo>
                  <a:lnTo>
                    <a:pt x="54" y="345"/>
                  </a:lnTo>
                  <a:lnTo>
                    <a:pt x="61" y="327"/>
                  </a:lnTo>
                  <a:lnTo>
                    <a:pt x="62" y="328"/>
                  </a:lnTo>
                  <a:lnTo>
                    <a:pt x="69" y="306"/>
                  </a:lnTo>
                  <a:lnTo>
                    <a:pt x="77" y="287"/>
                  </a:lnTo>
                  <a:lnTo>
                    <a:pt x="84" y="269"/>
                  </a:lnTo>
                  <a:lnTo>
                    <a:pt x="90" y="249"/>
                  </a:lnTo>
                  <a:lnTo>
                    <a:pt x="91" y="250"/>
                  </a:lnTo>
                  <a:lnTo>
                    <a:pt x="93" y="240"/>
                  </a:lnTo>
                  <a:lnTo>
                    <a:pt x="97" y="230"/>
                  </a:lnTo>
                  <a:lnTo>
                    <a:pt x="99" y="221"/>
                  </a:lnTo>
                  <a:lnTo>
                    <a:pt x="102" y="212"/>
                  </a:lnTo>
                  <a:lnTo>
                    <a:pt x="105" y="199"/>
                  </a:lnTo>
                  <a:lnTo>
                    <a:pt x="106" y="200"/>
                  </a:lnTo>
                  <a:lnTo>
                    <a:pt x="106" y="193"/>
                  </a:lnTo>
                  <a:lnTo>
                    <a:pt x="108" y="188"/>
                  </a:lnTo>
                  <a:lnTo>
                    <a:pt x="111" y="182"/>
                  </a:lnTo>
                  <a:lnTo>
                    <a:pt x="112" y="176"/>
                  </a:lnTo>
                  <a:lnTo>
                    <a:pt x="113" y="177"/>
                  </a:lnTo>
                  <a:lnTo>
                    <a:pt x="114" y="174"/>
                  </a:lnTo>
                  <a:lnTo>
                    <a:pt x="114" y="169"/>
                  </a:lnTo>
                  <a:lnTo>
                    <a:pt x="115" y="165"/>
                  </a:lnTo>
                  <a:lnTo>
                    <a:pt x="115" y="160"/>
                  </a:lnTo>
                  <a:lnTo>
                    <a:pt x="115" y="161"/>
                  </a:lnTo>
                  <a:lnTo>
                    <a:pt x="116" y="162"/>
                  </a:lnTo>
                  <a:lnTo>
                    <a:pt x="116" y="162"/>
                  </a:lnTo>
                  <a:lnTo>
                    <a:pt x="117" y="163"/>
                  </a:lnTo>
                  <a:lnTo>
                    <a:pt x="119" y="135"/>
                  </a:lnTo>
                  <a:lnTo>
                    <a:pt x="120" y="136"/>
                  </a:lnTo>
                  <a:lnTo>
                    <a:pt x="124" y="115"/>
                  </a:lnTo>
                  <a:lnTo>
                    <a:pt x="128" y="94"/>
                  </a:lnTo>
                  <a:lnTo>
                    <a:pt x="131" y="72"/>
                  </a:lnTo>
                  <a:lnTo>
                    <a:pt x="134" y="51"/>
                  </a:lnTo>
                  <a:lnTo>
                    <a:pt x="135" y="52"/>
                  </a:lnTo>
                  <a:lnTo>
                    <a:pt x="136" y="34"/>
                  </a:lnTo>
                  <a:lnTo>
                    <a:pt x="139" y="21"/>
                  </a:lnTo>
                  <a:lnTo>
                    <a:pt x="147" y="10"/>
                  </a:lnTo>
                  <a:lnTo>
                    <a:pt x="161" y="0"/>
                  </a:lnTo>
                  <a:lnTo>
                    <a:pt x="166" y="4"/>
                  </a:lnTo>
                  <a:lnTo>
                    <a:pt x="169" y="10"/>
                  </a:lnTo>
                  <a:lnTo>
                    <a:pt x="172" y="15"/>
                  </a:lnTo>
                  <a:lnTo>
                    <a:pt x="174" y="21"/>
                  </a:lnTo>
                  <a:close/>
                </a:path>
              </a:pathLst>
            </a:custGeom>
            <a:solidFill>
              <a:srgbClr val="005BB7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43" name="Freeform 1376"/>
            <p:cNvSpPr>
              <a:spLocks/>
            </p:cNvSpPr>
            <p:nvPr/>
          </p:nvSpPr>
          <p:spPr bwMode="auto">
            <a:xfrm>
              <a:off x="858" y="746"/>
              <a:ext cx="53" cy="90"/>
            </a:xfrm>
            <a:custGeom>
              <a:avLst/>
              <a:gdLst/>
              <a:ahLst/>
              <a:cxnLst>
                <a:cxn ang="0">
                  <a:pos x="34" y="67"/>
                </a:cxn>
                <a:cxn ang="0">
                  <a:pos x="41" y="75"/>
                </a:cxn>
                <a:cxn ang="0">
                  <a:pos x="48" y="83"/>
                </a:cxn>
                <a:cxn ang="0">
                  <a:pos x="56" y="91"/>
                </a:cxn>
                <a:cxn ang="0">
                  <a:pos x="64" y="101"/>
                </a:cxn>
                <a:cxn ang="0">
                  <a:pos x="74" y="109"/>
                </a:cxn>
                <a:cxn ang="0">
                  <a:pos x="83" y="116"/>
                </a:cxn>
                <a:cxn ang="0">
                  <a:pos x="93" y="123"/>
                </a:cxn>
                <a:cxn ang="0">
                  <a:pos x="105" y="127"/>
                </a:cxn>
                <a:cxn ang="0">
                  <a:pos x="102" y="133"/>
                </a:cxn>
                <a:cxn ang="0">
                  <a:pos x="99" y="135"/>
                </a:cxn>
                <a:cxn ang="0">
                  <a:pos x="93" y="138"/>
                </a:cxn>
                <a:cxn ang="0">
                  <a:pos x="88" y="141"/>
                </a:cxn>
                <a:cxn ang="0">
                  <a:pos x="80" y="148"/>
                </a:cxn>
                <a:cxn ang="0">
                  <a:pos x="72" y="154"/>
                </a:cxn>
                <a:cxn ang="0">
                  <a:pos x="65" y="161"/>
                </a:cxn>
                <a:cxn ang="0">
                  <a:pos x="59" y="166"/>
                </a:cxn>
                <a:cxn ang="0">
                  <a:pos x="50" y="172"/>
                </a:cxn>
                <a:cxn ang="0">
                  <a:pos x="41" y="176"/>
                </a:cxn>
                <a:cxn ang="0">
                  <a:pos x="32" y="179"/>
                </a:cxn>
                <a:cxn ang="0">
                  <a:pos x="21" y="180"/>
                </a:cxn>
                <a:cxn ang="0">
                  <a:pos x="15" y="143"/>
                </a:cxn>
                <a:cxn ang="0">
                  <a:pos x="6" y="108"/>
                </a:cxn>
                <a:cxn ang="0">
                  <a:pos x="0" y="72"/>
                </a:cxn>
                <a:cxn ang="0">
                  <a:pos x="2" y="35"/>
                </a:cxn>
                <a:cxn ang="0">
                  <a:pos x="4" y="34"/>
                </a:cxn>
                <a:cxn ang="0">
                  <a:pos x="4" y="29"/>
                </a:cxn>
                <a:cxn ang="0">
                  <a:pos x="4" y="24"/>
                </a:cxn>
                <a:cxn ang="0">
                  <a:pos x="6" y="19"/>
                </a:cxn>
                <a:cxn ang="0">
                  <a:pos x="7" y="20"/>
                </a:cxn>
                <a:cxn ang="0">
                  <a:pos x="8" y="15"/>
                </a:cxn>
                <a:cxn ang="0">
                  <a:pos x="8" y="10"/>
                </a:cxn>
                <a:cxn ang="0">
                  <a:pos x="9" y="4"/>
                </a:cxn>
                <a:cxn ang="0">
                  <a:pos x="12" y="0"/>
                </a:cxn>
                <a:cxn ang="0">
                  <a:pos x="18" y="17"/>
                </a:cxn>
                <a:cxn ang="0">
                  <a:pos x="24" y="32"/>
                </a:cxn>
                <a:cxn ang="0">
                  <a:pos x="30" y="49"/>
                </a:cxn>
                <a:cxn ang="0">
                  <a:pos x="34" y="67"/>
                </a:cxn>
              </a:cxnLst>
              <a:rect l="0" t="0" r="r" b="b"/>
              <a:pathLst>
                <a:path w="105" h="180">
                  <a:moveTo>
                    <a:pt x="34" y="67"/>
                  </a:moveTo>
                  <a:lnTo>
                    <a:pt x="41" y="75"/>
                  </a:lnTo>
                  <a:lnTo>
                    <a:pt x="48" y="83"/>
                  </a:lnTo>
                  <a:lnTo>
                    <a:pt x="56" y="91"/>
                  </a:lnTo>
                  <a:lnTo>
                    <a:pt x="64" y="101"/>
                  </a:lnTo>
                  <a:lnTo>
                    <a:pt x="74" y="109"/>
                  </a:lnTo>
                  <a:lnTo>
                    <a:pt x="83" y="116"/>
                  </a:lnTo>
                  <a:lnTo>
                    <a:pt x="93" y="123"/>
                  </a:lnTo>
                  <a:lnTo>
                    <a:pt x="105" y="127"/>
                  </a:lnTo>
                  <a:lnTo>
                    <a:pt x="102" y="133"/>
                  </a:lnTo>
                  <a:lnTo>
                    <a:pt x="99" y="135"/>
                  </a:lnTo>
                  <a:lnTo>
                    <a:pt x="93" y="138"/>
                  </a:lnTo>
                  <a:lnTo>
                    <a:pt x="88" y="141"/>
                  </a:lnTo>
                  <a:lnTo>
                    <a:pt x="80" y="148"/>
                  </a:lnTo>
                  <a:lnTo>
                    <a:pt x="72" y="154"/>
                  </a:lnTo>
                  <a:lnTo>
                    <a:pt x="65" y="161"/>
                  </a:lnTo>
                  <a:lnTo>
                    <a:pt x="59" y="166"/>
                  </a:lnTo>
                  <a:lnTo>
                    <a:pt x="50" y="172"/>
                  </a:lnTo>
                  <a:lnTo>
                    <a:pt x="41" y="176"/>
                  </a:lnTo>
                  <a:lnTo>
                    <a:pt x="32" y="179"/>
                  </a:lnTo>
                  <a:lnTo>
                    <a:pt x="21" y="180"/>
                  </a:lnTo>
                  <a:lnTo>
                    <a:pt x="15" y="143"/>
                  </a:lnTo>
                  <a:lnTo>
                    <a:pt x="6" y="108"/>
                  </a:lnTo>
                  <a:lnTo>
                    <a:pt x="0" y="72"/>
                  </a:lnTo>
                  <a:lnTo>
                    <a:pt x="2" y="35"/>
                  </a:lnTo>
                  <a:lnTo>
                    <a:pt x="4" y="34"/>
                  </a:lnTo>
                  <a:lnTo>
                    <a:pt x="4" y="29"/>
                  </a:lnTo>
                  <a:lnTo>
                    <a:pt x="4" y="24"/>
                  </a:lnTo>
                  <a:lnTo>
                    <a:pt x="6" y="19"/>
                  </a:lnTo>
                  <a:lnTo>
                    <a:pt x="7" y="20"/>
                  </a:lnTo>
                  <a:lnTo>
                    <a:pt x="8" y="15"/>
                  </a:lnTo>
                  <a:lnTo>
                    <a:pt x="8" y="10"/>
                  </a:lnTo>
                  <a:lnTo>
                    <a:pt x="9" y="4"/>
                  </a:lnTo>
                  <a:lnTo>
                    <a:pt x="12" y="0"/>
                  </a:lnTo>
                  <a:lnTo>
                    <a:pt x="18" y="17"/>
                  </a:lnTo>
                  <a:lnTo>
                    <a:pt x="24" y="32"/>
                  </a:lnTo>
                  <a:lnTo>
                    <a:pt x="30" y="49"/>
                  </a:lnTo>
                  <a:lnTo>
                    <a:pt x="34" y="6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44" name="Freeform 1377"/>
            <p:cNvSpPr>
              <a:spLocks/>
            </p:cNvSpPr>
            <p:nvPr/>
          </p:nvSpPr>
          <p:spPr bwMode="auto">
            <a:xfrm>
              <a:off x="839" y="748"/>
              <a:ext cx="247" cy="416"/>
            </a:xfrm>
            <a:custGeom>
              <a:avLst/>
              <a:gdLst/>
              <a:ahLst/>
              <a:cxnLst>
                <a:cxn ang="0">
                  <a:pos x="489" y="105"/>
                </a:cxn>
                <a:cxn ang="0">
                  <a:pos x="494" y="169"/>
                </a:cxn>
                <a:cxn ang="0">
                  <a:pos x="489" y="225"/>
                </a:cxn>
                <a:cxn ang="0">
                  <a:pos x="467" y="333"/>
                </a:cxn>
                <a:cxn ang="0">
                  <a:pos x="433" y="413"/>
                </a:cxn>
                <a:cxn ang="0">
                  <a:pos x="417" y="449"/>
                </a:cxn>
                <a:cxn ang="0">
                  <a:pos x="398" y="475"/>
                </a:cxn>
                <a:cxn ang="0">
                  <a:pos x="375" y="483"/>
                </a:cxn>
                <a:cxn ang="0">
                  <a:pos x="351" y="480"/>
                </a:cxn>
                <a:cxn ang="0">
                  <a:pos x="337" y="493"/>
                </a:cxn>
                <a:cxn ang="0">
                  <a:pos x="338" y="538"/>
                </a:cxn>
                <a:cxn ang="0">
                  <a:pos x="307" y="603"/>
                </a:cxn>
                <a:cxn ang="0">
                  <a:pos x="270" y="651"/>
                </a:cxn>
                <a:cxn ang="0">
                  <a:pos x="251" y="674"/>
                </a:cxn>
                <a:cxn ang="0">
                  <a:pos x="204" y="721"/>
                </a:cxn>
                <a:cxn ang="0">
                  <a:pos x="155" y="765"/>
                </a:cxn>
                <a:cxn ang="0">
                  <a:pos x="106" y="801"/>
                </a:cxn>
                <a:cxn ang="0">
                  <a:pos x="64" y="831"/>
                </a:cxn>
                <a:cxn ang="0">
                  <a:pos x="26" y="832"/>
                </a:cxn>
                <a:cxn ang="0">
                  <a:pos x="7" y="810"/>
                </a:cxn>
                <a:cxn ang="0">
                  <a:pos x="42" y="788"/>
                </a:cxn>
                <a:cxn ang="0">
                  <a:pos x="16" y="762"/>
                </a:cxn>
                <a:cxn ang="0">
                  <a:pos x="29" y="754"/>
                </a:cxn>
                <a:cxn ang="0">
                  <a:pos x="50" y="756"/>
                </a:cxn>
                <a:cxn ang="0">
                  <a:pos x="48" y="741"/>
                </a:cxn>
                <a:cxn ang="0">
                  <a:pos x="25" y="720"/>
                </a:cxn>
                <a:cxn ang="0">
                  <a:pos x="3" y="698"/>
                </a:cxn>
                <a:cxn ang="0">
                  <a:pos x="21" y="694"/>
                </a:cxn>
                <a:cxn ang="0">
                  <a:pos x="38" y="714"/>
                </a:cxn>
                <a:cxn ang="0">
                  <a:pos x="62" y="742"/>
                </a:cxn>
                <a:cxn ang="0">
                  <a:pos x="93" y="767"/>
                </a:cxn>
                <a:cxn ang="0">
                  <a:pos x="148" y="737"/>
                </a:cxn>
                <a:cxn ang="0">
                  <a:pos x="204" y="690"/>
                </a:cxn>
                <a:cxn ang="0">
                  <a:pos x="213" y="637"/>
                </a:cxn>
                <a:cxn ang="0">
                  <a:pos x="237" y="490"/>
                </a:cxn>
                <a:cxn ang="0">
                  <a:pos x="307" y="414"/>
                </a:cxn>
                <a:cxn ang="0">
                  <a:pos x="364" y="345"/>
                </a:cxn>
                <a:cxn ang="0">
                  <a:pos x="381" y="320"/>
                </a:cxn>
                <a:cxn ang="0">
                  <a:pos x="383" y="304"/>
                </a:cxn>
                <a:cxn ang="0">
                  <a:pos x="386" y="309"/>
                </a:cxn>
                <a:cxn ang="0">
                  <a:pos x="372" y="275"/>
                </a:cxn>
                <a:cxn ang="0">
                  <a:pos x="353" y="245"/>
                </a:cxn>
                <a:cxn ang="0">
                  <a:pos x="386" y="230"/>
                </a:cxn>
                <a:cxn ang="0">
                  <a:pos x="421" y="221"/>
                </a:cxn>
                <a:cxn ang="0">
                  <a:pos x="412" y="46"/>
                </a:cxn>
                <a:cxn ang="0">
                  <a:pos x="401" y="1"/>
                </a:cxn>
                <a:cxn ang="0">
                  <a:pos x="443" y="30"/>
                </a:cxn>
                <a:cxn ang="0">
                  <a:pos x="478" y="81"/>
                </a:cxn>
              </a:cxnLst>
              <a:rect l="0" t="0" r="r" b="b"/>
              <a:pathLst>
                <a:path w="494" h="833">
                  <a:moveTo>
                    <a:pt x="486" y="93"/>
                  </a:moveTo>
                  <a:lnTo>
                    <a:pt x="487" y="98"/>
                  </a:lnTo>
                  <a:lnTo>
                    <a:pt x="488" y="101"/>
                  </a:lnTo>
                  <a:lnTo>
                    <a:pt x="489" y="105"/>
                  </a:lnTo>
                  <a:lnTo>
                    <a:pt x="490" y="111"/>
                  </a:lnTo>
                  <a:lnTo>
                    <a:pt x="494" y="127"/>
                  </a:lnTo>
                  <a:lnTo>
                    <a:pt x="494" y="148"/>
                  </a:lnTo>
                  <a:lnTo>
                    <a:pt x="494" y="169"/>
                  </a:lnTo>
                  <a:lnTo>
                    <a:pt x="494" y="191"/>
                  </a:lnTo>
                  <a:lnTo>
                    <a:pt x="490" y="194"/>
                  </a:lnTo>
                  <a:lnTo>
                    <a:pt x="493" y="196"/>
                  </a:lnTo>
                  <a:lnTo>
                    <a:pt x="489" y="225"/>
                  </a:lnTo>
                  <a:lnTo>
                    <a:pt x="485" y="252"/>
                  </a:lnTo>
                  <a:lnTo>
                    <a:pt x="480" y="280"/>
                  </a:lnTo>
                  <a:lnTo>
                    <a:pt x="474" y="307"/>
                  </a:lnTo>
                  <a:lnTo>
                    <a:pt x="467" y="333"/>
                  </a:lnTo>
                  <a:lnTo>
                    <a:pt x="459" y="357"/>
                  </a:lnTo>
                  <a:lnTo>
                    <a:pt x="449" y="383"/>
                  </a:lnTo>
                  <a:lnTo>
                    <a:pt x="437" y="406"/>
                  </a:lnTo>
                  <a:lnTo>
                    <a:pt x="433" y="413"/>
                  </a:lnTo>
                  <a:lnTo>
                    <a:pt x="429" y="423"/>
                  </a:lnTo>
                  <a:lnTo>
                    <a:pt x="427" y="433"/>
                  </a:lnTo>
                  <a:lnTo>
                    <a:pt x="421" y="441"/>
                  </a:lnTo>
                  <a:lnTo>
                    <a:pt x="417" y="449"/>
                  </a:lnTo>
                  <a:lnTo>
                    <a:pt x="413" y="456"/>
                  </a:lnTo>
                  <a:lnTo>
                    <a:pt x="407" y="463"/>
                  </a:lnTo>
                  <a:lnTo>
                    <a:pt x="399" y="468"/>
                  </a:lnTo>
                  <a:lnTo>
                    <a:pt x="398" y="475"/>
                  </a:lnTo>
                  <a:lnTo>
                    <a:pt x="394" y="478"/>
                  </a:lnTo>
                  <a:lnTo>
                    <a:pt x="388" y="479"/>
                  </a:lnTo>
                  <a:lnTo>
                    <a:pt x="381" y="482"/>
                  </a:lnTo>
                  <a:lnTo>
                    <a:pt x="375" y="483"/>
                  </a:lnTo>
                  <a:lnTo>
                    <a:pt x="368" y="483"/>
                  </a:lnTo>
                  <a:lnTo>
                    <a:pt x="363" y="483"/>
                  </a:lnTo>
                  <a:lnTo>
                    <a:pt x="357" y="482"/>
                  </a:lnTo>
                  <a:lnTo>
                    <a:pt x="351" y="480"/>
                  </a:lnTo>
                  <a:lnTo>
                    <a:pt x="345" y="480"/>
                  </a:lnTo>
                  <a:lnTo>
                    <a:pt x="340" y="482"/>
                  </a:lnTo>
                  <a:lnTo>
                    <a:pt x="334" y="484"/>
                  </a:lnTo>
                  <a:lnTo>
                    <a:pt x="337" y="493"/>
                  </a:lnTo>
                  <a:lnTo>
                    <a:pt x="338" y="501"/>
                  </a:lnTo>
                  <a:lnTo>
                    <a:pt x="338" y="509"/>
                  </a:lnTo>
                  <a:lnTo>
                    <a:pt x="340" y="517"/>
                  </a:lnTo>
                  <a:lnTo>
                    <a:pt x="338" y="538"/>
                  </a:lnTo>
                  <a:lnTo>
                    <a:pt x="334" y="557"/>
                  </a:lnTo>
                  <a:lnTo>
                    <a:pt x="327" y="573"/>
                  </a:lnTo>
                  <a:lnTo>
                    <a:pt x="318" y="588"/>
                  </a:lnTo>
                  <a:lnTo>
                    <a:pt x="307" y="603"/>
                  </a:lnTo>
                  <a:lnTo>
                    <a:pt x="296" y="618"/>
                  </a:lnTo>
                  <a:lnTo>
                    <a:pt x="285" y="633"/>
                  </a:lnTo>
                  <a:lnTo>
                    <a:pt x="275" y="648"/>
                  </a:lnTo>
                  <a:lnTo>
                    <a:pt x="270" y="651"/>
                  </a:lnTo>
                  <a:lnTo>
                    <a:pt x="267" y="654"/>
                  </a:lnTo>
                  <a:lnTo>
                    <a:pt x="265" y="659"/>
                  </a:lnTo>
                  <a:lnTo>
                    <a:pt x="261" y="662"/>
                  </a:lnTo>
                  <a:lnTo>
                    <a:pt x="251" y="674"/>
                  </a:lnTo>
                  <a:lnTo>
                    <a:pt x="239" y="686"/>
                  </a:lnTo>
                  <a:lnTo>
                    <a:pt x="228" y="697"/>
                  </a:lnTo>
                  <a:lnTo>
                    <a:pt x="216" y="709"/>
                  </a:lnTo>
                  <a:lnTo>
                    <a:pt x="204" y="721"/>
                  </a:lnTo>
                  <a:lnTo>
                    <a:pt x="192" y="733"/>
                  </a:lnTo>
                  <a:lnTo>
                    <a:pt x="181" y="744"/>
                  </a:lnTo>
                  <a:lnTo>
                    <a:pt x="170" y="756"/>
                  </a:lnTo>
                  <a:lnTo>
                    <a:pt x="155" y="765"/>
                  </a:lnTo>
                  <a:lnTo>
                    <a:pt x="141" y="773"/>
                  </a:lnTo>
                  <a:lnTo>
                    <a:pt x="129" y="782"/>
                  </a:lnTo>
                  <a:lnTo>
                    <a:pt x="116" y="792"/>
                  </a:lnTo>
                  <a:lnTo>
                    <a:pt x="106" y="801"/>
                  </a:lnTo>
                  <a:lnTo>
                    <a:pt x="94" y="810"/>
                  </a:lnTo>
                  <a:lnTo>
                    <a:pt x="85" y="820"/>
                  </a:lnTo>
                  <a:lnTo>
                    <a:pt x="75" y="831"/>
                  </a:lnTo>
                  <a:lnTo>
                    <a:pt x="64" y="831"/>
                  </a:lnTo>
                  <a:lnTo>
                    <a:pt x="54" y="832"/>
                  </a:lnTo>
                  <a:lnTo>
                    <a:pt x="45" y="833"/>
                  </a:lnTo>
                  <a:lnTo>
                    <a:pt x="36" y="833"/>
                  </a:lnTo>
                  <a:lnTo>
                    <a:pt x="26" y="832"/>
                  </a:lnTo>
                  <a:lnTo>
                    <a:pt x="18" y="830"/>
                  </a:lnTo>
                  <a:lnTo>
                    <a:pt x="11" y="824"/>
                  </a:lnTo>
                  <a:lnTo>
                    <a:pt x="7" y="815"/>
                  </a:lnTo>
                  <a:lnTo>
                    <a:pt x="7" y="810"/>
                  </a:lnTo>
                  <a:lnTo>
                    <a:pt x="56" y="809"/>
                  </a:lnTo>
                  <a:lnTo>
                    <a:pt x="55" y="800"/>
                  </a:lnTo>
                  <a:lnTo>
                    <a:pt x="49" y="794"/>
                  </a:lnTo>
                  <a:lnTo>
                    <a:pt x="42" y="788"/>
                  </a:lnTo>
                  <a:lnTo>
                    <a:pt x="37" y="782"/>
                  </a:lnTo>
                  <a:lnTo>
                    <a:pt x="30" y="774"/>
                  </a:lnTo>
                  <a:lnTo>
                    <a:pt x="23" y="768"/>
                  </a:lnTo>
                  <a:lnTo>
                    <a:pt x="16" y="762"/>
                  </a:lnTo>
                  <a:lnTo>
                    <a:pt x="10" y="754"/>
                  </a:lnTo>
                  <a:lnTo>
                    <a:pt x="16" y="754"/>
                  </a:lnTo>
                  <a:lnTo>
                    <a:pt x="22" y="754"/>
                  </a:lnTo>
                  <a:lnTo>
                    <a:pt x="29" y="754"/>
                  </a:lnTo>
                  <a:lnTo>
                    <a:pt x="34" y="755"/>
                  </a:lnTo>
                  <a:lnTo>
                    <a:pt x="40" y="755"/>
                  </a:lnTo>
                  <a:lnTo>
                    <a:pt x="46" y="756"/>
                  </a:lnTo>
                  <a:lnTo>
                    <a:pt x="50" y="756"/>
                  </a:lnTo>
                  <a:lnTo>
                    <a:pt x="56" y="756"/>
                  </a:lnTo>
                  <a:lnTo>
                    <a:pt x="57" y="749"/>
                  </a:lnTo>
                  <a:lnTo>
                    <a:pt x="54" y="744"/>
                  </a:lnTo>
                  <a:lnTo>
                    <a:pt x="48" y="741"/>
                  </a:lnTo>
                  <a:lnTo>
                    <a:pt x="44" y="737"/>
                  </a:lnTo>
                  <a:lnTo>
                    <a:pt x="38" y="732"/>
                  </a:lnTo>
                  <a:lnTo>
                    <a:pt x="32" y="726"/>
                  </a:lnTo>
                  <a:lnTo>
                    <a:pt x="25" y="720"/>
                  </a:lnTo>
                  <a:lnTo>
                    <a:pt x="19" y="715"/>
                  </a:lnTo>
                  <a:lnTo>
                    <a:pt x="12" y="710"/>
                  </a:lnTo>
                  <a:lnTo>
                    <a:pt x="8" y="704"/>
                  </a:lnTo>
                  <a:lnTo>
                    <a:pt x="3" y="698"/>
                  </a:lnTo>
                  <a:lnTo>
                    <a:pt x="0" y="691"/>
                  </a:lnTo>
                  <a:lnTo>
                    <a:pt x="8" y="690"/>
                  </a:lnTo>
                  <a:lnTo>
                    <a:pt x="15" y="690"/>
                  </a:lnTo>
                  <a:lnTo>
                    <a:pt x="21" y="694"/>
                  </a:lnTo>
                  <a:lnTo>
                    <a:pt x="25" y="698"/>
                  </a:lnTo>
                  <a:lnTo>
                    <a:pt x="30" y="703"/>
                  </a:lnTo>
                  <a:lnTo>
                    <a:pt x="33" y="709"/>
                  </a:lnTo>
                  <a:lnTo>
                    <a:pt x="38" y="714"/>
                  </a:lnTo>
                  <a:lnTo>
                    <a:pt x="42" y="720"/>
                  </a:lnTo>
                  <a:lnTo>
                    <a:pt x="48" y="727"/>
                  </a:lnTo>
                  <a:lnTo>
                    <a:pt x="55" y="735"/>
                  </a:lnTo>
                  <a:lnTo>
                    <a:pt x="62" y="742"/>
                  </a:lnTo>
                  <a:lnTo>
                    <a:pt x="69" y="749"/>
                  </a:lnTo>
                  <a:lnTo>
                    <a:pt x="76" y="756"/>
                  </a:lnTo>
                  <a:lnTo>
                    <a:pt x="85" y="762"/>
                  </a:lnTo>
                  <a:lnTo>
                    <a:pt x="93" y="767"/>
                  </a:lnTo>
                  <a:lnTo>
                    <a:pt x="103" y="771"/>
                  </a:lnTo>
                  <a:lnTo>
                    <a:pt x="120" y="760"/>
                  </a:lnTo>
                  <a:lnTo>
                    <a:pt x="135" y="749"/>
                  </a:lnTo>
                  <a:lnTo>
                    <a:pt x="148" y="737"/>
                  </a:lnTo>
                  <a:lnTo>
                    <a:pt x="162" y="726"/>
                  </a:lnTo>
                  <a:lnTo>
                    <a:pt x="176" y="714"/>
                  </a:lnTo>
                  <a:lnTo>
                    <a:pt x="190" y="702"/>
                  </a:lnTo>
                  <a:lnTo>
                    <a:pt x="204" y="690"/>
                  </a:lnTo>
                  <a:lnTo>
                    <a:pt x="217" y="677"/>
                  </a:lnTo>
                  <a:lnTo>
                    <a:pt x="217" y="674"/>
                  </a:lnTo>
                  <a:lnTo>
                    <a:pt x="214" y="676"/>
                  </a:lnTo>
                  <a:lnTo>
                    <a:pt x="213" y="637"/>
                  </a:lnTo>
                  <a:lnTo>
                    <a:pt x="213" y="593"/>
                  </a:lnTo>
                  <a:lnTo>
                    <a:pt x="215" y="548"/>
                  </a:lnTo>
                  <a:lnTo>
                    <a:pt x="221" y="507"/>
                  </a:lnTo>
                  <a:lnTo>
                    <a:pt x="237" y="490"/>
                  </a:lnTo>
                  <a:lnTo>
                    <a:pt x="254" y="472"/>
                  </a:lnTo>
                  <a:lnTo>
                    <a:pt x="272" y="453"/>
                  </a:lnTo>
                  <a:lnTo>
                    <a:pt x="290" y="433"/>
                  </a:lnTo>
                  <a:lnTo>
                    <a:pt x="307" y="414"/>
                  </a:lnTo>
                  <a:lnTo>
                    <a:pt x="325" y="394"/>
                  </a:lnTo>
                  <a:lnTo>
                    <a:pt x="342" y="373"/>
                  </a:lnTo>
                  <a:lnTo>
                    <a:pt x="358" y="354"/>
                  </a:lnTo>
                  <a:lnTo>
                    <a:pt x="364" y="345"/>
                  </a:lnTo>
                  <a:lnTo>
                    <a:pt x="371" y="335"/>
                  </a:lnTo>
                  <a:lnTo>
                    <a:pt x="378" y="327"/>
                  </a:lnTo>
                  <a:lnTo>
                    <a:pt x="380" y="318"/>
                  </a:lnTo>
                  <a:lnTo>
                    <a:pt x="381" y="320"/>
                  </a:lnTo>
                  <a:lnTo>
                    <a:pt x="382" y="317"/>
                  </a:lnTo>
                  <a:lnTo>
                    <a:pt x="383" y="312"/>
                  </a:lnTo>
                  <a:lnTo>
                    <a:pt x="383" y="309"/>
                  </a:lnTo>
                  <a:lnTo>
                    <a:pt x="383" y="304"/>
                  </a:lnTo>
                  <a:lnTo>
                    <a:pt x="383" y="305"/>
                  </a:lnTo>
                  <a:lnTo>
                    <a:pt x="383" y="307"/>
                  </a:lnTo>
                  <a:lnTo>
                    <a:pt x="384" y="308"/>
                  </a:lnTo>
                  <a:lnTo>
                    <a:pt x="386" y="309"/>
                  </a:lnTo>
                  <a:lnTo>
                    <a:pt x="386" y="298"/>
                  </a:lnTo>
                  <a:lnTo>
                    <a:pt x="382" y="290"/>
                  </a:lnTo>
                  <a:lnTo>
                    <a:pt x="378" y="282"/>
                  </a:lnTo>
                  <a:lnTo>
                    <a:pt x="372" y="275"/>
                  </a:lnTo>
                  <a:lnTo>
                    <a:pt x="366" y="269"/>
                  </a:lnTo>
                  <a:lnTo>
                    <a:pt x="360" y="262"/>
                  </a:lnTo>
                  <a:lnTo>
                    <a:pt x="356" y="254"/>
                  </a:lnTo>
                  <a:lnTo>
                    <a:pt x="353" y="245"/>
                  </a:lnTo>
                  <a:lnTo>
                    <a:pt x="361" y="242"/>
                  </a:lnTo>
                  <a:lnTo>
                    <a:pt x="369" y="239"/>
                  </a:lnTo>
                  <a:lnTo>
                    <a:pt x="378" y="234"/>
                  </a:lnTo>
                  <a:lnTo>
                    <a:pt x="386" y="230"/>
                  </a:lnTo>
                  <a:lnTo>
                    <a:pt x="394" y="227"/>
                  </a:lnTo>
                  <a:lnTo>
                    <a:pt x="402" y="225"/>
                  </a:lnTo>
                  <a:lnTo>
                    <a:pt x="411" y="222"/>
                  </a:lnTo>
                  <a:lnTo>
                    <a:pt x="421" y="221"/>
                  </a:lnTo>
                  <a:lnTo>
                    <a:pt x="420" y="176"/>
                  </a:lnTo>
                  <a:lnTo>
                    <a:pt x="418" y="134"/>
                  </a:lnTo>
                  <a:lnTo>
                    <a:pt x="414" y="91"/>
                  </a:lnTo>
                  <a:lnTo>
                    <a:pt x="412" y="46"/>
                  </a:lnTo>
                  <a:lnTo>
                    <a:pt x="409" y="35"/>
                  </a:lnTo>
                  <a:lnTo>
                    <a:pt x="406" y="23"/>
                  </a:lnTo>
                  <a:lnTo>
                    <a:pt x="403" y="13"/>
                  </a:lnTo>
                  <a:lnTo>
                    <a:pt x="401" y="1"/>
                  </a:lnTo>
                  <a:lnTo>
                    <a:pt x="404" y="0"/>
                  </a:lnTo>
                  <a:lnTo>
                    <a:pt x="419" y="8"/>
                  </a:lnTo>
                  <a:lnTo>
                    <a:pt x="432" y="19"/>
                  </a:lnTo>
                  <a:lnTo>
                    <a:pt x="443" y="30"/>
                  </a:lnTo>
                  <a:lnTo>
                    <a:pt x="454" y="42"/>
                  </a:lnTo>
                  <a:lnTo>
                    <a:pt x="462" y="54"/>
                  </a:lnTo>
                  <a:lnTo>
                    <a:pt x="470" y="67"/>
                  </a:lnTo>
                  <a:lnTo>
                    <a:pt x="478" y="81"/>
                  </a:lnTo>
                  <a:lnTo>
                    <a:pt x="486" y="93"/>
                  </a:lnTo>
                  <a:close/>
                </a:path>
              </a:pathLst>
            </a:custGeom>
            <a:solidFill>
              <a:srgbClr val="005BB7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45" name="Freeform 1378"/>
            <p:cNvSpPr>
              <a:spLocks/>
            </p:cNvSpPr>
            <p:nvPr/>
          </p:nvSpPr>
          <p:spPr bwMode="auto">
            <a:xfrm>
              <a:off x="941" y="766"/>
              <a:ext cx="65" cy="83"/>
            </a:xfrm>
            <a:custGeom>
              <a:avLst/>
              <a:gdLst/>
              <a:ahLst/>
              <a:cxnLst>
                <a:cxn ang="0">
                  <a:pos x="130" y="6"/>
                </a:cxn>
                <a:cxn ang="0">
                  <a:pos x="126" y="32"/>
                </a:cxn>
                <a:cxn ang="0">
                  <a:pos x="122" y="59"/>
                </a:cxn>
                <a:cxn ang="0">
                  <a:pos x="116" y="86"/>
                </a:cxn>
                <a:cxn ang="0">
                  <a:pos x="111" y="114"/>
                </a:cxn>
                <a:cxn ang="0">
                  <a:pos x="101" y="119"/>
                </a:cxn>
                <a:cxn ang="0">
                  <a:pos x="92" y="126"/>
                </a:cxn>
                <a:cxn ang="0">
                  <a:pos x="84" y="134"/>
                </a:cxn>
                <a:cxn ang="0">
                  <a:pos x="76" y="140"/>
                </a:cxn>
                <a:cxn ang="0">
                  <a:pos x="68" y="149"/>
                </a:cxn>
                <a:cxn ang="0">
                  <a:pos x="57" y="155"/>
                </a:cxn>
                <a:cxn ang="0">
                  <a:pos x="47" y="161"/>
                </a:cxn>
                <a:cxn ang="0">
                  <a:pos x="34" y="166"/>
                </a:cxn>
                <a:cxn ang="0">
                  <a:pos x="24" y="157"/>
                </a:cxn>
                <a:cxn ang="0">
                  <a:pos x="17" y="142"/>
                </a:cxn>
                <a:cxn ang="0">
                  <a:pos x="12" y="126"/>
                </a:cxn>
                <a:cxn ang="0">
                  <a:pos x="5" y="109"/>
                </a:cxn>
                <a:cxn ang="0">
                  <a:pos x="5" y="104"/>
                </a:cxn>
                <a:cxn ang="0">
                  <a:pos x="4" y="100"/>
                </a:cxn>
                <a:cxn ang="0">
                  <a:pos x="1" y="97"/>
                </a:cxn>
                <a:cxn ang="0">
                  <a:pos x="0" y="92"/>
                </a:cxn>
                <a:cxn ang="0">
                  <a:pos x="9" y="89"/>
                </a:cxn>
                <a:cxn ang="0">
                  <a:pos x="19" y="85"/>
                </a:cxn>
                <a:cxn ang="0">
                  <a:pos x="30" y="81"/>
                </a:cxn>
                <a:cxn ang="0">
                  <a:pos x="39" y="76"/>
                </a:cxn>
                <a:cxn ang="0">
                  <a:pos x="49" y="70"/>
                </a:cxn>
                <a:cxn ang="0">
                  <a:pos x="58" y="64"/>
                </a:cxn>
                <a:cxn ang="0">
                  <a:pos x="68" y="58"/>
                </a:cxn>
                <a:cxn ang="0">
                  <a:pos x="77" y="51"/>
                </a:cxn>
                <a:cxn ang="0">
                  <a:pos x="83" y="44"/>
                </a:cxn>
                <a:cxn ang="0">
                  <a:pos x="89" y="38"/>
                </a:cxn>
                <a:cxn ang="0">
                  <a:pos x="95" y="32"/>
                </a:cxn>
                <a:cxn ang="0">
                  <a:pos x="102" y="25"/>
                </a:cxn>
                <a:cxn ang="0">
                  <a:pos x="108" y="20"/>
                </a:cxn>
                <a:cxn ang="0">
                  <a:pos x="115" y="14"/>
                </a:cxn>
                <a:cxn ang="0">
                  <a:pos x="121" y="7"/>
                </a:cxn>
                <a:cxn ang="0">
                  <a:pos x="127" y="0"/>
                </a:cxn>
                <a:cxn ang="0">
                  <a:pos x="130" y="6"/>
                </a:cxn>
              </a:cxnLst>
              <a:rect l="0" t="0" r="r" b="b"/>
              <a:pathLst>
                <a:path w="130" h="166">
                  <a:moveTo>
                    <a:pt x="130" y="6"/>
                  </a:moveTo>
                  <a:lnTo>
                    <a:pt x="126" y="32"/>
                  </a:lnTo>
                  <a:lnTo>
                    <a:pt x="122" y="59"/>
                  </a:lnTo>
                  <a:lnTo>
                    <a:pt x="116" y="86"/>
                  </a:lnTo>
                  <a:lnTo>
                    <a:pt x="111" y="114"/>
                  </a:lnTo>
                  <a:lnTo>
                    <a:pt x="101" y="119"/>
                  </a:lnTo>
                  <a:lnTo>
                    <a:pt x="92" y="126"/>
                  </a:lnTo>
                  <a:lnTo>
                    <a:pt x="84" y="134"/>
                  </a:lnTo>
                  <a:lnTo>
                    <a:pt x="76" y="140"/>
                  </a:lnTo>
                  <a:lnTo>
                    <a:pt x="68" y="149"/>
                  </a:lnTo>
                  <a:lnTo>
                    <a:pt x="57" y="155"/>
                  </a:lnTo>
                  <a:lnTo>
                    <a:pt x="47" y="161"/>
                  </a:lnTo>
                  <a:lnTo>
                    <a:pt x="34" y="166"/>
                  </a:lnTo>
                  <a:lnTo>
                    <a:pt x="24" y="157"/>
                  </a:lnTo>
                  <a:lnTo>
                    <a:pt x="17" y="142"/>
                  </a:lnTo>
                  <a:lnTo>
                    <a:pt x="12" y="126"/>
                  </a:lnTo>
                  <a:lnTo>
                    <a:pt x="5" y="109"/>
                  </a:lnTo>
                  <a:lnTo>
                    <a:pt x="5" y="104"/>
                  </a:lnTo>
                  <a:lnTo>
                    <a:pt x="4" y="100"/>
                  </a:lnTo>
                  <a:lnTo>
                    <a:pt x="1" y="97"/>
                  </a:lnTo>
                  <a:lnTo>
                    <a:pt x="0" y="92"/>
                  </a:lnTo>
                  <a:lnTo>
                    <a:pt x="9" y="89"/>
                  </a:lnTo>
                  <a:lnTo>
                    <a:pt x="19" y="85"/>
                  </a:lnTo>
                  <a:lnTo>
                    <a:pt x="30" y="81"/>
                  </a:lnTo>
                  <a:lnTo>
                    <a:pt x="39" y="76"/>
                  </a:lnTo>
                  <a:lnTo>
                    <a:pt x="49" y="70"/>
                  </a:lnTo>
                  <a:lnTo>
                    <a:pt x="58" y="64"/>
                  </a:lnTo>
                  <a:lnTo>
                    <a:pt x="68" y="58"/>
                  </a:lnTo>
                  <a:lnTo>
                    <a:pt x="77" y="51"/>
                  </a:lnTo>
                  <a:lnTo>
                    <a:pt x="83" y="44"/>
                  </a:lnTo>
                  <a:lnTo>
                    <a:pt x="89" y="38"/>
                  </a:lnTo>
                  <a:lnTo>
                    <a:pt x="95" y="32"/>
                  </a:lnTo>
                  <a:lnTo>
                    <a:pt x="102" y="25"/>
                  </a:lnTo>
                  <a:lnTo>
                    <a:pt x="108" y="20"/>
                  </a:lnTo>
                  <a:lnTo>
                    <a:pt x="115" y="14"/>
                  </a:lnTo>
                  <a:lnTo>
                    <a:pt x="121" y="7"/>
                  </a:lnTo>
                  <a:lnTo>
                    <a:pt x="127" y="0"/>
                  </a:lnTo>
                  <a:lnTo>
                    <a:pt x="130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46" name="Freeform 1379"/>
            <p:cNvSpPr>
              <a:spLocks/>
            </p:cNvSpPr>
            <p:nvPr/>
          </p:nvSpPr>
          <p:spPr bwMode="auto">
            <a:xfrm>
              <a:off x="1090" y="791"/>
              <a:ext cx="82" cy="111"/>
            </a:xfrm>
            <a:custGeom>
              <a:avLst/>
              <a:gdLst/>
              <a:ahLst/>
              <a:cxnLst>
                <a:cxn ang="0">
                  <a:pos x="162" y="57"/>
                </a:cxn>
                <a:cxn ang="0">
                  <a:pos x="159" y="66"/>
                </a:cxn>
                <a:cxn ang="0">
                  <a:pos x="152" y="74"/>
                </a:cxn>
                <a:cxn ang="0">
                  <a:pos x="145" y="81"/>
                </a:cxn>
                <a:cxn ang="0">
                  <a:pos x="140" y="89"/>
                </a:cxn>
                <a:cxn ang="0">
                  <a:pos x="132" y="97"/>
                </a:cxn>
                <a:cxn ang="0">
                  <a:pos x="125" y="106"/>
                </a:cxn>
                <a:cxn ang="0">
                  <a:pos x="120" y="117"/>
                </a:cxn>
                <a:cxn ang="0">
                  <a:pos x="114" y="126"/>
                </a:cxn>
                <a:cxn ang="0">
                  <a:pos x="109" y="125"/>
                </a:cxn>
                <a:cxn ang="0">
                  <a:pos x="104" y="123"/>
                </a:cxn>
                <a:cxn ang="0">
                  <a:pos x="97" y="121"/>
                </a:cxn>
                <a:cxn ang="0">
                  <a:pos x="91" y="120"/>
                </a:cxn>
                <a:cxn ang="0">
                  <a:pos x="84" y="121"/>
                </a:cxn>
                <a:cxn ang="0">
                  <a:pos x="78" y="123"/>
                </a:cxn>
                <a:cxn ang="0">
                  <a:pos x="75" y="127"/>
                </a:cxn>
                <a:cxn ang="0">
                  <a:pos x="71" y="133"/>
                </a:cxn>
                <a:cxn ang="0">
                  <a:pos x="64" y="143"/>
                </a:cxn>
                <a:cxn ang="0">
                  <a:pos x="60" y="154"/>
                </a:cxn>
                <a:cxn ang="0">
                  <a:pos x="56" y="165"/>
                </a:cxn>
                <a:cxn ang="0">
                  <a:pos x="54" y="178"/>
                </a:cxn>
                <a:cxn ang="0">
                  <a:pos x="55" y="177"/>
                </a:cxn>
                <a:cxn ang="0">
                  <a:pos x="56" y="186"/>
                </a:cxn>
                <a:cxn ang="0">
                  <a:pos x="60" y="193"/>
                </a:cxn>
                <a:cxn ang="0">
                  <a:pos x="66" y="199"/>
                </a:cxn>
                <a:cxn ang="0">
                  <a:pos x="71" y="204"/>
                </a:cxn>
                <a:cxn ang="0">
                  <a:pos x="64" y="209"/>
                </a:cxn>
                <a:cxn ang="0">
                  <a:pos x="55" y="212"/>
                </a:cxn>
                <a:cxn ang="0">
                  <a:pos x="47" y="216"/>
                </a:cxn>
                <a:cxn ang="0">
                  <a:pos x="38" y="218"/>
                </a:cxn>
                <a:cxn ang="0">
                  <a:pos x="28" y="219"/>
                </a:cxn>
                <a:cxn ang="0">
                  <a:pos x="18" y="221"/>
                </a:cxn>
                <a:cxn ang="0">
                  <a:pos x="9" y="222"/>
                </a:cxn>
                <a:cxn ang="0">
                  <a:pos x="0" y="222"/>
                </a:cxn>
                <a:cxn ang="0">
                  <a:pos x="1" y="209"/>
                </a:cxn>
                <a:cxn ang="0">
                  <a:pos x="3" y="199"/>
                </a:cxn>
                <a:cxn ang="0">
                  <a:pos x="4" y="188"/>
                </a:cxn>
                <a:cxn ang="0">
                  <a:pos x="6" y="177"/>
                </a:cxn>
                <a:cxn ang="0">
                  <a:pos x="7" y="178"/>
                </a:cxn>
                <a:cxn ang="0">
                  <a:pos x="7" y="157"/>
                </a:cxn>
                <a:cxn ang="0">
                  <a:pos x="9" y="138"/>
                </a:cxn>
                <a:cxn ang="0">
                  <a:pos x="11" y="118"/>
                </a:cxn>
                <a:cxn ang="0">
                  <a:pos x="13" y="97"/>
                </a:cxn>
                <a:cxn ang="0">
                  <a:pos x="14" y="97"/>
                </a:cxn>
                <a:cxn ang="0">
                  <a:pos x="15" y="95"/>
                </a:cxn>
                <a:cxn ang="0">
                  <a:pos x="14" y="93"/>
                </a:cxn>
                <a:cxn ang="0">
                  <a:pos x="13" y="91"/>
                </a:cxn>
                <a:cxn ang="0">
                  <a:pos x="13" y="89"/>
                </a:cxn>
                <a:cxn ang="0">
                  <a:pos x="15" y="67"/>
                </a:cxn>
                <a:cxn ang="0">
                  <a:pos x="14" y="45"/>
                </a:cxn>
                <a:cxn ang="0">
                  <a:pos x="11" y="22"/>
                </a:cxn>
                <a:cxn ang="0">
                  <a:pos x="11" y="0"/>
                </a:cxn>
                <a:cxn ang="0">
                  <a:pos x="32" y="3"/>
                </a:cxn>
                <a:cxn ang="0">
                  <a:pos x="54" y="6"/>
                </a:cxn>
                <a:cxn ang="0">
                  <a:pos x="76" y="10"/>
                </a:cxn>
                <a:cxn ang="0">
                  <a:pos x="97" y="14"/>
                </a:cxn>
                <a:cxn ang="0">
                  <a:pos x="116" y="20"/>
                </a:cxn>
                <a:cxn ang="0">
                  <a:pos x="135" y="29"/>
                </a:cxn>
                <a:cxn ang="0">
                  <a:pos x="150" y="41"/>
                </a:cxn>
                <a:cxn ang="0">
                  <a:pos x="162" y="57"/>
                </a:cxn>
              </a:cxnLst>
              <a:rect l="0" t="0" r="r" b="b"/>
              <a:pathLst>
                <a:path w="162" h="222">
                  <a:moveTo>
                    <a:pt x="162" y="57"/>
                  </a:moveTo>
                  <a:lnTo>
                    <a:pt x="159" y="66"/>
                  </a:lnTo>
                  <a:lnTo>
                    <a:pt x="152" y="74"/>
                  </a:lnTo>
                  <a:lnTo>
                    <a:pt x="145" y="81"/>
                  </a:lnTo>
                  <a:lnTo>
                    <a:pt x="140" y="89"/>
                  </a:lnTo>
                  <a:lnTo>
                    <a:pt x="132" y="97"/>
                  </a:lnTo>
                  <a:lnTo>
                    <a:pt x="125" y="106"/>
                  </a:lnTo>
                  <a:lnTo>
                    <a:pt x="120" y="117"/>
                  </a:lnTo>
                  <a:lnTo>
                    <a:pt x="114" y="126"/>
                  </a:lnTo>
                  <a:lnTo>
                    <a:pt x="109" y="125"/>
                  </a:lnTo>
                  <a:lnTo>
                    <a:pt x="104" y="123"/>
                  </a:lnTo>
                  <a:lnTo>
                    <a:pt x="97" y="121"/>
                  </a:lnTo>
                  <a:lnTo>
                    <a:pt x="91" y="120"/>
                  </a:lnTo>
                  <a:lnTo>
                    <a:pt x="84" y="121"/>
                  </a:lnTo>
                  <a:lnTo>
                    <a:pt x="78" y="123"/>
                  </a:lnTo>
                  <a:lnTo>
                    <a:pt x="75" y="127"/>
                  </a:lnTo>
                  <a:lnTo>
                    <a:pt x="71" y="133"/>
                  </a:lnTo>
                  <a:lnTo>
                    <a:pt x="64" y="143"/>
                  </a:lnTo>
                  <a:lnTo>
                    <a:pt x="60" y="154"/>
                  </a:lnTo>
                  <a:lnTo>
                    <a:pt x="56" y="165"/>
                  </a:lnTo>
                  <a:lnTo>
                    <a:pt x="54" y="178"/>
                  </a:lnTo>
                  <a:lnTo>
                    <a:pt x="55" y="177"/>
                  </a:lnTo>
                  <a:lnTo>
                    <a:pt x="56" y="186"/>
                  </a:lnTo>
                  <a:lnTo>
                    <a:pt x="60" y="193"/>
                  </a:lnTo>
                  <a:lnTo>
                    <a:pt x="66" y="199"/>
                  </a:lnTo>
                  <a:lnTo>
                    <a:pt x="71" y="204"/>
                  </a:lnTo>
                  <a:lnTo>
                    <a:pt x="64" y="209"/>
                  </a:lnTo>
                  <a:lnTo>
                    <a:pt x="55" y="212"/>
                  </a:lnTo>
                  <a:lnTo>
                    <a:pt x="47" y="216"/>
                  </a:lnTo>
                  <a:lnTo>
                    <a:pt x="38" y="218"/>
                  </a:lnTo>
                  <a:lnTo>
                    <a:pt x="28" y="219"/>
                  </a:lnTo>
                  <a:lnTo>
                    <a:pt x="18" y="221"/>
                  </a:lnTo>
                  <a:lnTo>
                    <a:pt x="9" y="222"/>
                  </a:lnTo>
                  <a:lnTo>
                    <a:pt x="0" y="222"/>
                  </a:lnTo>
                  <a:lnTo>
                    <a:pt x="1" y="209"/>
                  </a:lnTo>
                  <a:lnTo>
                    <a:pt x="3" y="199"/>
                  </a:lnTo>
                  <a:lnTo>
                    <a:pt x="4" y="188"/>
                  </a:lnTo>
                  <a:lnTo>
                    <a:pt x="6" y="177"/>
                  </a:lnTo>
                  <a:lnTo>
                    <a:pt x="7" y="178"/>
                  </a:lnTo>
                  <a:lnTo>
                    <a:pt x="7" y="157"/>
                  </a:lnTo>
                  <a:lnTo>
                    <a:pt x="9" y="138"/>
                  </a:lnTo>
                  <a:lnTo>
                    <a:pt x="11" y="118"/>
                  </a:lnTo>
                  <a:lnTo>
                    <a:pt x="13" y="97"/>
                  </a:lnTo>
                  <a:lnTo>
                    <a:pt x="14" y="97"/>
                  </a:lnTo>
                  <a:lnTo>
                    <a:pt x="15" y="95"/>
                  </a:lnTo>
                  <a:lnTo>
                    <a:pt x="14" y="93"/>
                  </a:lnTo>
                  <a:lnTo>
                    <a:pt x="13" y="91"/>
                  </a:lnTo>
                  <a:lnTo>
                    <a:pt x="13" y="89"/>
                  </a:lnTo>
                  <a:lnTo>
                    <a:pt x="15" y="67"/>
                  </a:lnTo>
                  <a:lnTo>
                    <a:pt x="14" y="45"/>
                  </a:lnTo>
                  <a:lnTo>
                    <a:pt x="11" y="22"/>
                  </a:lnTo>
                  <a:lnTo>
                    <a:pt x="11" y="0"/>
                  </a:lnTo>
                  <a:lnTo>
                    <a:pt x="32" y="3"/>
                  </a:lnTo>
                  <a:lnTo>
                    <a:pt x="54" y="6"/>
                  </a:lnTo>
                  <a:lnTo>
                    <a:pt x="76" y="10"/>
                  </a:lnTo>
                  <a:lnTo>
                    <a:pt x="97" y="14"/>
                  </a:lnTo>
                  <a:lnTo>
                    <a:pt x="116" y="20"/>
                  </a:lnTo>
                  <a:lnTo>
                    <a:pt x="135" y="29"/>
                  </a:lnTo>
                  <a:lnTo>
                    <a:pt x="150" y="41"/>
                  </a:lnTo>
                  <a:lnTo>
                    <a:pt x="162" y="57"/>
                  </a:lnTo>
                  <a:close/>
                </a:path>
              </a:pathLst>
            </a:custGeom>
            <a:solidFill>
              <a:srgbClr val="005BB7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47" name="Freeform 1380"/>
            <p:cNvSpPr>
              <a:spLocks/>
            </p:cNvSpPr>
            <p:nvPr/>
          </p:nvSpPr>
          <p:spPr bwMode="auto">
            <a:xfrm>
              <a:off x="845" y="800"/>
              <a:ext cx="62" cy="148"/>
            </a:xfrm>
            <a:custGeom>
              <a:avLst/>
              <a:gdLst/>
              <a:ahLst/>
              <a:cxnLst>
                <a:cxn ang="0">
                  <a:pos x="29" y="36"/>
                </a:cxn>
                <a:cxn ang="0">
                  <a:pos x="31" y="47"/>
                </a:cxn>
                <a:cxn ang="0">
                  <a:pos x="34" y="61"/>
                </a:cxn>
                <a:cxn ang="0">
                  <a:pos x="36" y="72"/>
                </a:cxn>
                <a:cxn ang="0">
                  <a:pos x="42" y="82"/>
                </a:cxn>
                <a:cxn ang="0">
                  <a:pos x="61" y="83"/>
                </a:cxn>
                <a:cxn ang="0">
                  <a:pos x="80" y="76"/>
                </a:cxn>
                <a:cxn ang="0">
                  <a:pos x="97" y="64"/>
                </a:cxn>
                <a:cxn ang="0">
                  <a:pos x="113" y="54"/>
                </a:cxn>
                <a:cxn ang="0">
                  <a:pos x="118" y="70"/>
                </a:cxn>
                <a:cxn ang="0">
                  <a:pos x="118" y="68"/>
                </a:cxn>
                <a:cxn ang="0">
                  <a:pos x="119" y="86"/>
                </a:cxn>
                <a:cxn ang="0">
                  <a:pos x="122" y="123"/>
                </a:cxn>
                <a:cxn ang="0">
                  <a:pos x="114" y="157"/>
                </a:cxn>
                <a:cxn ang="0">
                  <a:pos x="90" y="183"/>
                </a:cxn>
                <a:cxn ang="0">
                  <a:pos x="68" y="212"/>
                </a:cxn>
                <a:cxn ang="0">
                  <a:pos x="51" y="246"/>
                </a:cxn>
                <a:cxn ang="0">
                  <a:pos x="40" y="272"/>
                </a:cxn>
                <a:cxn ang="0">
                  <a:pos x="39" y="288"/>
                </a:cxn>
                <a:cxn ang="0">
                  <a:pos x="34" y="276"/>
                </a:cxn>
                <a:cxn ang="0">
                  <a:pos x="36" y="236"/>
                </a:cxn>
                <a:cxn ang="0">
                  <a:pos x="31" y="199"/>
                </a:cxn>
                <a:cxn ang="0">
                  <a:pos x="24" y="169"/>
                </a:cxn>
                <a:cxn ang="0">
                  <a:pos x="14" y="150"/>
                </a:cxn>
                <a:cxn ang="0">
                  <a:pos x="6" y="134"/>
                </a:cxn>
                <a:cxn ang="0">
                  <a:pos x="4" y="102"/>
                </a:cxn>
                <a:cxn ang="0">
                  <a:pos x="9" y="53"/>
                </a:cxn>
                <a:cxn ang="0">
                  <a:pos x="14" y="25"/>
                </a:cxn>
                <a:cxn ang="0">
                  <a:pos x="15" y="13"/>
                </a:cxn>
                <a:cxn ang="0">
                  <a:pos x="16" y="7"/>
                </a:cxn>
                <a:cxn ang="0">
                  <a:pos x="23" y="8"/>
                </a:cxn>
                <a:cxn ang="0">
                  <a:pos x="27" y="26"/>
                </a:cxn>
              </a:cxnLst>
              <a:rect l="0" t="0" r="r" b="b"/>
              <a:pathLst>
                <a:path w="125" h="296">
                  <a:moveTo>
                    <a:pt x="30" y="37"/>
                  </a:moveTo>
                  <a:lnTo>
                    <a:pt x="29" y="36"/>
                  </a:lnTo>
                  <a:lnTo>
                    <a:pt x="30" y="40"/>
                  </a:lnTo>
                  <a:lnTo>
                    <a:pt x="31" y="47"/>
                  </a:lnTo>
                  <a:lnTo>
                    <a:pt x="32" y="55"/>
                  </a:lnTo>
                  <a:lnTo>
                    <a:pt x="34" y="61"/>
                  </a:lnTo>
                  <a:lnTo>
                    <a:pt x="35" y="68"/>
                  </a:lnTo>
                  <a:lnTo>
                    <a:pt x="36" y="72"/>
                  </a:lnTo>
                  <a:lnTo>
                    <a:pt x="38" y="78"/>
                  </a:lnTo>
                  <a:lnTo>
                    <a:pt x="42" y="82"/>
                  </a:lnTo>
                  <a:lnTo>
                    <a:pt x="52" y="84"/>
                  </a:lnTo>
                  <a:lnTo>
                    <a:pt x="61" y="83"/>
                  </a:lnTo>
                  <a:lnTo>
                    <a:pt x="70" y="81"/>
                  </a:lnTo>
                  <a:lnTo>
                    <a:pt x="80" y="76"/>
                  </a:lnTo>
                  <a:lnTo>
                    <a:pt x="88" y="70"/>
                  </a:lnTo>
                  <a:lnTo>
                    <a:pt x="97" y="64"/>
                  </a:lnTo>
                  <a:lnTo>
                    <a:pt x="105" y="59"/>
                  </a:lnTo>
                  <a:lnTo>
                    <a:pt x="113" y="54"/>
                  </a:lnTo>
                  <a:lnTo>
                    <a:pt x="116" y="70"/>
                  </a:lnTo>
                  <a:lnTo>
                    <a:pt x="118" y="70"/>
                  </a:lnTo>
                  <a:lnTo>
                    <a:pt x="118" y="69"/>
                  </a:lnTo>
                  <a:lnTo>
                    <a:pt x="118" y="68"/>
                  </a:lnTo>
                  <a:lnTo>
                    <a:pt x="118" y="67"/>
                  </a:lnTo>
                  <a:lnTo>
                    <a:pt x="119" y="86"/>
                  </a:lnTo>
                  <a:lnTo>
                    <a:pt x="120" y="105"/>
                  </a:lnTo>
                  <a:lnTo>
                    <a:pt x="122" y="123"/>
                  </a:lnTo>
                  <a:lnTo>
                    <a:pt x="125" y="143"/>
                  </a:lnTo>
                  <a:lnTo>
                    <a:pt x="114" y="157"/>
                  </a:lnTo>
                  <a:lnTo>
                    <a:pt x="103" y="169"/>
                  </a:lnTo>
                  <a:lnTo>
                    <a:pt x="90" y="183"/>
                  </a:lnTo>
                  <a:lnTo>
                    <a:pt x="78" y="197"/>
                  </a:lnTo>
                  <a:lnTo>
                    <a:pt x="68" y="212"/>
                  </a:lnTo>
                  <a:lnTo>
                    <a:pt x="59" y="229"/>
                  </a:lnTo>
                  <a:lnTo>
                    <a:pt x="51" y="246"/>
                  </a:lnTo>
                  <a:lnTo>
                    <a:pt x="45" y="267"/>
                  </a:lnTo>
                  <a:lnTo>
                    <a:pt x="40" y="272"/>
                  </a:lnTo>
                  <a:lnTo>
                    <a:pt x="39" y="280"/>
                  </a:lnTo>
                  <a:lnTo>
                    <a:pt x="39" y="288"/>
                  </a:lnTo>
                  <a:lnTo>
                    <a:pt x="38" y="296"/>
                  </a:lnTo>
                  <a:lnTo>
                    <a:pt x="34" y="276"/>
                  </a:lnTo>
                  <a:lnTo>
                    <a:pt x="35" y="256"/>
                  </a:lnTo>
                  <a:lnTo>
                    <a:pt x="36" y="236"/>
                  </a:lnTo>
                  <a:lnTo>
                    <a:pt x="32" y="215"/>
                  </a:lnTo>
                  <a:lnTo>
                    <a:pt x="31" y="199"/>
                  </a:lnTo>
                  <a:lnTo>
                    <a:pt x="28" y="184"/>
                  </a:lnTo>
                  <a:lnTo>
                    <a:pt x="24" y="169"/>
                  </a:lnTo>
                  <a:lnTo>
                    <a:pt x="20" y="155"/>
                  </a:lnTo>
                  <a:lnTo>
                    <a:pt x="14" y="150"/>
                  </a:lnTo>
                  <a:lnTo>
                    <a:pt x="9" y="142"/>
                  </a:lnTo>
                  <a:lnTo>
                    <a:pt x="6" y="134"/>
                  </a:lnTo>
                  <a:lnTo>
                    <a:pt x="0" y="127"/>
                  </a:lnTo>
                  <a:lnTo>
                    <a:pt x="4" y="102"/>
                  </a:lnTo>
                  <a:lnTo>
                    <a:pt x="7" y="77"/>
                  </a:lnTo>
                  <a:lnTo>
                    <a:pt x="9" y="53"/>
                  </a:lnTo>
                  <a:lnTo>
                    <a:pt x="12" y="30"/>
                  </a:lnTo>
                  <a:lnTo>
                    <a:pt x="14" y="25"/>
                  </a:lnTo>
                  <a:lnTo>
                    <a:pt x="14" y="18"/>
                  </a:lnTo>
                  <a:lnTo>
                    <a:pt x="15" y="13"/>
                  </a:lnTo>
                  <a:lnTo>
                    <a:pt x="16" y="6"/>
                  </a:lnTo>
                  <a:lnTo>
                    <a:pt x="16" y="7"/>
                  </a:lnTo>
                  <a:lnTo>
                    <a:pt x="17" y="0"/>
                  </a:lnTo>
                  <a:lnTo>
                    <a:pt x="23" y="8"/>
                  </a:lnTo>
                  <a:lnTo>
                    <a:pt x="26" y="16"/>
                  </a:lnTo>
                  <a:lnTo>
                    <a:pt x="27" y="26"/>
                  </a:lnTo>
                  <a:lnTo>
                    <a:pt x="30" y="3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48" name="Freeform 1381"/>
            <p:cNvSpPr>
              <a:spLocks/>
            </p:cNvSpPr>
            <p:nvPr/>
          </p:nvSpPr>
          <p:spPr bwMode="auto">
            <a:xfrm>
              <a:off x="876" y="810"/>
              <a:ext cx="10" cy="9"/>
            </a:xfrm>
            <a:custGeom>
              <a:avLst/>
              <a:gdLst/>
              <a:ahLst/>
              <a:cxnLst>
                <a:cxn ang="0">
                  <a:pos x="20" y="7"/>
                </a:cxn>
                <a:cxn ang="0">
                  <a:pos x="21" y="7"/>
                </a:cxn>
                <a:cxn ang="0">
                  <a:pos x="21" y="13"/>
                </a:cxn>
                <a:cxn ang="0">
                  <a:pos x="20" y="13"/>
                </a:cxn>
                <a:cxn ang="0">
                  <a:pos x="20" y="12"/>
                </a:cxn>
                <a:cxn ang="0">
                  <a:pos x="19" y="14"/>
                </a:cxn>
                <a:cxn ang="0">
                  <a:pos x="15" y="16"/>
                </a:cxn>
                <a:cxn ang="0">
                  <a:pos x="12" y="18"/>
                </a:cxn>
                <a:cxn ang="0">
                  <a:pos x="7" y="19"/>
                </a:cxn>
                <a:cxn ang="0">
                  <a:pos x="2" y="19"/>
                </a:cxn>
                <a:cxn ang="0">
                  <a:pos x="0" y="14"/>
                </a:cxn>
                <a:cxn ang="0">
                  <a:pos x="0" y="10"/>
                </a:cxn>
                <a:cxn ang="0">
                  <a:pos x="0" y="4"/>
                </a:cxn>
                <a:cxn ang="0">
                  <a:pos x="6" y="1"/>
                </a:cxn>
                <a:cxn ang="0">
                  <a:pos x="12" y="0"/>
                </a:cxn>
                <a:cxn ang="0">
                  <a:pos x="15" y="3"/>
                </a:cxn>
                <a:cxn ang="0">
                  <a:pos x="20" y="7"/>
                </a:cxn>
              </a:cxnLst>
              <a:rect l="0" t="0" r="r" b="b"/>
              <a:pathLst>
                <a:path w="21" h="19">
                  <a:moveTo>
                    <a:pt x="20" y="7"/>
                  </a:moveTo>
                  <a:lnTo>
                    <a:pt x="21" y="7"/>
                  </a:lnTo>
                  <a:lnTo>
                    <a:pt x="21" y="13"/>
                  </a:lnTo>
                  <a:lnTo>
                    <a:pt x="20" y="13"/>
                  </a:lnTo>
                  <a:lnTo>
                    <a:pt x="20" y="12"/>
                  </a:lnTo>
                  <a:lnTo>
                    <a:pt x="19" y="14"/>
                  </a:lnTo>
                  <a:lnTo>
                    <a:pt x="15" y="16"/>
                  </a:lnTo>
                  <a:lnTo>
                    <a:pt x="12" y="18"/>
                  </a:lnTo>
                  <a:lnTo>
                    <a:pt x="7" y="19"/>
                  </a:lnTo>
                  <a:lnTo>
                    <a:pt x="2" y="19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4"/>
                  </a:lnTo>
                  <a:lnTo>
                    <a:pt x="6" y="1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49" name="Freeform 1382"/>
            <p:cNvSpPr>
              <a:spLocks/>
            </p:cNvSpPr>
            <p:nvPr/>
          </p:nvSpPr>
          <p:spPr bwMode="auto">
            <a:xfrm>
              <a:off x="908" y="812"/>
              <a:ext cx="28" cy="30"/>
            </a:xfrm>
            <a:custGeom>
              <a:avLst/>
              <a:gdLst/>
              <a:ahLst/>
              <a:cxnLst>
                <a:cxn ang="0">
                  <a:pos x="56" y="7"/>
                </a:cxn>
                <a:cxn ang="0">
                  <a:pos x="55" y="15"/>
                </a:cxn>
                <a:cxn ang="0">
                  <a:pos x="53" y="22"/>
                </a:cxn>
                <a:cxn ang="0">
                  <a:pos x="49" y="29"/>
                </a:cxn>
                <a:cxn ang="0">
                  <a:pos x="44" y="33"/>
                </a:cxn>
                <a:cxn ang="0">
                  <a:pos x="38" y="39"/>
                </a:cxn>
                <a:cxn ang="0">
                  <a:pos x="31" y="44"/>
                </a:cxn>
                <a:cxn ang="0">
                  <a:pos x="25" y="48"/>
                </a:cxn>
                <a:cxn ang="0">
                  <a:pos x="18" y="53"/>
                </a:cxn>
                <a:cxn ang="0">
                  <a:pos x="15" y="56"/>
                </a:cxn>
                <a:cxn ang="0">
                  <a:pos x="10" y="59"/>
                </a:cxn>
                <a:cxn ang="0">
                  <a:pos x="6" y="60"/>
                </a:cxn>
                <a:cxn ang="0">
                  <a:pos x="2" y="56"/>
                </a:cxn>
                <a:cxn ang="0">
                  <a:pos x="1" y="46"/>
                </a:cxn>
                <a:cxn ang="0">
                  <a:pos x="0" y="35"/>
                </a:cxn>
                <a:cxn ang="0">
                  <a:pos x="0" y="24"/>
                </a:cxn>
                <a:cxn ang="0">
                  <a:pos x="0" y="16"/>
                </a:cxn>
                <a:cxn ang="0">
                  <a:pos x="7" y="11"/>
                </a:cxn>
                <a:cxn ang="0">
                  <a:pos x="14" y="8"/>
                </a:cxn>
                <a:cxn ang="0">
                  <a:pos x="21" y="3"/>
                </a:cxn>
                <a:cxn ang="0">
                  <a:pos x="27" y="1"/>
                </a:cxn>
                <a:cxn ang="0">
                  <a:pos x="34" y="0"/>
                </a:cxn>
                <a:cxn ang="0">
                  <a:pos x="41" y="0"/>
                </a:cxn>
                <a:cxn ang="0">
                  <a:pos x="48" y="2"/>
                </a:cxn>
                <a:cxn ang="0">
                  <a:pos x="56" y="7"/>
                </a:cxn>
              </a:cxnLst>
              <a:rect l="0" t="0" r="r" b="b"/>
              <a:pathLst>
                <a:path w="56" h="60">
                  <a:moveTo>
                    <a:pt x="56" y="7"/>
                  </a:moveTo>
                  <a:lnTo>
                    <a:pt x="55" y="15"/>
                  </a:lnTo>
                  <a:lnTo>
                    <a:pt x="53" y="22"/>
                  </a:lnTo>
                  <a:lnTo>
                    <a:pt x="49" y="29"/>
                  </a:lnTo>
                  <a:lnTo>
                    <a:pt x="44" y="33"/>
                  </a:lnTo>
                  <a:lnTo>
                    <a:pt x="38" y="39"/>
                  </a:lnTo>
                  <a:lnTo>
                    <a:pt x="31" y="44"/>
                  </a:lnTo>
                  <a:lnTo>
                    <a:pt x="25" y="48"/>
                  </a:lnTo>
                  <a:lnTo>
                    <a:pt x="18" y="53"/>
                  </a:lnTo>
                  <a:lnTo>
                    <a:pt x="15" y="56"/>
                  </a:lnTo>
                  <a:lnTo>
                    <a:pt x="10" y="59"/>
                  </a:lnTo>
                  <a:lnTo>
                    <a:pt x="6" y="60"/>
                  </a:lnTo>
                  <a:lnTo>
                    <a:pt x="2" y="56"/>
                  </a:lnTo>
                  <a:lnTo>
                    <a:pt x="1" y="46"/>
                  </a:lnTo>
                  <a:lnTo>
                    <a:pt x="0" y="35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7" y="11"/>
                  </a:lnTo>
                  <a:lnTo>
                    <a:pt x="14" y="8"/>
                  </a:lnTo>
                  <a:lnTo>
                    <a:pt x="21" y="3"/>
                  </a:lnTo>
                  <a:lnTo>
                    <a:pt x="27" y="1"/>
                  </a:lnTo>
                  <a:lnTo>
                    <a:pt x="34" y="0"/>
                  </a:lnTo>
                  <a:lnTo>
                    <a:pt x="41" y="0"/>
                  </a:lnTo>
                  <a:lnTo>
                    <a:pt x="48" y="2"/>
                  </a:lnTo>
                  <a:lnTo>
                    <a:pt x="56" y="7"/>
                  </a:lnTo>
                  <a:close/>
                </a:path>
              </a:pathLst>
            </a:custGeom>
            <a:solidFill>
              <a:srgbClr val="DB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50" name="Freeform 1383"/>
            <p:cNvSpPr>
              <a:spLocks/>
            </p:cNvSpPr>
            <p:nvPr/>
          </p:nvSpPr>
          <p:spPr bwMode="auto">
            <a:xfrm>
              <a:off x="421" y="815"/>
              <a:ext cx="352" cy="118"/>
            </a:xfrm>
            <a:custGeom>
              <a:avLst/>
              <a:gdLst/>
              <a:ahLst/>
              <a:cxnLst>
                <a:cxn ang="0">
                  <a:pos x="192" y="40"/>
                </a:cxn>
                <a:cxn ang="0">
                  <a:pos x="154" y="61"/>
                </a:cxn>
                <a:cxn ang="0">
                  <a:pos x="157" y="70"/>
                </a:cxn>
                <a:cxn ang="0">
                  <a:pos x="199" y="48"/>
                </a:cxn>
                <a:cxn ang="0">
                  <a:pos x="231" y="31"/>
                </a:cxn>
                <a:cxn ang="0">
                  <a:pos x="254" y="38"/>
                </a:cxn>
                <a:cxn ang="0">
                  <a:pos x="269" y="50"/>
                </a:cxn>
                <a:cxn ang="0">
                  <a:pos x="243" y="71"/>
                </a:cxn>
                <a:cxn ang="0">
                  <a:pos x="215" y="90"/>
                </a:cxn>
                <a:cxn ang="0">
                  <a:pos x="233" y="91"/>
                </a:cxn>
                <a:cxn ang="0">
                  <a:pos x="251" y="78"/>
                </a:cxn>
                <a:cxn ang="0">
                  <a:pos x="268" y="64"/>
                </a:cxn>
                <a:cxn ang="0">
                  <a:pos x="288" y="53"/>
                </a:cxn>
                <a:cxn ang="0">
                  <a:pos x="311" y="61"/>
                </a:cxn>
                <a:cxn ang="0">
                  <a:pos x="332" y="71"/>
                </a:cxn>
                <a:cxn ang="0">
                  <a:pos x="315" y="87"/>
                </a:cxn>
                <a:cxn ang="0">
                  <a:pos x="293" y="102"/>
                </a:cxn>
                <a:cxn ang="0">
                  <a:pos x="299" y="108"/>
                </a:cxn>
                <a:cxn ang="0">
                  <a:pos x="326" y="94"/>
                </a:cxn>
                <a:cxn ang="0">
                  <a:pos x="347" y="73"/>
                </a:cxn>
                <a:cxn ang="0">
                  <a:pos x="368" y="82"/>
                </a:cxn>
                <a:cxn ang="0">
                  <a:pos x="389" y="90"/>
                </a:cxn>
                <a:cxn ang="0">
                  <a:pos x="366" y="117"/>
                </a:cxn>
                <a:cxn ang="0">
                  <a:pos x="368" y="125"/>
                </a:cxn>
                <a:cxn ang="0">
                  <a:pos x="395" y="101"/>
                </a:cxn>
                <a:cxn ang="0">
                  <a:pos x="427" y="101"/>
                </a:cxn>
                <a:cxn ang="0">
                  <a:pos x="458" y="111"/>
                </a:cxn>
                <a:cxn ang="0">
                  <a:pos x="440" y="138"/>
                </a:cxn>
                <a:cxn ang="0">
                  <a:pos x="463" y="124"/>
                </a:cxn>
                <a:cxn ang="0">
                  <a:pos x="490" y="122"/>
                </a:cxn>
                <a:cxn ang="0">
                  <a:pos x="514" y="133"/>
                </a:cxn>
                <a:cxn ang="0">
                  <a:pos x="506" y="153"/>
                </a:cxn>
                <a:cxn ang="0">
                  <a:pos x="522" y="143"/>
                </a:cxn>
                <a:cxn ang="0">
                  <a:pos x="541" y="140"/>
                </a:cxn>
                <a:cxn ang="0">
                  <a:pos x="558" y="151"/>
                </a:cxn>
                <a:cxn ang="0">
                  <a:pos x="578" y="152"/>
                </a:cxn>
                <a:cxn ang="0">
                  <a:pos x="567" y="175"/>
                </a:cxn>
                <a:cxn ang="0">
                  <a:pos x="585" y="164"/>
                </a:cxn>
                <a:cxn ang="0">
                  <a:pos x="602" y="163"/>
                </a:cxn>
                <a:cxn ang="0">
                  <a:pos x="634" y="177"/>
                </a:cxn>
                <a:cxn ang="0">
                  <a:pos x="665" y="204"/>
                </a:cxn>
                <a:cxn ang="0">
                  <a:pos x="703" y="222"/>
                </a:cxn>
                <a:cxn ang="0">
                  <a:pos x="693" y="236"/>
                </a:cxn>
                <a:cxn ang="0">
                  <a:pos x="548" y="196"/>
                </a:cxn>
                <a:cxn ang="0">
                  <a:pos x="402" y="160"/>
                </a:cxn>
                <a:cxn ang="0">
                  <a:pos x="254" y="128"/>
                </a:cxn>
                <a:cxn ang="0">
                  <a:pos x="103" y="98"/>
                </a:cxn>
                <a:cxn ang="0">
                  <a:pos x="55" y="53"/>
                </a:cxn>
                <a:cxn ang="0">
                  <a:pos x="132" y="24"/>
                </a:cxn>
                <a:cxn ang="0">
                  <a:pos x="168" y="7"/>
                </a:cxn>
                <a:cxn ang="0">
                  <a:pos x="192" y="2"/>
                </a:cxn>
              </a:cxnLst>
              <a:rect l="0" t="0" r="r" b="b"/>
              <a:pathLst>
                <a:path w="703" h="236">
                  <a:moveTo>
                    <a:pt x="214" y="20"/>
                  </a:moveTo>
                  <a:lnTo>
                    <a:pt x="207" y="27"/>
                  </a:lnTo>
                  <a:lnTo>
                    <a:pt x="200" y="34"/>
                  </a:lnTo>
                  <a:lnTo>
                    <a:pt x="192" y="40"/>
                  </a:lnTo>
                  <a:lnTo>
                    <a:pt x="184" y="46"/>
                  </a:lnTo>
                  <a:lnTo>
                    <a:pt x="175" y="52"/>
                  </a:lnTo>
                  <a:lnTo>
                    <a:pt x="164" y="56"/>
                  </a:lnTo>
                  <a:lnTo>
                    <a:pt x="154" y="61"/>
                  </a:lnTo>
                  <a:lnTo>
                    <a:pt x="144" y="65"/>
                  </a:lnTo>
                  <a:lnTo>
                    <a:pt x="138" y="72"/>
                  </a:lnTo>
                  <a:lnTo>
                    <a:pt x="146" y="75"/>
                  </a:lnTo>
                  <a:lnTo>
                    <a:pt x="157" y="70"/>
                  </a:lnTo>
                  <a:lnTo>
                    <a:pt x="169" y="65"/>
                  </a:lnTo>
                  <a:lnTo>
                    <a:pt x="179" y="60"/>
                  </a:lnTo>
                  <a:lnTo>
                    <a:pt x="189" y="54"/>
                  </a:lnTo>
                  <a:lnTo>
                    <a:pt x="199" y="48"/>
                  </a:lnTo>
                  <a:lnTo>
                    <a:pt x="208" y="41"/>
                  </a:lnTo>
                  <a:lnTo>
                    <a:pt x="217" y="35"/>
                  </a:lnTo>
                  <a:lnTo>
                    <a:pt x="227" y="29"/>
                  </a:lnTo>
                  <a:lnTo>
                    <a:pt x="231" y="31"/>
                  </a:lnTo>
                  <a:lnTo>
                    <a:pt x="237" y="33"/>
                  </a:lnTo>
                  <a:lnTo>
                    <a:pt x="243" y="34"/>
                  </a:lnTo>
                  <a:lnTo>
                    <a:pt x="248" y="35"/>
                  </a:lnTo>
                  <a:lnTo>
                    <a:pt x="254" y="38"/>
                  </a:lnTo>
                  <a:lnTo>
                    <a:pt x="261" y="39"/>
                  </a:lnTo>
                  <a:lnTo>
                    <a:pt x="267" y="41"/>
                  </a:lnTo>
                  <a:lnTo>
                    <a:pt x="271" y="45"/>
                  </a:lnTo>
                  <a:lnTo>
                    <a:pt x="269" y="50"/>
                  </a:lnTo>
                  <a:lnTo>
                    <a:pt x="263" y="55"/>
                  </a:lnTo>
                  <a:lnTo>
                    <a:pt x="256" y="61"/>
                  </a:lnTo>
                  <a:lnTo>
                    <a:pt x="250" y="65"/>
                  </a:lnTo>
                  <a:lnTo>
                    <a:pt x="243" y="71"/>
                  </a:lnTo>
                  <a:lnTo>
                    <a:pt x="236" y="76"/>
                  </a:lnTo>
                  <a:lnTo>
                    <a:pt x="229" y="80"/>
                  </a:lnTo>
                  <a:lnTo>
                    <a:pt x="222" y="85"/>
                  </a:lnTo>
                  <a:lnTo>
                    <a:pt x="215" y="90"/>
                  </a:lnTo>
                  <a:lnTo>
                    <a:pt x="220" y="93"/>
                  </a:lnTo>
                  <a:lnTo>
                    <a:pt x="224" y="94"/>
                  </a:lnTo>
                  <a:lnTo>
                    <a:pt x="229" y="93"/>
                  </a:lnTo>
                  <a:lnTo>
                    <a:pt x="233" y="91"/>
                  </a:lnTo>
                  <a:lnTo>
                    <a:pt x="238" y="87"/>
                  </a:lnTo>
                  <a:lnTo>
                    <a:pt x="243" y="84"/>
                  </a:lnTo>
                  <a:lnTo>
                    <a:pt x="247" y="80"/>
                  </a:lnTo>
                  <a:lnTo>
                    <a:pt x="251" y="78"/>
                  </a:lnTo>
                  <a:lnTo>
                    <a:pt x="254" y="75"/>
                  </a:lnTo>
                  <a:lnTo>
                    <a:pt x="259" y="72"/>
                  </a:lnTo>
                  <a:lnTo>
                    <a:pt x="263" y="68"/>
                  </a:lnTo>
                  <a:lnTo>
                    <a:pt x="268" y="64"/>
                  </a:lnTo>
                  <a:lnTo>
                    <a:pt x="273" y="61"/>
                  </a:lnTo>
                  <a:lnTo>
                    <a:pt x="277" y="57"/>
                  </a:lnTo>
                  <a:lnTo>
                    <a:pt x="283" y="55"/>
                  </a:lnTo>
                  <a:lnTo>
                    <a:pt x="288" y="53"/>
                  </a:lnTo>
                  <a:lnTo>
                    <a:pt x="293" y="55"/>
                  </a:lnTo>
                  <a:lnTo>
                    <a:pt x="299" y="56"/>
                  </a:lnTo>
                  <a:lnTo>
                    <a:pt x="305" y="58"/>
                  </a:lnTo>
                  <a:lnTo>
                    <a:pt x="311" y="61"/>
                  </a:lnTo>
                  <a:lnTo>
                    <a:pt x="316" y="63"/>
                  </a:lnTo>
                  <a:lnTo>
                    <a:pt x="322" y="65"/>
                  </a:lnTo>
                  <a:lnTo>
                    <a:pt x="327" y="68"/>
                  </a:lnTo>
                  <a:lnTo>
                    <a:pt x="332" y="71"/>
                  </a:lnTo>
                  <a:lnTo>
                    <a:pt x="328" y="75"/>
                  </a:lnTo>
                  <a:lnTo>
                    <a:pt x="324" y="79"/>
                  </a:lnTo>
                  <a:lnTo>
                    <a:pt x="320" y="84"/>
                  </a:lnTo>
                  <a:lnTo>
                    <a:pt x="315" y="87"/>
                  </a:lnTo>
                  <a:lnTo>
                    <a:pt x="311" y="92"/>
                  </a:lnTo>
                  <a:lnTo>
                    <a:pt x="305" y="95"/>
                  </a:lnTo>
                  <a:lnTo>
                    <a:pt x="299" y="99"/>
                  </a:lnTo>
                  <a:lnTo>
                    <a:pt x="293" y="102"/>
                  </a:lnTo>
                  <a:lnTo>
                    <a:pt x="293" y="105"/>
                  </a:lnTo>
                  <a:lnTo>
                    <a:pt x="294" y="107"/>
                  </a:lnTo>
                  <a:lnTo>
                    <a:pt x="296" y="108"/>
                  </a:lnTo>
                  <a:lnTo>
                    <a:pt x="299" y="108"/>
                  </a:lnTo>
                  <a:lnTo>
                    <a:pt x="306" y="106"/>
                  </a:lnTo>
                  <a:lnTo>
                    <a:pt x="313" y="102"/>
                  </a:lnTo>
                  <a:lnTo>
                    <a:pt x="320" y="99"/>
                  </a:lnTo>
                  <a:lnTo>
                    <a:pt x="326" y="94"/>
                  </a:lnTo>
                  <a:lnTo>
                    <a:pt x="330" y="88"/>
                  </a:lnTo>
                  <a:lnTo>
                    <a:pt x="336" y="84"/>
                  </a:lnTo>
                  <a:lnTo>
                    <a:pt x="342" y="78"/>
                  </a:lnTo>
                  <a:lnTo>
                    <a:pt x="347" y="73"/>
                  </a:lnTo>
                  <a:lnTo>
                    <a:pt x="352" y="76"/>
                  </a:lnTo>
                  <a:lnTo>
                    <a:pt x="358" y="78"/>
                  </a:lnTo>
                  <a:lnTo>
                    <a:pt x="362" y="79"/>
                  </a:lnTo>
                  <a:lnTo>
                    <a:pt x="368" y="82"/>
                  </a:lnTo>
                  <a:lnTo>
                    <a:pt x="374" y="83"/>
                  </a:lnTo>
                  <a:lnTo>
                    <a:pt x="379" y="85"/>
                  </a:lnTo>
                  <a:lnTo>
                    <a:pt x="384" y="87"/>
                  </a:lnTo>
                  <a:lnTo>
                    <a:pt x="389" y="90"/>
                  </a:lnTo>
                  <a:lnTo>
                    <a:pt x="385" y="99"/>
                  </a:lnTo>
                  <a:lnTo>
                    <a:pt x="380" y="105"/>
                  </a:lnTo>
                  <a:lnTo>
                    <a:pt x="373" y="110"/>
                  </a:lnTo>
                  <a:lnTo>
                    <a:pt x="366" y="117"/>
                  </a:lnTo>
                  <a:lnTo>
                    <a:pt x="366" y="120"/>
                  </a:lnTo>
                  <a:lnTo>
                    <a:pt x="366" y="122"/>
                  </a:lnTo>
                  <a:lnTo>
                    <a:pt x="366" y="123"/>
                  </a:lnTo>
                  <a:lnTo>
                    <a:pt x="368" y="125"/>
                  </a:lnTo>
                  <a:lnTo>
                    <a:pt x="377" y="122"/>
                  </a:lnTo>
                  <a:lnTo>
                    <a:pt x="384" y="116"/>
                  </a:lnTo>
                  <a:lnTo>
                    <a:pt x="389" y="109"/>
                  </a:lnTo>
                  <a:lnTo>
                    <a:pt x="395" y="101"/>
                  </a:lnTo>
                  <a:lnTo>
                    <a:pt x="399" y="95"/>
                  </a:lnTo>
                  <a:lnTo>
                    <a:pt x="406" y="93"/>
                  </a:lnTo>
                  <a:lnTo>
                    <a:pt x="415" y="94"/>
                  </a:lnTo>
                  <a:lnTo>
                    <a:pt x="427" y="101"/>
                  </a:lnTo>
                  <a:lnTo>
                    <a:pt x="436" y="102"/>
                  </a:lnTo>
                  <a:lnTo>
                    <a:pt x="444" y="103"/>
                  </a:lnTo>
                  <a:lnTo>
                    <a:pt x="452" y="107"/>
                  </a:lnTo>
                  <a:lnTo>
                    <a:pt x="458" y="111"/>
                  </a:lnTo>
                  <a:lnTo>
                    <a:pt x="453" y="118"/>
                  </a:lnTo>
                  <a:lnTo>
                    <a:pt x="448" y="123"/>
                  </a:lnTo>
                  <a:lnTo>
                    <a:pt x="443" y="129"/>
                  </a:lnTo>
                  <a:lnTo>
                    <a:pt x="440" y="138"/>
                  </a:lnTo>
                  <a:lnTo>
                    <a:pt x="446" y="137"/>
                  </a:lnTo>
                  <a:lnTo>
                    <a:pt x="452" y="133"/>
                  </a:lnTo>
                  <a:lnTo>
                    <a:pt x="458" y="129"/>
                  </a:lnTo>
                  <a:lnTo>
                    <a:pt x="463" y="124"/>
                  </a:lnTo>
                  <a:lnTo>
                    <a:pt x="468" y="121"/>
                  </a:lnTo>
                  <a:lnTo>
                    <a:pt x="474" y="117"/>
                  </a:lnTo>
                  <a:lnTo>
                    <a:pt x="481" y="118"/>
                  </a:lnTo>
                  <a:lnTo>
                    <a:pt x="490" y="122"/>
                  </a:lnTo>
                  <a:lnTo>
                    <a:pt x="497" y="124"/>
                  </a:lnTo>
                  <a:lnTo>
                    <a:pt x="503" y="126"/>
                  </a:lnTo>
                  <a:lnTo>
                    <a:pt x="509" y="130"/>
                  </a:lnTo>
                  <a:lnTo>
                    <a:pt x="514" y="133"/>
                  </a:lnTo>
                  <a:lnTo>
                    <a:pt x="512" y="139"/>
                  </a:lnTo>
                  <a:lnTo>
                    <a:pt x="507" y="141"/>
                  </a:lnTo>
                  <a:lnTo>
                    <a:pt x="504" y="145"/>
                  </a:lnTo>
                  <a:lnTo>
                    <a:pt x="506" y="153"/>
                  </a:lnTo>
                  <a:lnTo>
                    <a:pt x="511" y="152"/>
                  </a:lnTo>
                  <a:lnTo>
                    <a:pt x="514" y="149"/>
                  </a:lnTo>
                  <a:lnTo>
                    <a:pt x="519" y="146"/>
                  </a:lnTo>
                  <a:lnTo>
                    <a:pt x="522" y="143"/>
                  </a:lnTo>
                  <a:lnTo>
                    <a:pt x="526" y="140"/>
                  </a:lnTo>
                  <a:lnTo>
                    <a:pt x="531" y="139"/>
                  </a:lnTo>
                  <a:lnTo>
                    <a:pt x="535" y="138"/>
                  </a:lnTo>
                  <a:lnTo>
                    <a:pt x="541" y="140"/>
                  </a:lnTo>
                  <a:lnTo>
                    <a:pt x="544" y="144"/>
                  </a:lnTo>
                  <a:lnTo>
                    <a:pt x="549" y="147"/>
                  </a:lnTo>
                  <a:lnTo>
                    <a:pt x="554" y="149"/>
                  </a:lnTo>
                  <a:lnTo>
                    <a:pt x="558" y="151"/>
                  </a:lnTo>
                  <a:lnTo>
                    <a:pt x="564" y="153"/>
                  </a:lnTo>
                  <a:lnTo>
                    <a:pt x="569" y="153"/>
                  </a:lnTo>
                  <a:lnTo>
                    <a:pt x="573" y="153"/>
                  </a:lnTo>
                  <a:lnTo>
                    <a:pt x="578" y="152"/>
                  </a:lnTo>
                  <a:lnTo>
                    <a:pt x="575" y="159"/>
                  </a:lnTo>
                  <a:lnTo>
                    <a:pt x="570" y="163"/>
                  </a:lnTo>
                  <a:lnTo>
                    <a:pt x="565" y="168"/>
                  </a:lnTo>
                  <a:lnTo>
                    <a:pt x="567" y="175"/>
                  </a:lnTo>
                  <a:lnTo>
                    <a:pt x="572" y="174"/>
                  </a:lnTo>
                  <a:lnTo>
                    <a:pt x="577" y="171"/>
                  </a:lnTo>
                  <a:lnTo>
                    <a:pt x="581" y="168"/>
                  </a:lnTo>
                  <a:lnTo>
                    <a:pt x="585" y="164"/>
                  </a:lnTo>
                  <a:lnTo>
                    <a:pt x="588" y="161"/>
                  </a:lnTo>
                  <a:lnTo>
                    <a:pt x="593" y="160"/>
                  </a:lnTo>
                  <a:lnTo>
                    <a:pt x="597" y="160"/>
                  </a:lnTo>
                  <a:lnTo>
                    <a:pt x="602" y="163"/>
                  </a:lnTo>
                  <a:lnTo>
                    <a:pt x="610" y="169"/>
                  </a:lnTo>
                  <a:lnTo>
                    <a:pt x="618" y="174"/>
                  </a:lnTo>
                  <a:lnTo>
                    <a:pt x="626" y="176"/>
                  </a:lnTo>
                  <a:lnTo>
                    <a:pt x="634" y="177"/>
                  </a:lnTo>
                  <a:lnTo>
                    <a:pt x="641" y="185"/>
                  </a:lnTo>
                  <a:lnTo>
                    <a:pt x="648" y="192"/>
                  </a:lnTo>
                  <a:lnTo>
                    <a:pt x="657" y="198"/>
                  </a:lnTo>
                  <a:lnTo>
                    <a:pt x="665" y="204"/>
                  </a:lnTo>
                  <a:lnTo>
                    <a:pt x="674" y="209"/>
                  </a:lnTo>
                  <a:lnTo>
                    <a:pt x="684" y="214"/>
                  </a:lnTo>
                  <a:lnTo>
                    <a:pt x="693" y="219"/>
                  </a:lnTo>
                  <a:lnTo>
                    <a:pt x="703" y="222"/>
                  </a:lnTo>
                  <a:lnTo>
                    <a:pt x="703" y="227"/>
                  </a:lnTo>
                  <a:lnTo>
                    <a:pt x="702" y="231"/>
                  </a:lnTo>
                  <a:lnTo>
                    <a:pt x="699" y="235"/>
                  </a:lnTo>
                  <a:lnTo>
                    <a:pt x="693" y="236"/>
                  </a:lnTo>
                  <a:lnTo>
                    <a:pt x="656" y="226"/>
                  </a:lnTo>
                  <a:lnTo>
                    <a:pt x="620" y="215"/>
                  </a:lnTo>
                  <a:lnTo>
                    <a:pt x="583" y="205"/>
                  </a:lnTo>
                  <a:lnTo>
                    <a:pt x="548" y="196"/>
                  </a:lnTo>
                  <a:lnTo>
                    <a:pt x="511" y="186"/>
                  </a:lnTo>
                  <a:lnTo>
                    <a:pt x="475" y="177"/>
                  </a:lnTo>
                  <a:lnTo>
                    <a:pt x="438" y="169"/>
                  </a:lnTo>
                  <a:lnTo>
                    <a:pt x="402" y="160"/>
                  </a:lnTo>
                  <a:lnTo>
                    <a:pt x="365" y="152"/>
                  </a:lnTo>
                  <a:lnTo>
                    <a:pt x="328" y="144"/>
                  </a:lnTo>
                  <a:lnTo>
                    <a:pt x="291" y="136"/>
                  </a:lnTo>
                  <a:lnTo>
                    <a:pt x="254" y="128"/>
                  </a:lnTo>
                  <a:lnTo>
                    <a:pt x="216" y="121"/>
                  </a:lnTo>
                  <a:lnTo>
                    <a:pt x="179" y="113"/>
                  </a:lnTo>
                  <a:lnTo>
                    <a:pt x="141" y="106"/>
                  </a:lnTo>
                  <a:lnTo>
                    <a:pt x="103" y="98"/>
                  </a:lnTo>
                  <a:lnTo>
                    <a:pt x="0" y="72"/>
                  </a:lnTo>
                  <a:lnTo>
                    <a:pt x="17" y="65"/>
                  </a:lnTo>
                  <a:lnTo>
                    <a:pt x="35" y="60"/>
                  </a:lnTo>
                  <a:lnTo>
                    <a:pt x="55" y="53"/>
                  </a:lnTo>
                  <a:lnTo>
                    <a:pt x="75" y="46"/>
                  </a:lnTo>
                  <a:lnTo>
                    <a:pt x="94" y="39"/>
                  </a:lnTo>
                  <a:lnTo>
                    <a:pt x="114" y="32"/>
                  </a:lnTo>
                  <a:lnTo>
                    <a:pt x="132" y="24"/>
                  </a:lnTo>
                  <a:lnTo>
                    <a:pt x="149" y="15"/>
                  </a:lnTo>
                  <a:lnTo>
                    <a:pt x="155" y="14"/>
                  </a:lnTo>
                  <a:lnTo>
                    <a:pt x="161" y="10"/>
                  </a:lnTo>
                  <a:lnTo>
                    <a:pt x="168" y="7"/>
                  </a:lnTo>
                  <a:lnTo>
                    <a:pt x="174" y="3"/>
                  </a:lnTo>
                  <a:lnTo>
                    <a:pt x="180" y="0"/>
                  </a:lnTo>
                  <a:lnTo>
                    <a:pt x="186" y="0"/>
                  </a:lnTo>
                  <a:lnTo>
                    <a:pt x="192" y="2"/>
                  </a:lnTo>
                  <a:lnTo>
                    <a:pt x="197" y="9"/>
                  </a:lnTo>
                  <a:lnTo>
                    <a:pt x="214" y="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51" name="Freeform 1384"/>
            <p:cNvSpPr>
              <a:spLocks/>
            </p:cNvSpPr>
            <p:nvPr/>
          </p:nvSpPr>
          <p:spPr bwMode="auto">
            <a:xfrm>
              <a:off x="960" y="825"/>
              <a:ext cx="11" cy="11"/>
            </a:xfrm>
            <a:custGeom>
              <a:avLst/>
              <a:gdLst/>
              <a:ahLst/>
              <a:cxnLst>
                <a:cxn ang="0">
                  <a:pos x="21" y="1"/>
                </a:cxn>
                <a:cxn ang="0">
                  <a:pos x="22" y="10"/>
                </a:cxn>
                <a:cxn ang="0">
                  <a:pos x="20" y="15"/>
                </a:cxn>
                <a:cxn ang="0">
                  <a:pos x="14" y="20"/>
                </a:cxn>
                <a:cxn ang="0">
                  <a:pos x="7" y="22"/>
                </a:cxn>
                <a:cxn ang="0">
                  <a:pos x="4" y="21"/>
                </a:cxn>
                <a:cxn ang="0">
                  <a:pos x="3" y="19"/>
                </a:cxn>
                <a:cxn ang="0">
                  <a:pos x="0" y="16"/>
                </a:cxn>
                <a:cxn ang="0">
                  <a:pos x="0" y="14"/>
                </a:cxn>
                <a:cxn ang="0">
                  <a:pos x="2" y="7"/>
                </a:cxn>
                <a:cxn ang="0">
                  <a:pos x="7" y="3"/>
                </a:cxn>
                <a:cxn ang="0">
                  <a:pos x="14" y="0"/>
                </a:cxn>
                <a:cxn ang="0">
                  <a:pos x="21" y="1"/>
                </a:cxn>
              </a:cxnLst>
              <a:rect l="0" t="0" r="r" b="b"/>
              <a:pathLst>
                <a:path w="22" h="22">
                  <a:moveTo>
                    <a:pt x="21" y="1"/>
                  </a:moveTo>
                  <a:lnTo>
                    <a:pt x="22" y="10"/>
                  </a:lnTo>
                  <a:lnTo>
                    <a:pt x="20" y="15"/>
                  </a:lnTo>
                  <a:lnTo>
                    <a:pt x="14" y="20"/>
                  </a:lnTo>
                  <a:lnTo>
                    <a:pt x="7" y="22"/>
                  </a:lnTo>
                  <a:lnTo>
                    <a:pt x="4" y="21"/>
                  </a:lnTo>
                  <a:lnTo>
                    <a:pt x="3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7"/>
                  </a:lnTo>
                  <a:lnTo>
                    <a:pt x="7" y="3"/>
                  </a:lnTo>
                  <a:lnTo>
                    <a:pt x="14" y="0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52" name="Freeform 1385"/>
            <p:cNvSpPr>
              <a:spLocks/>
            </p:cNvSpPr>
            <p:nvPr/>
          </p:nvSpPr>
          <p:spPr bwMode="auto">
            <a:xfrm>
              <a:off x="1066" y="826"/>
              <a:ext cx="391" cy="192"/>
            </a:xfrm>
            <a:custGeom>
              <a:avLst/>
              <a:gdLst/>
              <a:ahLst/>
              <a:cxnLst>
                <a:cxn ang="0">
                  <a:pos x="718" y="61"/>
                </a:cxn>
                <a:cxn ang="0">
                  <a:pos x="770" y="80"/>
                </a:cxn>
                <a:cxn ang="0">
                  <a:pos x="738" y="110"/>
                </a:cxn>
                <a:cxn ang="0">
                  <a:pos x="667" y="144"/>
                </a:cxn>
                <a:cxn ang="0">
                  <a:pos x="596" y="176"/>
                </a:cxn>
                <a:cxn ang="0">
                  <a:pos x="522" y="204"/>
                </a:cxn>
                <a:cxn ang="0">
                  <a:pos x="422" y="237"/>
                </a:cxn>
                <a:cxn ang="0">
                  <a:pos x="302" y="281"/>
                </a:cxn>
                <a:cxn ang="0">
                  <a:pos x="182" y="323"/>
                </a:cxn>
                <a:cxn ang="0">
                  <a:pos x="63" y="364"/>
                </a:cxn>
                <a:cxn ang="0">
                  <a:pos x="5" y="366"/>
                </a:cxn>
                <a:cxn ang="0">
                  <a:pos x="20" y="327"/>
                </a:cxn>
                <a:cxn ang="0">
                  <a:pos x="41" y="253"/>
                </a:cxn>
                <a:cxn ang="0">
                  <a:pos x="44" y="245"/>
                </a:cxn>
                <a:cxn ang="0">
                  <a:pos x="46" y="244"/>
                </a:cxn>
                <a:cxn ang="0">
                  <a:pos x="41" y="224"/>
                </a:cxn>
                <a:cxn ang="0">
                  <a:pos x="42" y="188"/>
                </a:cxn>
                <a:cxn ang="0">
                  <a:pos x="50" y="162"/>
                </a:cxn>
                <a:cxn ang="0">
                  <a:pos x="96" y="154"/>
                </a:cxn>
                <a:cxn ang="0">
                  <a:pos x="136" y="153"/>
                </a:cxn>
                <a:cxn ang="0">
                  <a:pos x="175" y="164"/>
                </a:cxn>
                <a:cxn ang="0">
                  <a:pos x="187" y="215"/>
                </a:cxn>
                <a:cxn ang="0">
                  <a:pos x="189" y="284"/>
                </a:cxn>
                <a:cxn ang="0">
                  <a:pos x="194" y="291"/>
                </a:cxn>
                <a:cxn ang="0">
                  <a:pos x="196" y="208"/>
                </a:cxn>
                <a:cxn ang="0">
                  <a:pos x="193" y="170"/>
                </a:cxn>
                <a:cxn ang="0">
                  <a:pos x="212" y="163"/>
                </a:cxn>
                <a:cxn ang="0">
                  <a:pos x="232" y="158"/>
                </a:cxn>
                <a:cxn ang="0">
                  <a:pos x="246" y="241"/>
                </a:cxn>
                <a:cxn ang="0">
                  <a:pos x="247" y="262"/>
                </a:cxn>
                <a:cxn ang="0">
                  <a:pos x="246" y="280"/>
                </a:cxn>
                <a:cxn ang="0">
                  <a:pos x="257" y="267"/>
                </a:cxn>
                <a:cxn ang="0">
                  <a:pos x="258" y="265"/>
                </a:cxn>
                <a:cxn ang="0">
                  <a:pos x="261" y="257"/>
                </a:cxn>
                <a:cxn ang="0">
                  <a:pos x="255" y="209"/>
                </a:cxn>
                <a:cxn ang="0">
                  <a:pos x="261" y="158"/>
                </a:cxn>
                <a:cxn ang="0">
                  <a:pos x="281" y="140"/>
                </a:cxn>
                <a:cxn ang="0">
                  <a:pos x="302" y="184"/>
                </a:cxn>
                <a:cxn ang="0">
                  <a:pos x="309" y="223"/>
                </a:cxn>
                <a:cxn ang="0">
                  <a:pos x="309" y="232"/>
                </a:cxn>
                <a:cxn ang="0">
                  <a:pos x="323" y="234"/>
                </a:cxn>
                <a:cxn ang="0">
                  <a:pos x="318" y="219"/>
                </a:cxn>
                <a:cxn ang="0">
                  <a:pos x="311" y="174"/>
                </a:cxn>
                <a:cxn ang="0">
                  <a:pos x="312" y="132"/>
                </a:cxn>
                <a:cxn ang="0">
                  <a:pos x="329" y="120"/>
                </a:cxn>
                <a:cxn ang="0">
                  <a:pos x="347" y="141"/>
                </a:cxn>
                <a:cxn ang="0">
                  <a:pos x="358" y="174"/>
                </a:cxn>
                <a:cxn ang="0">
                  <a:pos x="365" y="191"/>
                </a:cxn>
                <a:cxn ang="0">
                  <a:pos x="386" y="206"/>
                </a:cxn>
                <a:cxn ang="0">
                  <a:pos x="375" y="185"/>
                </a:cxn>
                <a:cxn ang="0">
                  <a:pos x="354" y="126"/>
                </a:cxn>
                <a:cxn ang="0">
                  <a:pos x="355" y="94"/>
                </a:cxn>
                <a:cxn ang="0">
                  <a:pos x="363" y="83"/>
                </a:cxn>
                <a:cxn ang="0">
                  <a:pos x="367" y="76"/>
                </a:cxn>
                <a:cxn ang="0">
                  <a:pos x="415" y="62"/>
                </a:cxn>
                <a:cxn ang="0">
                  <a:pos x="464" y="47"/>
                </a:cxn>
                <a:cxn ang="0">
                  <a:pos x="513" y="32"/>
                </a:cxn>
                <a:cxn ang="0">
                  <a:pos x="563" y="18"/>
                </a:cxn>
                <a:cxn ang="0">
                  <a:pos x="643" y="14"/>
                </a:cxn>
                <a:cxn ang="0">
                  <a:pos x="675" y="34"/>
                </a:cxn>
              </a:cxnLst>
              <a:rect l="0" t="0" r="r" b="b"/>
              <a:pathLst>
                <a:path w="782" h="382">
                  <a:moveTo>
                    <a:pt x="684" y="39"/>
                  </a:moveTo>
                  <a:lnTo>
                    <a:pt x="695" y="47"/>
                  </a:lnTo>
                  <a:lnTo>
                    <a:pt x="706" y="55"/>
                  </a:lnTo>
                  <a:lnTo>
                    <a:pt x="718" y="61"/>
                  </a:lnTo>
                  <a:lnTo>
                    <a:pt x="730" y="65"/>
                  </a:lnTo>
                  <a:lnTo>
                    <a:pt x="744" y="70"/>
                  </a:lnTo>
                  <a:lnTo>
                    <a:pt x="757" y="75"/>
                  </a:lnTo>
                  <a:lnTo>
                    <a:pt x="770" y="80"/>
                  </a:lnTo>
                  <a:lnTo>
                    <a:pt x="782" y="86"/>
                  </a:lnTo>
                  <a:lnTo>
                    <a:pt x="774" y="94"/>
                  </a:lnTo>
                  <a:lnTo>
                    <a:pt x="756" y="102"/>
                  </a:lnTo>
                  <a:lnTo>
                    <a:pt x="738" y="110"/>
                  </a:lnTo>
                  <a:lnTo>
                    <a:pt x="720" y="118"/>
                  </a:lnTo>
                  <a:lnTo>
                    <a:pt x="703" y="126"/>
                  </a:lnTo>
                  <a:lnTo>
                    <a:pt x="684" y="136"/>
                  </a:lnTo>
                  <a:lnTo>
                    <a:pt x="667" y="144"/>
                  </a:lnTo>
                  <a:lnTo>
                    <a:pt x="650" y="152"/>
                  </a:lnTo>
                  <a:lnTo>
                    <a:pt x="631" y="160"/>
                  </a:lnTo>
                  <a:lnTo>
                    <a:pt x="614" y="168"/>
                  </a:lnTo>
                  <a:lnTo>
                    <a:pt x="596" y="176"/>
                  </a:lnTo>
                  <a:lnTo>
                    <a:pt x="577" y="183"/>
                  </a:lnTo>
                  <a:lnTo>
                    <a:pt x="560" y="190"/>
                  </a:lnTo>
                  <a:lnTo>
                    <a:pt x="540" y="197"/>
                  </a:lnTo>
                  <a:lnTo>
                    <a:pt x="522" y="204"/>
                  </a:lnTo>
                  <a:lnTo>
                    <a:pt x="504" y="209"/>
                  </a:lnTo>
                  <a:lnTo>
                    <a:pt x="484" y="215"/>
                  </a:lnTo>
                  <a:lnTo>
                    <a:pt x="453" y="226"/>
                  </a:lnTo>
                  <a:lnTo>
                    <a:pt x="422" y="237"/>
                  </a:lnTo>
                  <a:lnTo>
                    <a:pt x="392" y="247"/>
                  </a:lnTo>
                  <a:lnTo>
                    <a:pt x="362" y="259"/>
                  </a:lnTo>
                  <a:lnTo>
                    <a:pt x="332" y="269"/>
                  </a:lnTo>
                  <a:lnTo>
                    <a:pt x="302" y="281"/>
                  </a:lnTo>
                  <a:lnTo>
                    <a:pt x="272" y="291"/>
                  </a:lnTo>
                  <a:lnTo>
                    <a:pt x="242" y="303"/>
                  </a:lnTo>
                  <a:lnTo>
                    <a:pt x="212" y="313"/>
                  </a:lnTo>
                  <a:lnTo>
                    <a:pt x="182" y="323"/>
                  </a:lnTo>
                  <a:lnTo>
                    <a:pt x="152" y="335"/>
                  </a:lnTo>
                  <a:lnTo>
                    <a:pt x="122" y="344"/>
                  </a:lnTo>
                  <a:lnTo>
                    <a:pt x="92" y="355"/>
                  </a:lnTo>
                  <a:lnTo>
                    <a:pt x="63" y="364"/>
                  </a:lnTo>
                  <a:lnTo>
                    <a:pt x="31" y="373"/>
                  </a:lnTo>
                  <a:lnTo>
                    <a:pt x="0" y="382"/>
                  </a:lnTo>
                  <a:lnTo>
                    <a:pt x="3" y="374"/>
                  </a:lnTo>
                  <a:lnTo>
                    <a:pt x="5" y="366"/>
                  </a:lnTo>
                  <a:lnTo>
                    <a:pt x="8" y="358"/>
                  </a:lnTo>
                  <a:lnTo>
                    <a:pt x="12" y="350"/>
                  </a:lnTo>
                  <a:lnTo>
                    <a:pt x="13" y="351"/>
                  </a:lnTo>
                  <a:lnTo>
                    <a:pt x="20" y="327"/>
                  </a:lnTo>
                  <a:lnTo>
                    <a:pt x="27" y="305"/>
                  </a:lnTo>
                  <a:lnTo>
                    <a:pt x="33" y="282"/>
                  </a:lnTo>
                  <a:lnTo>
                    <a:pt x="38" y="256"/>
                  </a:lnTo>
                  <a:lnTo>
                    <a:pt x="41" y="253"/>
                  </a:lnTo>
                  <a:lnTo>
                    <a:pt x="43" y="251"/>
                  </a:lnTo>
                  <a:lnTo>
                    <a:pt x="44" y="247"/>
                  </a:lnTo>
                  <a:lnTo>
                    <a:pt x="44" y="244"/>
                  </a:lnTo>
                  <a:lnTo>
                    <a:pt x="44" y="245"/>
                  </a:lnTo>
                  <a:lnTo>
                    <a:pt x="45" y="245"/>
                  </a:lnTo>
                  <a:lnTo>
                    <a:pt x="45" y="246"/>
                  </a:lnTo>
                  <a:lnTo>
                    <a:pt x="45" y="247"/>
                  </a:lnTo>
                  <a:lnTo>
                    <a:pt x="46" y="244"/>
                  </a:lnTo>
                  <a:lnTo>
                    <a:pt x="45" y="241"/>
                  </a:lnTo>
                  <a:lnTo>
                    <a:pt x="42" y="237"/>
                  </a:lnTo>
                  <a:lnTo>
                    <a:pt x="41" y="236"/>
                  </a:lnTo>
                  <a:lnTo>
                    <a:pt x="41" y="224"/>
                  </a:lnTo>
                  <a:lnTo>
                    <a:pt x="41" y="213"/>
                  </a:lnTo>
                  <a:lnTo>
                    <a:pt x="41" y="203"/>
                  </a:lnTo>
                  <a:lnTo>
                    <a:pt x="43" y="193"/>
                  </a:lnTo>
                  <a:lnTo>
                    <a:pt x="42" y="188"/>
                  </a:lnTo>
                  <a:lnTo>
                    <a:pt x="41" y="179"/>
                  </a:lnTo>
                  <a:lnTo>
                    <a:pt x="40" y="171"/>
                  </a:lnTo>
                  <a:lnTo>
                    <a:pt x="40" y="163"/>
                  </a:lnTo>
                  <a:lnTo>
                    <a:pt x="50" y="162"/>
                  </a:lnTo>
                  <a:lnTo>
                    <a:pt x="61" y="160"/>
                  </a:lnTo>
                  <a:lnTo>
                    <a:pt x="73" y="159"/>
                  </a:lnTo>
                  <a:lnTo>
                    <a:pt x="84" y="156"/>
                  </a:lnTo>
                  <a:lnTo>
                    <a:pt x="96" y="154"/>
                  </a:lnTo>
                  <a:lnTo>
                    <a:pt x="107" y="152"/>
                  </a:lnTo>
                  <a:lnTo>
                    <a:pt x="118" y="150"/>
                  </a:lnTo>
                  <a:lnTo>
                    <a:pt x="129" y="146"/>
                  </a:lnTo>
                  <a:lnTo>
                    <a:pt x="136" y="153"/>
                  </a:lnTo>
                  <a:lnTo>
                    <a:pt x="147" y="158"/>
                  </a:lnTo>
                  <a:lnTo>
                    <a:pt x="157" y="160"/>
                  </a:lnTo>
                  <a:lnTo>
                    <a:pt x="167" y="162"/>
                  </a:lnTo>
                  <a:lnTo>
                    <a:pt x="175" y="164"/>
                  </a:lnTo>
                  <a:lnTo>
                    <a:pt x="182" y="170"/>
                  </a:lnTo>
                  <a:lnTo>
                    <a:pt x="185" y="179"/>
                  </a:lnTo>
                  <a:lnTo>
                    <a:pt x="183" y="193"/>
                  </a:lnTo>
                  <a:lnTo>
                    <a:pt x="187" y="215"/>
                  </a:lnTo>
                  <a:lnTo>
                    <a:pt x="187" y="238"/>
                  </a:lnTo>
                  <a:lnTo>
                    <a:pt x="187" y="261"/>
                  </a:lnTo>
                  <a:lnTo>
                    <a:pt x="187" y="284"/>
                  </a:lnTo>
                  <a:lnTo>
                    <a:pt x="189" y="284"/>
                  </a:lnTo>
                  <a:lnTo>
                    <a:pt x="189" y="287"/>
                  </a:lnTo>
                  <a:lnTo>
                    <a:pt x="190" y="289"/>
                  </a:lnTo>
                  <a:lnTo>
                    <a:pt x="192" y="290"/>
                  </a:lnTo>
                  <a:lnTo>
                    <a:pt x="194" y="291"/>
                  </a:lnTo>
                  <a:lnTo>
                    <a:pt x="201" y="284"/>
                  </a:lnTo>
                  <a:lnTo>
                    <a:pt x="200" y="258"/>
                  </a:lnTo>
                  <a:lnTo>
                    <a:pt x="198" y="232"/>
                  </a:lnTo>
                  <a:lnTo>
                    <a:pt x="196" y="208"/>
                  </a:lnTo>
                  <a:lnTo>
                    <a:pt x="194" y="183"/>
                  </a:lnTo>
                  <a:lnTo>
                    <a:pt x="195" y="179"/>
                  </a:lnTo>
                  <a:lnTo>
                    <a:pt x="194" y="175"/>
                  </a:lnTo>
                  <a:lnTo>
                    <a:pt x="193" y="170"/>
                  </a:lnTo>
                  <a:lnTo>
                    <a:pt x="195" y="167"/>
                  </a:lnTo>
                  <a:lnTo>
                    <a:pt x="202" y="167"/>
                  </a:lnTo>
                  <a:lnTo>
                    <a:pt x="208" y="166"/>
                  </a:lnTo>
                  <a:lnTo>
                    <a:pt x="212" y="163"/>
                  </a:lnTo>
                  <a:lnTo>
                    <a:pt x="218" y="161"/>
                  </a:lnTo>
                  <a:lnTo>
                    <a:pt x="223" y="159"/>
                  </a:lnTo>
                  <a:lnTo>
                    <a:pt x="227" y="158"/>
                  </a:lnTo>
                  <a:lnTo>
                    <a:pt x="232" y="158"/>
                  </a:lnTo>
                  <a:lnTo>
                    <a:pt x="238" y="161"/>
                  </a:lnTo>
                  <a:lnTo>
                    <a:pt x="241" y="188"/>
                  </a:lnTo>
                  <a:lnTo>
                    <a:pt x="243" y="214"/>
                  </a:lnTo>
                  <a:lnTo>
                    <a:pt x="246" y="241"/>
                  </a:lnTo>
                  <a:lnTo>
                    <a:pt x="248" y="266"/>
                  </a:lnTo>
                  <a:lnTo>
                    <a:pt x="248" y="265"/>
                  </a:lnTo>
                  <a:lnTo>
                    <a:pt x="248" y="264"/>
                  </a:lnTo>
                  <a:lnTo>
                    <a:pt x="247" y="262"/>
                  </a:lnTo>
                  <a:lnTo>
                    <a:pt x="246" y="261"/>
                  </a:lnTo>
                  <a:lnTo>
                    <a:pt x="246" y="267"/>
                  </a:lnTo>
                  <a:lnTo>
                    <a:pt x="244" y="275"/>
                  </a:lnTo>
                  <a:lnTo>
                    <a:pt x="246" y="280"/>
                  </a:lnTo>
                  <a:lnTo>
                    <a:pt x="251" y="282"/>
                  </a:lnTo>
                  <a:lnTo>
                    <a:pt x="256" y="279"/>
                  </a:lnTo>
                  <a:lnTo>
                    <a:pt x="257" y="273"/>
                  </a:lnTo>
                  <a:lnTo>
                    <a:pt x="257" y="267"/>
                  </a:lnTo>
                  <a:lnTo>
                    <a:pt x="258" y="261"/>
                  </a:lnTo>
                  <a:lnTo>
                    <a:pt x="258" y="262"/>
                  </a:lnTo>
                  <a:lnTo>
                    <a:pt x="258" y="264"/>
                  </a:lnTo>
                  <a:lnTo>
                    <a:pt x="258" y="265"/>
                  </a:lnTo>
                  <a:lnTo>
                    <a:pt x="259" y="266"/>
                  </a:lnTo>
                  <a:lnTo>
                    <a:pt x="261" y="264"/>
                  </a:lnTo>
                  <a:lnTo>
                    <a:pt x="261" y="260"/>
                  </a:lnTo>
                  <a:lnTo>
                    <a:pt x="261" y="257"/>
                  </a:lnTo>
                  <a:lnTo>
                    <a:pt x="261" y="254"/>
                  </a:lnTo>
                  <a:lnTo>
                    <a:pt x="258" y="257"/>
                  </a:lnTo>
                  <a:lnTo>
                    <a:pt x="257" y="232"/>
                  </a:lnTo>
                  <a:lnTo>
                    <a:pt x="255" y="209"/>
                  </a:lnTo>
                  <a:lnTo>
                    <a:pt x="253" y="188"/>
                  </a:lnTo>
                  <a:lnTo>
                    <a:pt x="250" y="164"/>
                  </a:lnTo>
                  <a:lnTo>
                    <a:pt x="256" y="162"/>
                  </a:lnTo>
                  <a:lnTo>
                    <a:pt x="261" y="158"/>
                  </a:lnTo>
                  <a:lnTo>
                    <a:pt x="266" y="152"/>
                  </a:lnTo>
                  <a:lnTo>
                    <a:pt x="271" y="147"/>
                  </a:lnTo>
                  <a:lnTo>
                    <a:pt x="276" y="143"/>
                  </a:lnTo>
                  <a:lnTo>
                    <a:pt x="281" y="140"/>
                  </a:lnTo>
                  <a:lnTo>
                    <a:pt x="287" y="139"/>
                  </a:lnTo>
                  <a:lnTo>
                    <a:pt x="294" y="143"/>
                  </a:lnTo>
                  <a:lnTo>
                    <a:pt x="297" y="163"/>
                  </a:lnTo>
                  <a:lnTo>
                    <a:pt x="302" y="184"/>
                  </a:lnTo>
                  <a:lnTo>
                    <a:pt x="307" y="205"/>
                  </a:lnTo>
                  <a:lnTo>
                    <a:pt x="308" y="227"/>
                  </a:lnTo>
                  <a:lnTo>
                    <a:pt x="309" y="226"/>
                  </a:lnTo>
                  <a:lnTo>
                    <a:pt x="309" y="223"/>
                  </a:lnTo>
                  <a:lnTo>
                    <a:pt x="309" y="222"/>
                  </a:lnTo>
                  <a:lnTo>
                    <a:pt x="309" y="220"/>
                  </a:lnTo>
                  <a:lnTo>
                    <a:pt x="309" y="227"/>
                  </a:lnTo>
                  <a:lnTo>
                    <a:pt x="309" y="232"/>
                  </a:lnTo>
                  <a:lnTo>
                    <a:pt x="311" y="238"/>
                  </a:lnTo>
                  <a:lnTo>
                    <a:pt x="317" y="239"/>
                  </a:lnTo>
                  <a:lnTo>
                    <a:pt x="322" y="237"/>
                  </a:lnTo>
                  <a:lnTo>
                    <a:pt x="323" y="234"/>
                  </a:lnTo>
                  <a:lnTo>
                    <a:pt x="323" y="229"/>
                  </a:lnTo>
                  <a:lnTo>
                    <a:pt x="323" y="226"/>
                  </a:lnTo>
                  <a:lnTo>
                    <a:pt x="319" y="223"/>
                  </a:lnTo>
                  <a:lnTo>
                    <a:pt x="318" y="219"/>
                  </a:lnTo>
                  <a:lnTo>
                    <a:pt x="318" y="213"/>
                  </a:lnTo>
                  <a:lnTo>
                    <a:pt x="318" y="208"/>
                  </a:lnTo>
                  <a:lnTo>
                    <a:pt x="315" y="191"/>
                  </a:lnTo>
                  <a:lnTo>
                    <a:pt x="311" y="174"/>
                  </a:lnTo>
                  <a:lnTo>
                    <a:pt x="308" y="156"/>
                  </a:lnTo>
                  <a:lnTo>
                    <a:pt x="304" y="139"/>
                  </a:lnTo>
                  <a:lnTo>
                    <a:pt x="309" y="136"/>
                  </a:lnTo>
                  <a:lnTo>
                    <a:pt x="312" y="132"/>
                  </a:lnTo>
                  <a:lnTo>
                    <a:pt x="316" y="129"/>
                  </a:lnTo>
                  <a:lnTo>
                    <a:pt x="320" y="125"/>
                  </a:lnTo>
                  <a:lnTo>
                    <a:pt x="324" y="122"/>
                  </a:lnTo>
                  <a:lnTo>
                    <a:pt x="329" y="120"/>
                  </a:lnTo>
                  <a:lnTo>
                    <a:pt x="333" y="118"/>
                  </a:lnTo>
                  <a:lnTo>
                    <a:pt x="339" y="117"/>
                  </a:lnTo>
                  <a:lnTo>
                    <a:pt x="341" y="130"/>
                  </a:lnTo>
                  <a:lnTo>
                    <a:pt x="347" y="141"/>
                  </a:lnTo>
                  <a:lnTo>
                    <a:pt x="352" y="152"/>
                  </a:lnTo>
                  <a:lnTo>
                    <a:pt x="354" y="164"/>
                  </a:lnTo>
                  <a:lnTo>
                    <a:pt x="357" y="169"/>
                  </a:lnTo>
                  <a:lnTo>
                    <a:pt x="358" y="174"/>
                  </a:lnTo>
                  <a:lnTo>
                    <a:pt x="361" y="181"/>
                  </a:lnTo>
                  <a:lnTo>
                    <a:pt x="363" y="188"/>
                  </a:lnTo>
                  <a:lnTo>
                    <a:pt x="363" y="185"/>
                  </a:lnTo>
                  <a:lnTo>
                    <a:pt x="365" y="191"/>
                  </a:lnTo>
                  <a:lnTo>
                    <a:pt x="369" y="199"/>
                  </a:lnTo>
                  <a:lnTo>
                    <a:pt x="376" y="206"/>
                  </a:lnTo>
                  <a:lnTo>
                    <a:pt x="385" y="207"/>
                  </a:lnTo>
                  <a:lnTo>
                    <a:pt x="386" y="206"/>
                  </a:lnTo>
                  <a:lnTo>
                    <a:pt x="388" y="204"/>
                  </a:lnTo>
                  <a:lnTo>
                    <a:pt x="388" y="200"/>
                  </a:lnTo>
                  <a:lnTo>
                    <a:pt x="387" y="197"/>
                  </a:lnTo>
                  <a:lnTo>
                    <a:pt x="375" y="185"/>
                  </a:lnTo>
                  <a:lnTo>
                    <a:pt x="367" y="169"/>
                  </a:lnTo>
                  <a:lnTo>
                    <a:pt x="362" y="153"/>
                  </a:lnTo>
                  <a:lnTo>
                    <a:pt x="356" y="136"/>
                  </a:lnTo>
                  <a:lnTo>
                    <a:pt x="354" y="126"/>
                  </a:lnTo>
                  <a:lnTo>
                    <a:pt x="350" y="117"/>
                  </a:lnTo>
                  <a:lnTo>
                    <a:pt x="348" y="108"/>
                  </a:lnTo>
                  <a:lnTo>
                    <a:pt x="352" y="99"/>
                  </a:lnTo>
                  <a:lnTo>
                    <a:pt x="355" y="94"/>
                  </a:lnTo>
                  <a:lnTo>
                    <a:pt x="358" y="92"/>
                  </a:lnTo>
                  <a:lnTo>
                    <a:pt x="362" y="88"/>
                  </a:lnTo>
                  <a:lnTo>
                    <a:pt x="363" y="82"/>
                  </a:lnTo>
                  <a:lnTo>
                    <a:pt x="363" y="83"/>
                  </a:lnTo>
                  <a:lnTo>
                    <a:pt x="363" y="83"/>
                  </a:lnTo>
                  <a:lnTo>
                    <a:pt x="363" y="83"/>
                  </a:lnTo>
                  <a:lnTo>
                    <a:pt x="364" y="84"/>
                  </a:lnTo>
                  <a:lnTo>
                    <a:pt x="367" y="76"/>
                  </a:lnTo>
                  <a:lnTo>
                    <a:pt x="379" y="72"/>
                  </a:lnTo>
                  <a:lnTo>
                    <a:pt x="391" y="69"/>
                  </a:lnTo>
                  <a:lnTo>
                    <a:pt x="403" y="65"/>
                  </a:lnTo>
                  <a:lnTo>
                    <a:pt x="415" y="62"/>
                  </a:lnTo>
                  <a:lnTo>
                    <a:pt x="428" y="59"/>
                  </a:lnTo>
                  <a:lnTo>
                    <a:pt x="440" y="54"/>
                  </a:lnTo>
                  <a:lnTo>
                    <a:pt x="452" y="50"/>
                  </a:lnTo>
                  <a:lnTo>
                    <a:pt x="464" y="47"/>
                  </a:lnTo>
                  <a:lnTo>
                    <a:pt x="476" y="44"/>
                  </a:lnTo>
                  <a:lnTo>
                    <a:pt x="489" y="40"/>
                  </a:lnTo>
                  <a:lnTo>
                    <a:pt x="501" y="35"/>
                  </a:lnTo>
                  <a:lnTo>
                    <a:pt x="513" y="32"/>
                  </a:lnTo>
                  <a:lnTo>
                    <a:pt x="525" y="29"/>
                  </a:lnTo>
                  <a:lnTo>
                    <a:pt x="538" y="25"/>
                  </a:lnTo>
                  <a:lnTo>
                    <a:pt x="551" y="22"/>
                  </a:lnTo>
                  <a:lnTo>
                    <a:pt x="563" y="18"/>
                  </a:lnTo>
                  <a:lnTo>
                    <a:pt x="619" y="0"/>
                  </a:lnTo>
                  <a:lnTo>
                    <a:pt x="627" y="4"/>
                  </a:lnTo>
                  <a:lnTo>
                    <a:pt x="635" y="9"/>
                  </a:lnTo>
                  <a:lnTo>
                    <a:pt x="643" y="14"/>
                  </a:lnTo>
                  <a:lnTo>
                    <a:pt x="650" y="19"/>
                  </a:lnTo>
                  <a:lnTo>
                    <a:pt x="658" y="24"/>
                  </a:lnTo>
                  <a:lnTo>
                    <a:pt x="666" y="30"/>
                  </a:lnTo>
                  <a:lnTo>
                    <a:pt x="675" y="34"/>
                  </a:lnTo>
                  <a:lnTo>
                    <a:pt x="684" y="3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53" name="Freeform 1386"/>
            <p:cNvSpPr>
              <a:spLocks/>
            </p:cNvSpPr>
            <p:nvPr/>
          </p:nvSpPr>
          <p:spPr bwMode="auto">
            <a:xfrm>
              <a:off x="712" y="827"/>
              <a:ext cx="88" cy="59"/>
            </a:xfrm>
            <a:custGeom>
              <a:avLst/>
              <a:gdLst/>
              <a:ahLst/>
              <a:cxnLst>
                <a:cxn ang="0">
                  <a:pos x="177" y="26"/>
                </a:cxn>
                <a:cxn ang="0">
                  <a:pos x="157" y="38"/>
                </a:cxn>
                <a:cxn ang="0">
                  <a:pos x="139" y="49"/>
                </a:cxn>
                <a:cxn ang="0">
                  <a:pos x="121" y="60"/>
                </a:cxn>
                <a:cxn ang="0">
                  <a:pos x="105" y="70"/>
                </a:cxn>
                <a:cxn ang="0">
                  <a:pos x="89" y="82"/>
                </a:cxn>
                <a:cxn ang="0">
                  <a:pos x="73" y="93"/>
                </a:cxn>
                <a:cxn ang="0">
                  <a:pos x="57" y="105"/>
                </a:cxn>
                <a:cxn ang="0">
                  <a:pos x="39" y="117"/>
                </a:cxn>
                <a:cxn ang="0">
                  <a:pos x="34" y="116"/>
                </a:cxn>
                <a:cxn ang="0">
                  <a:pos x="28" y="114"/>
                </a:cxn>
                <a:cxn ang="0">
                  <a:pos x="23" y="112"/>
                </a:cxn>
                <a:cxn ang="0">
                  <a:pos x="20" y="108"/>
                </a:cxn>
                <a:cxn ang="0">
                  <a:pos x="15" y="105"/>
                </a:cxn>
                <a:cxn ang="0">
                  <a:pos x="11" y="101"/>
                </a:cxn>
                <a:cxn ang="0">
                  <a:pos x="6" y="99"/>
                </a:cxn>
                <a:cxn ang="0">
                  <a:pos x="0" y="98"/>
                </a:cxn>
                <a:cxn ang="0">
                  <a:pos x="4" y="93"/>
                </a:cxn>
                <a:cxn ang="0">
                  <a:pos x="7" y="89"/>
                </a:cxn>
                <a:cxn ang="0">
                  <a:pos x="12" y="85"/>
                </a:cxn>
                <a:cxn ang="0">
                  <a:pos x="16" y="82"/>
                </a:cxn>
                <a:cxn ang="0">
                  <a:pos x="21" y="78"/>
                </a:cxn>
                <a:cxn ang="0">
                  <a:pos x="26" y="75"/>
                </a:cxn>
                <a:cxn ang="0">
                  <a:pos x="30" y="71"/>
                </a:cxn>
                <a:cxn ang="0">
                  <a:pos x="35" y="67"/>
                </a:cxn>
                <a:cxn ang="0">
                  <a:pos x="48" y="58"/>
                </a:cxn>
                <a:cxn ang="0">
                  <a:pos x="59" y="48"/>
                </a:cxn>
                <a:cxn ang="0">
                  <a:pos x="72" y="40"/>
                </a:cxn>
                <a:cxn ang="0">
                  <a:pos x="86" y="32"/>
                </a:cxn>
                <a:cxn ang="0">
                  <a:pos x="98" y="25"/>
                </a:cxn>
                <a:cxn ang="0">
                  <a:pos x="111" y="17"/>
                </a:cxn>
                <a:cxn ang="0">
                  <a:pos x="122" y="9"/>
                </a:cxn>
                <a:cxn ang="0">
                  <a:pos x="135" y="0"/>
                </a:cxn>
                <a:cxn ang="0">
                  <a:pos x="141" y="3"/>
                </a:cxn>
                <a:cxn ang="0">
                  <a:pos x="147" y="6"/>
                </a:cxn>
                <a:cxn ang="0">
                  <a:pos x="152" y="8"/>
                </a:cxn>
                <a:cxn ang="0">
                  <a:pos x="158" y="11"/>
                </a:cxn>
                <a:cxn ang="0">
                  <a:pos x="164" y="14"/>
                </a:cxn>
                <a:cxn ang="0">
                  <a:pos x="168" y="17"/>
                </a:cxn>
                <a:cxn ang="0">
                  <a:pos x="173" y="22"/>
                </a:cxn>
                <a:cxn ang="0">
                  <a:pos x="177" y="26"/>
                </a:cxn>
              </a:cxnLst>
              <a:rect l="0" t="0" r="r" b="b"/>
              <a:pathLst>
                <a:path w="177" h="117">
                  <a:moveTo>
                    <a:pt x="177" y="26"/>
                  </a:moveTo>
                  <a:lnTo>
                    <a:pt x="157" y="38"/>
                  </a:lnTo>
                  <a:lnTo>
                    <a:pt x="139" y="49"/>
                  </a:lnTo>
                  <a:lnTo>
                    <a:pt x="121" y="60"/>
                  </a:lnTo>
                  <a:lnTo>
                    <a:pt x="105" y="70"/>
                  </a:lnTo>
                  <a:lnTo>
                    <a:pt x="89" y="82"/>
                  </a:lnTo>
                  <a:lnTo>
                    <a:pt x="73" y="93"/>
                  </a:lnTo>
                  <a:lnTo>
                    <a:pt x="57" y="105"/>
                  </a:lnTo>
                  <a:lnTo>
                    <a:pt x="39" y="117"/>
                  </a:lnTo>
                  <a:lnTo>
                    <a:pt x="34" y="116"/>
                  </a:lnTo>
                  <a:lnTo>
                    <a:pt x="28" y="114"/>
                  </a:lnTo>
                  <a:lnTo>
                    <a:pt x="23" y="112"/>
                  </a:lnTo>
                  <a:lnTo>
                    <a:pt x="20" y="108"/>
                  </a:lnTo>
                  <a:lnTo>
                    <a:pt x="15" y="105"/>
                  </a:lnTo>
                  <a:lnTo>
                    <a:pt x="11" y="101"/>
                  </a:lnTo>
                  <a:lnTo>
                    <a:pt x="6" y="99"/>
                  </a:lnTo>
                  <a:lnTo>
                    <a:pt x="0" y="98"/>
                  </a:lnTo>
                  <a:lnTo>
                    <a:pt x="4" y="93"/>
                  </a:lnTo>
                  <a:lnTo>
                    <a:pt x="7" y="89"/>
                  </a:lnTo>
                  <a:lnTo>
                    <a:pt x="12" y="85"/>
                  </a:lnTo>
                  <a:lnTo>
                    <a:pt x="16" y="82"/>
                  </a:lnTo>
                  <a:lnTo>
                    <a:pt x="21" y="78"/>
                  </a:lnTo>
                  <a:lnTo>
                    <a:pt x="26" y="75"/>
                  </a:lnTo>
                  <a:lnTo>
                    <a:pt x="30" y="71"/>
                  </a:lnTo>
                  <a:lnTo>
                    <a:pt x="35" y="67"/>
                  </a:lnTo>
                  <a:lnTo>
                    <a:pt x="48" y="58"/>
                  </a:lnTo>
                  <a:lnTo>
                    <a:pt x="59" y="48"/>
                  </a:lnTo>
                  <a:lnTo>
                    <a:pt x="72" y="40"/>
                  </a:lnTo>
                  <a:lnTo>
                    <a:pt x="86" y="32"/>
                  </a:lnTo>
                  <a:lnTo>
                    <a:pt x="98" y="25"/>
                  </a:lnTo>
                  <a:lnTo>
                    <a:pt x="111" y="17"/>
                  </a:lnTo>
                  <a:lnTo>
                    <a:pt x="122" y="9"/>
                  </a:lnTo>
                  <a:lnTo>
                    <a:pt x="135" y="0"/>
                  </a:lnTo>
                  <a:lnTo>
                    <a:pt x="141" y="3"/>
                  </a:lnTo>
                  <a:lnTo>
                    <a:pt x="147" y="6"/>
                  </a:lnTo>
                  <a:lnTo>
                    <a:pt x="152" y="8"/>
                  </a:lnTo>
                  <a:lnTo>
                    <a:pt x="158" y="11"/>
                  </a:lnTo>
                  <a:lnTo>
                    <a:pt x="164" y="14"/>
                  </a:lnTo>
                  <a:lnTo>
                    <a:pt x="168" y="17"/>
                  </a:lnTo>
                  <a:lnTo>
                    <a:pt x="173" y="22"/>
                  </a:lnTo>
                  <a:lnTo>
                    <a:pt x="177" y="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54" name="Freeform 1387"/>
            <p:cNvSpPr>
              <a:spLocks/>
            </p:cNvSpPr>
            <p:nvPr/>
          </p:nvSpPr>
          <p:spPr bwMode="auto">
            <a:xfrm>
              <a:off x="1144" y="831"/>
              <a:ext cx="43" cy="65"/>
            </a:xfrm>
            <a:custGeom>
              <a:avLst/>
              <a:gdLst/>
              <a:ahLst/>
              <a:cxnLst>
                <a:cxn ang="0">
                  <a:pos x="85" y="15"/>
                </a:cxn>
                <a:cxn ang="0">
                  <a:pos x="79" y="26"/>
                </a:cxn>
                <a:cxn ang="0">
                  <a:pos x="74" y="37"/>
                </a:cxn>
                <a:cxn ang="0">
                  <a:pos x="68" y="47"/>
                </a:cxn>
                <a:cxn ang="0">
                  <a:pos x="61" y="58"/>
                </a:cxn>
                <a:cxn ang="0">
                  <a:pos x="53" y="68"/>
                </a:cxn>
                <a:cxn ang="0">
                  <a:pos x="46" y="78"/>
                </a:cxn>
                <a:cxn ang="0">
                  <a:pos x="39" y="90"/>
                </a:cxn>
                <a:cxn ang="0">
                  <a:pos x="32" y="103"/>
                </a:cxn>
                <a:cxn ang="0">
                  <a:pos x="25" y="108"/>
                </a:cxn>
                <a:cxn ang="0">
                  <a:pos x="20" y="117"/>
                </a:cxn>
                <a:cxn ang="0">
                  <a:pos x="13" y="126"/>
                </a:cxn>
                <a:cxn ang="0">
                  <a:pos x="2" y="130"/>
                </a:cxn>
                <a:cxn ang="0">
                  <a:pos x="0" y="124"/>
                </a:cxn>
                <a:cxn ang="0">
                  <a:pos x="1" y="117"/>
                </a:cxn>
                <a:cxn ang="0">
                  <a:pos x="3" y="111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7" y="98"/>
                </a:cxn>
                <a:cxn ang="0">
                  <a:pos x="9" y="91"/>
                </a:cxn>
                <a:cxn ang="0">
                  <a:pos x="13" y="84"/>
                </a:cxn>
                <a:cxn ang="0">
                  <a:pos x="18" y="77"/>
                </a:cxn>
                <a:cxn ang="0">
                  <a:pos x="23" y="63"/>
                </a:cxn>
                <a:cxn ang="0">
                  <a:pos x="30" y="53"/>
                </a:cxn>
                <a:cxn ang="0">
                  <a:pos x="38" y="43"/>
                </a:cxn>
                <a:cxn ang="0">
                  <a:pos x="44" y="28"/>
                </a:cxn>
                <a:cxn ang="0">
                  <a:pos x="48" y="20"/>
                </a:cxn>
                <a:cxn ang="0">
                  <a:pos x="55" y="11"/>
                </a:cxn>
                <a:cxn ang="0">
                  <a:pos x="62" y="5"/>
                </a:cxn>
                <a:cxn ang="0">
                  <a:pos x="70" y="0"/>
                </a:cxn>
                <a:cxn ang="0">
                  <a:pos x="75" y="1"/>
                </a:cxn>
                <a:cxn ang="0">
                  <a:pos x="78" y="5"/>
                </a:cxn>
                <a:cxn ang="0">
                  <a:pos x="82" y="10"/>
                </a:cxn>
                <a:cxn ang="0">
                  <a:pos x="85" y="15"/>
                </a:cxn>
              </a:cxnLst>
              <a:rect l="0" t="0" r="r" b="b"/>
              <a:pathLst>
                <a:path w="85" h="130">
                  <a:moveTo>
                    <a:pt x="85" y="15"/>
                  </a:moveTo>
                  <a:lnTo>
                    <a:pt x="79" y="26"/>
                  </a:lnTo>
                  <a:lnTo>
                    <a:pt x="74" y="37"/>
                  </a:lnTo>
                  <a:lnTo>
                    <a:pt x="68" y="47"/>
                  </a:lnTo>
                  <a:lnTo>
                    <a:pt x="61" y="58"/>
                  </a:lnTo>
                  <a:lnTo>
                    <a:pt x="53" y="68"/>
                  </a:lnTo>
                  <a:lnTo>
                    <a:pt x="46" y="78"/>
                  </a:lnTo>
                  <a:lnTo>
                    <a:pt x="39" y="90"/>
                  </a:lnTo>
                  <a:lnTo>
                    <a:pt x="32" y="103"/>
                  </a:lnTo>
                  <a:lnTo>
                    <a:pt x="25" y="108"/>
                  </a:lnTo>
                  <a:lnTo>
                    <a:pt x="20" y="117"/>
                  </a:lnTo>
                  <a:lnTo>
                    <a:pt x="13" y="126"/>
                  </a:lnTo>
                  <a:lnTo>
                    <a:pt x="2" y="130"/>
                  </a:lnTo>
                  <a:lnTo>
                    <a:pt x="0" y="124"/>
                  </a:lnTo>
                  <a:lnTo>
                    <a:pt x="1" y="117"/>
                  </a:lnTo>
                  <a:lnTo>
                    <a:pt x="3" y="111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7" y="98"/>
                  </a:lnTo>
                  <a:lnTo>
                    <a:pt x="9" y="91"/>
                  </a:lnTo>
                  <a:lnTo>
                    <a:pt x="13" y="84"/>
                  </a:lnTo>
                  <a:lnTo>
                    <a:pt x="18" y="77"/>
                  </a:lnTo>
                  <a:lnTo>
                    <a:pt x="23" y="63"/>
                  </a:lnTo>
                  <a:lnTo>
                    <a:pt x="30" y="53"/>
                  </a:lnTo>
                  <a:lnTo>
                    <a:pt x="38" y="43"/>
                  </a:lnTo>
                  <a:lnTo>
                    <a:pt x="44" y="28"/>
                  </a:lnTo>
                  <a:lnTo>
                    <a:pt x="48" y="20"/>
                  </a:lnTo>
                  <a:lnTo>
                    <a:pt x="55" y="11"/>
                  </a:lnTo>
                  <a:lnTo>
                    <a:pt x="62" y="5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78" y="5"/>
                  </a:lnTo>
                  <a:lnTo>
                    <a:pt x="82" y="10"/>
                  </a:lnTo>
                  <a:lnTo>
                    <a:pt x="85" y="15"/>
                  </a:lnTo>
                  <a:close/>
                </a:path>
              </a:pathLst>
            </a:custGeom>
            <a:solidFill>
              <a:srgbClr val="BFA589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55" name="Freeform 1388"/>
            <p:cNvSpPr>
              <a:spLocks/>
            </p:cNvSpPr>
            <p:nvPr/>
          </p:nvSpPr>
          <p:spPr bwMode="auto">
            <a:xfrm>
              <a:off x="926" y="834"/>
              <a:ext cx="66" cy="125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27" y="20"/>
                </a:cxn>
                <a:cxn ang="0">
                  <a:pos x="123" y="41"/>
                </a:cxn>
                <a:cxn ang="0">
                  <a:pos x="117" y="61"/>
                </a:cxn>
                <a:cxn ang="0">
                  <a:pos x="110" y="82"/>
                </a:cxn>
                <a:cxn ang="0">
                  <a:pos x="102" y="100"/>
                </a:cxn>
                <a:cxn ang="0">
                  <a:pos x="94" y="120"/>
                </a:cxn>
                <a:cxn ang="0">
                  <a:pos x="86" y="138"/>
                </a:cxn>
                <a:cxn ang="0">
                  <a:pos x="78" y="156"/>
                </a:cxn>
                <a:cxn ang="0">
                  <a:pos x="72" y="168"/>
                </a:cxn>
                <a:cxn ang="0">
                  <a:pos x="66" y="178"/>
                </a:cxn>
                <a:cxn ang="0">
                  <a:pos x="62" y="189"/>
                </a:cxn>
                <a:cxn ang="0">
                  <a:pos x="57" y="198"/>
                </a:cxn>
                <a:cxn ang="0">
                  <a:pos x="53" y="212"/>
                </a:cxn>
                <a:cxn ang="0">
                  <a:pos x="46" y="226"/>
                </a:cxn>
                <a:cxn ang="0">
                  <a:pos x="38" y="238"/>
                </a:cxn>
                <a:cxn ang="0">
                  <a:pos x="31" y="251"/>
                </a:cxn>
                <a:cxn ang="0">
                  <a:pos x="21" y="244"/>
                </a:cxn>
                <a:cxn ang="0">
                  <a:pos x="12" y="237"/>
                </a:cxn>
                <a:cxn ang="0">
                  <a:pos x="5" y="228"/>
                </a:cxn>
                <a:cxn ang="0">
                  <a:pos x="0" y="217"/>
                </a:cxn>
                <a:cxn ang="0">
                  <a:pos x="0" y="202"/>
                </a:cxn>
                <a:cxn ang="0">
                  <a:pos x="1" y="186"/>
                </a:cxn>
                <a:cxn ang="0">
                  <a:pos x="2" y="171"/>
                </a:cxn>
                <a:cxn ang="0">
                  <a:pos x="5" y="156"/>
                </a:cxn>
                <a:cxn ang="0">
                  <a:pos x="6" y="158"/>
                </a:cxn>
                <a:cxn ang="0">
                  <a:pos x="10" y="138"/>
                </a:cxn>
                <a:cxn ang="0">
                  <a:pos x="13" y="120"/>
                </a:cxn>
                <a:cxn ang="0">
                  <a:pos x="15" y="100"/>
                </a:cxn>
                <a:cxn ang="0">
                  <a:pos x="11" y="79"/>
                </a:cxn>
                <a:cxn ang="0">
                  <a:pos x="16" y="63"/>
                </a:cxn>
                <a:cxn ang="0">
                  <a:pos x="17" y="64"/>
                </a:cxn>
                <a:cxn ang="0">
                  <a:pos x="21" y="52"/>
                </a:cxn>
                <a:cxn ang="0">
                  <a:pos x="26" y="41"/>
                </a:cxn>
                <a:cxn ang="0">
                  <a:pos x="31" y="32"/>
                </a:cxn>
                <a:cxn ang="0">
                  <a:pos x="36" y="20"/>
                </a:cxn>
                <a:cxn ang="0">
                  <a:pos x="43" y="26"/>
                </a:cxn>
                <a:cxn ang="0">
                  <a:pos x="49" y="33"/>
                </a:cxn>
                <a:cxn ang="0">
                  <a:pos x="56" y="39"/>
                </a:cxn>
                <a:cxn ang="0">
                  <a:pos x="63" y="44"/>
                </a:cxn>
                <a:cxn ang="0">
                  <a:pos x="73" y="42"/>
                </a:cxn>
                <a:cxn ang="0">
                  <a:pos x="84" y="39"/>
                </a:cxn>
                <a:cxn ang="0">
                  <a:pos x="93" y="34"/>
                </a:cxn>
                <a:cxn ang="0">
                  <a:pos x="101" y="29"/>
                </a:cxn>
                <a:cxn ang="0">
                  <a:pos x="110" y="22"/>
                </a:cxn>
                <a:cxn ang="0">
                  <a:pos x="117" y="14"/>
                </a:cxn>
                <a:cxn ang="0">
                  <a:pos x="125" y="7"/>
                </a:cxn>
                <a:cxn ang="0">
                  <a:pos x="132" y="0"/>
                </a:cxn>
              </a:cxnLst>
              <a:rect l="0" t="0" r="r" b="b"/>
              <a:pathLst>
                <a:path w="132" h="251">
                  <a:moveTo>
                    <a:pt x="132" y="0"/>
                  </a:moveTo>
                  <a:lnTo>
                    <a:pt x="127" y="20"/>
                  </a:lnTo>
                  <a:lnTo>
                    <a:pt x="123" y="41"/>
                  </a:lnTo>
                  <a:lnTo>
                    <a:pt x="117" y="61"/>
                  </a:lnTo>
                  <a:lnTo>
                    <a:pt x="110" y="82"/>
                  </a:lnTo>
                  <a:lnTo>
                    <a:pt x="102" y="100"/>
                  </a:lnTo>
                  <a:lnTo>
                    <a:pt x="94" y="120"/>
                  </a:lnTo>
                  <a:lnTo>
                    <a:pt x="86" y="138"/>
                  </a:lnTo>
                  <a:lnTo>
                    <a:pt x="78" y="156"/>
                  </a:lnTo>
                  <a:lnTo>
                    <a:pt x="72" y="168"/>
                  </a:lnTo>
                  <a:lnTo>
                    <a:pt x="66" y="178"/>
                  </a:lnTo>
                  <a:lnTo>
                    <a:pt x="62" y="189"/>
                  </a:lnTo>
                  <a:lnTo>
                    <a:pt x="57" y="198"/>
                  </a:lnTo>
                  <a:lnTo>
                    <a:pt x="53" y="212"/>
                  </a:lnTo>
                  <a:lnTo>
                    <a:pt x="46" y="226"/>
                  </a:lnTo>
                  <a:lnTo>
                    <a:pt x="38" y="238"/>
                  </a:lnTo>
                  <a:lnTo>
                    <a:pt x="31" y="251"/>
                  </a:lnTo>
                  <a:lnTo>
                    <a:pt x="21" y="244"/>
                  </a:lnTo>
                  <a:lnTo>
                    <a:pt x="12" y="237"/>
                  </a:lnTo>
                  <a:lnTo>
                    <a:pt x="5" y="228"/>
                  </a:lnTo>
                  <a:lnTo>
                    <a:pt x="0" y="217"/>
                  </a:lnTo>
                  <a:lnTo>
                    <a:pt x="0" y="202"/>
                  </a:lnTo>
                  <a:lnTo>
                    <a:pt x="1" y="186"/>
                  </a:lnTo>
                  <a:lnTo>
                    <a:pt x="2" y="171"/>
                  </a:lnTo>
                  <a:lnTo>
                    <a:pt x="5" y="156"/>
                  </a:lnTo>
                  <a:lnTo>
                    <a:pt x="6" y="158"/>
                  </a:lnTo>
                  <a:lnTo>
                    <a:pt x="10" y="138"/>
                  </a:lnTo>
                  <a:lnTo>
                    <a:pt x="13" y="120"/>
                  </a:lnTo>
                  <a:lnTo>
                    <a:pt x="15" y="100"/>
                  </a:lnTo>
                  <a:lnTo>
                    <a:pt x="11" y="79"/>
                  </a:lnTo>
                  <a:lnTo>
                    <a:pt x="16" y="63"/>
                  </a:lnTo>
                  <a:lnTo>
                    <a:pt x="17" y="64"/>
                  </a:lnTo>
                  <a:lnTo>
                    <a:pt x="21" y="52"/>
                  </a:lnTo>
                  <a:lnTo>
                    <a:pt x="26" y="41"/>
                  </a:lnTo>
                  <a:lnTo>
                    <a:pt x="31" y="32"/>
                  </a:lnTo>
                  <a:lnTo>
                    <a:pt x="36" y="20"/>
                  </a:lnTo>
                  <a:lnTo>
                    <a:pt x="43" y="26"/>
                  </a:lnTo>
                  <a:lnTo>
                    <a:pt x="49" y="33"/>
                  </a:lnTo>
                  <a:lnTo>
                    <a:pt x="56" y="39"/>
                  </a:lnTo>
                  <a:lnTo>
                    <a:pt x="63" y="44"/>
                  </a:lnTo>
                  <a:lnTo>
                    <a:pt x="73" y="42"/>
                  </a:lnTo>
                  <a:lnTo>
                    <a:pt x="84" y="39"/>
                  </a:lnTo>
                  <a:lnTo>
                    <a:pt x="93" y="34"/>
                  </a:lnTo>
                  <a:lnTo>
                    <a:pt x="101" y="29"/>
                  </a:lnTo>
                  <a:lnTo>
                    <a:pt x="110" y="22"/>
                  </a:lnTo>
                  <a:lnTo>
                    <a:pt x="117" y="14"/>
                  </a:lnTo>
                  <a:lnTo>
                    <a:pt x="125" y="7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56" name="Freeform 1389"/>
            <p:cNvSpPr>
              <a:spLocks/>
            </p:cNvSpPr>
            <p:nvPr/>
          </p:nvSpPr>
          <p:spPr bwMode="auto">
            <a:xfrm>
              <a:off x="1156" y="834"/>
              <a:ext cx="54" cy="66"/>
            </a:xfrm>
            <a:custGeom>
              <a:avLst/>
              <a:gdLst/>
              <a:ahLst/>
              <a:cxnLst>
                <a:cxn ang="0">
                  <a:pos x="107" y="10"/>
                </a:cxn>
                <a:cxn ang="0">
                  <a:pos x="103" y="26"/>
                </a:cxn>
                <a:cxn ang="0">
                  <a:pos x="101" y="26"/>
                </a:cxn>
                <a:cxn ang="0">
                  <a:pos x="93" y="40"/>
                </a:cxn>
                <a:cxn ang="0">
                  <a:pos x="85" y="53"/>
                </a:cxn>
                <a:cxn ang="0">
                  <a:pos x="76" y="66"/>
                </a:cxn>
                <a:cxn ang="0">
                  <a:pos x="68" y="77"/>
                </a:cxn>
                <a:cxn ang="0">
                  <a:pos x="59" y="89"/>
                </a:cxn>
                <a:cxn ang="0">
                  <a:pos x="51" y="99"/>
                </a:cxn>
                <a:cxn ang="0">
                  <a:pos x="40" y="110"/>
                </a:cxn>
                <a:cxn ang="0">
                  <a:pos x="31" y="123"/>
                </a:cxn>
                <a:cxn ang="0">
                  <a:pos x="25" y="127"/>
                </a:cxn>
                <a:cxn ang="0">
                  <a:pos x="20" y="129"/>
                </a:cxn>
                <a:cxn ang="0">
                  <a:pos x="13" y="130"/>
                </a:cxn>
                <a:cxn ang="0">
                  <a:pos x="6" y="131"/>
                </a:cxn>
                <a:cxn ang="0">
                  <a:pos x="0" y="129"/>
                </a:cxn>
                <a:cxn ang="0">
                  <a:pos x="0" y="124"/>
                </a:cxn>
                <a:cxn ang="0">
                  <a:pos x="5" y="119"/>
                </a:cxn>
                <a:cxn ang="0">
                  <a:pos x="7" y="114"/>
                </a:cxn>
                <a:cxn ang="0">
                  <a:pos x="15" y="101"/>
                </a:cxn>
                <a:cxn ang="0">
                  <a:pos x="24" y="89"/>
                </a:cxn>
                <a:cxn ang="0">
                  <a:pos x="34" y="76"/>
                </a:cxn>
                <a:cxn ang="0">
                  <a:pos x="43" y="62"/>
                </a:cxn>
                <a:cxn ang="0">
                  <a:pos x="52" y="49"/>
                </a:cxn>
                <a:cxn ang="0">
                  <a:pos x="60" y="37"/>
                </a:cxn>
                <a:cxn ang="0">
                  <a:pos x="67" y="24"/>
                </a:cxn>
                <a:cxn ang="0">
                  <a:pos x="73" y="11"/>
                </a:cxn>
                <a:cxn ang="0">
                  <a:pos x="77" y="10"/>
                </a:cxn>
                <a:cxn ang="0">
                  <a:pos x="83" y="7"/>
                </a:cxn>
                <a:cxn ang="0">
                  <a:pos x="88" y="3"/>
                </a:cxn>
                <a:cxn ang="0">
                  <a:pos x="92" y="1"/>
                </a:cxn>
                <a:cxn ang="0">
                  <a:pos x="97" y="0"/>
                </a:cxn>
                <a:cxn ang="0">
                  <a:pos x="101" y="0"/>
                </a:cxn>
                <a:cxn ang="0">
                  <a:pos x="105" y="3"/>
                </a:cxn>
                <a:cxn ang="0">
                  <a:pos x="107" y="10"/>
                </a:cxn>
              </a:cxnLst>
              <a:rect l="0" t="0" r="r" b="b"/>
              <a:pathLst>
                <a:path w="107" h="131">
                  <a:moveTo>
                    <a:pt x="107" y="10"/>
                  </a:moveTo>
                  <a:lnTo>
                    <a:pt x="103" y="26"/>
                  </a:lnTo>
                  <a:lnTo>
                    <a:pt x="101" y="26"/>
                  </a:lnTo>
                  <a:lnTo>
                    <a:pt x="93" y="40"/>
                  </a:lnTo>
                  <a:lnTo>
                    <a:pt x="85" y="53"/>
                  </a:lnTo>
                  <a:lnTo>
                    <a:pt x="76" y="66"/>
                  </a:lnTo>
                  <a:lnTo>
                    <a:pt x="68" y="77"/>
                  </a:lnTo>
                  <a:lnTo>
                    <a:pt x="59" y="89"/>
                  </a:lnTo>
                  <a:lnTo>
                    <a:pt x="51" y="99"/>
                  </a:lnTo>
                  <a:lnTo>
                    <a:pt x="40" y="110"/>
                  </a:lnTo>
                  <a:lnTo>
                    <a:pt x="31" y="123"/>
                  </a:lnTo>
                  <a:lnTo>
                    <a:pt x="25" y="127"/>
                  </a:lnTo>
                  <a:lnTo>
                    <a:pt x="20" y="129"/>
                  </a:lnTo>
                  <a:lnTo>
                    <a:pt x="13" y="130"/>
                  </a:lnTo>
                  <a:lnTo>
                    <a:pt x="6" y="131"/>
                  </a:lnTo>
                  <a:lnTo>
                    <a:pt x="0" y="129"/>
                  </a:lnTo>
                  <a:lnTo>
                    <a:pt x="0" y="124"/>
                  </a:lnTo>
                  <a:lnTo>
                    <a:pt x="5" y="119"/>
                  </a:lnTo>
                  <a:lnTo>
                    <a:pt x="7" y="114"/>
                  </a:lnTo>
                  <a:lnTo>
                    <a:pt x="15" y="101"/>
                  </a:lnTo>
                  <a:lnTo>
                    <a:pt x="24" y="89"/>
                  </a:lnTo>
                  <a:lnTo>
                    <a:pt x="34" y="76"/>
                  </a:lnTo>
                  <a:lnTo>
                    <a:pt x="43" y="62"/>
                  </a:lnTo>
                  <a:lnTo>
                    <a:pt x="52" y="49"/>
                  </a:lnTo>
                  <a:lnTo>
                    <a:pt x="60" y="37"/>
                  </a:lnTo>
                  <a:lnTo>
                    <a:pt x="67" y="24"/>
                  </a:lnTo>
                  <a:lnTo>
                    <a:pt x="73" y="11"/>
                  </a:lnTo>
                  <a:lnTo>
                    <a:pt x="77" y="10"/>
                  </a:lnTo>
                  <a:lnTo>
                    <a:pt x="83" y="7"/>
                  </a:lnTo>
                  <a:lnTo>
                    <a:pt x="88" y="3"/>
                  </a:lnTo>
                  <a:lnTo>
                    <a:pt x="92" y="1"/>
                  </a:lnTo>
                  <a:lnTo>
                    <a:pt x="97" y="0"/>
                  </a:lnTo>
                  <a:lnTo>
                    <a:pt x="101" y="0"/>
                  </a:lnTo>
                  <a:lnTo>
                    <a:pt x="105" y="3"/>
                  </a:lnTo>
                  <a:lnTo>
                    <a:pt x="107" y="10"/>
                  </a:lnTo>
                  <a:close/>
                </a:path>
              </a:pathLst>
            </a:custGeom>
            <a:solidFill>
              <a:srgbClr val="BFA589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57" name="Freeform 1390"/>
            <p:cNvSpPr>
              <a:spLocks/>
            </p:cNvSpPr>
            <p:nvPr/>
          </p:nvSpPr>
          <p:spPr bwMode="auto">
            <a:xfrm>
              <a:off x="663" y="844"/>
              <a:ext cx="14" cy="11"/>
            </a:xfrm>
            <a:custGeom>
              <a:avLst/>
              <a:gdLst/>
              <a:ahLst/>
              <a:cxnLst>
                <a:cxn ang="0">
                  <a:pos x="27" y="9"/>
                </a:cxn>
                <a:cxn ang="0">
                  <a:pos x="27" y="11"/>
                </a:cxn>
                <a:cxn ang="0">
                  <a:pos x="29" y="9"/>
                </a:cxn>
                <a:cxn ang="0">
                  <a:pos x="29" y="14"/>
                </a:cxn>
                <a:cxn ang="0">
                  <a:pos x="28" y="18"/>
                </a:cxn>
                <a:cxn ang="0">
                  <a:pos x="23" y="20"/>
                </a:cxn>
                <a:cxn ang="0">
                  <a:pos x="19" y="22"/>
                </a:cxn>
                <a:cxn ang="0">
                  <a:pos x="13" y="22"/>
                </a:cxn>
                <a:cxn ang="0">
                  <a:pos x="7" y="21"/>
                </a:cxn>
                <a:cxn ang="0">
                  <a:pos x="3" y="19"/>
                </a:cxn>
                <a:cxn ang="0">
                  <a:pos x="0" y="14"/>
                </a:cxn>
                <a:cxn ang="0">
                  <a:pos x="0" y="10"/>
                </a:cxn>
                <a:cxn ang="0">
                  <a:pos x="1" y="5"/>
                </a:cxn>
                <a:cxn ang="0">
                  <a:pos x="3" y="3"/>
                </a:cxn>
                <a:cxn ang="0">
                  <a:pos x="5" y="0"/>
                </a:cxn>
                <a:cxn ang="0">
                  <a:pos x="12" y="0"/>
                </a:cxn>
                <a:cxn ang="0">
                  <a:pos x="19" y="0"/>
                </a:cxn>
                <a:cxn ang="0">
                  <a:pos x="24" y="3"/>
                </a:cxn>
                <a:cxn ang="0">
                  <a:pos x="27" y="9"/>
                </a:cxn>
              </a:cxnLst>
              <a:rect l="0" t="0" r="r" b="b"/>
              <a:pathLst>
                <a:path w="29" h="22">
                  <a:moveTo>
                    <a:pt x="27" y="9"/>
                  </a:moveTo>
                  <a:lnTo>
                    <a:pt x="27" y="11"/>
                  </a:lnTo>
                  <a:lnTo>
                    <a:pt x="29" y="9"/>
                  </a:lnTo>
                  <a:lnTo>
                    <a:pt x="29" y="14"/>
                  </a:lnTo>
                  <a:lnTo>
                    <a:pt x="28" y="18"/>
                  </a:lnTo>
                  <a:lnTo>
                    <a:pt x="23" y="20"/>
                  </a:lnTo>
                  <a:lnTo>
                    <a:pt x="19" y="22"/>
                  </a:lnTo>
                  <a:lnTo>
                    <a:pt x="13" y="22"/>
                  </a:lnTo>
                  <a:lnTo>
                    <a:pt x="7" y="21"/>
                  </a:lnTo>
                  <a:lnTo>
                    <a:pt x="3" y="19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1" y="5"/>
                  </a:lnTo>
                  <a:lnTo>
                    <a:pt x="3" y="3"/>
                  </a:lnTo>
                  <a:lnTo>
                    <a:pt x="5" y="0"/>
                  </a:lnTo>
                  <a:lnTo>
                    <a:pt x="12" y="0"/>
                  </a:lnTo>
                  <a:lnTo>
                    <a:pt x="19" y="0"/>
                  </a:lnTo>
                  <a:lnTo>
                    <a:pt x="24" y="3"/>
                  </a:lnTo>
                  <a:lnTo>
                    <a:pt x="27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58" name="Freeform 1391"/>
            <p:cNvSpPr>
              <a:spLocks/>
            </p:cNvSpPr>
            <p:nvPr/>
          </p:nvSpPr>
          <p:spPr bwMode="auto">
            <a:xfrm>
              <a:off x="743" y="844"/>
              <a:ext cx="110" cy="150"/>
            </a:xfrm>
            <a:custGeom>
              <a:avLst/>
              <a:gdLst/>
              <a:ahLst/>
              <a:cxnLst>
                <a:cxn ang="0">
                  <a:pos x="142" y="11"/>
                </a:cxn>
                <a:cxn ang="0">
                  <a:pos x="158" y="26"/>
                </a:cxn>
                <a:cxn ang="0">
                  <a:pos x="174" y="41"/>
                </a:cxn>
                <a:cxn ang="0">
                  <a:pos x="189" y="56"/>
                </a:cxn>
                <a:cxn ang="0">
                  <a:pos x="204" y="82"/>
                </a:cxn>
                <a:cxn ang="0">
                  <a:pos x="216" y="120"/>
                </a:cxn>
                <a:cxn ang="0">
                  <a:pos x="221" y="181"/>
                </a:cxn>
                <a:cxn ang="0">
                  <a:pos x="211" y="257"/>
                </a:cxn>
                <a:cxn ang="0">
                  <a:pos x="194" y="261"/>
                </a:cxn>
                <a:cxn ang="0">
                  <a:pos x="197" y="202"/>
                </a:cxn>
                <a:cxn ang="0">
                  <a:pos x="192" y="170"/>
                </a:cxn>
                <a:cxn ang="0">
                  <a:pos x="182" y="215"/>
                </a:cxn>
                <a:cxn ang="0">
                  <a:pos x="177" y="263"/>
                </a:cxn>
                <a:cxn ang="0">
                  <a:pos x="168" y="285"/>
                </a:cxn>
                <a:cxn ang="0">
                  <a:pos x="157" y="300"/>
                </a:cxn>
                <a:cxn ang="0">
                  <a:pos x="156" y="276"/>
                </a:cxn>
                <a:cxn ang="0">
                  <a:pos x="159" y="230"/>
                </a:cxn>
                <a:cxn ang="0">
                  <a:pos x="165" y="186"/>
                </a:cxn>
                <a:cxn ang="0">
                  <a:pos x="167" y="181"/>
                </a:cxn>
                <a:cxn ang="0">
                  <a:pos x="167" y="166"/>
                </a:cxn>
                <a:cxn ang="0">
                  <a:pos x="160" y="161"/>
                </a:cxn>
                <a:cxn ang="0">
                  <a:pos x="158" y="166"/>
                </a:cxn>
                <a:cxn ang="0">
                  <a:pos x="152" y="182"/>
                </a:cxn>
                <a:cxn ang="0">
                  <a:pos x="147" y="211"/>
                </a:cxn>
                <a:cxn ang="0">
                  <a:pos x="139" y="239"/>
                </a:cxn>
                <a:cxn ang="0">
                  <a:pos x="126" y="263"/>
                </a:cxn>
                <a:cxn ang="0">
                  <a:pos x="113" y="273"/>
                </a:cxn>
                <a:cxn ang="0">
                  <a:pos x="116" y="249"/>
                </a:cxn>
                <a:cxn ang="0">
                  <a:pos x="118" y="225"/>
                </a:cxn>
                <a:cxn ang="0">
                  <a:pos x="121" y="217"/>
                </a:cxn>
                <a:cxn ang="0">
                  <a:pos x="125" y="199"/>
                </a:cxn>
                <a:cxn ang="0">
                  <a:pos x="125" y="189"/>
                </a:cxn>
                <a:cxn ang="0">
                  <a:pos x="128" y="181"/>
                </a:cxn>
                <a:cxn ang="0">
                  <a:pos x="129" y="172"/>
                </a:cxn>
                <a:cxn ang="0">
                  <a:pos x="130" y="173"/>
                </a:cxn>
                <a:cxn ang="0">
                  <a:pos x="130" y="174"/>
                </a:cxn>
                <a:cxn ang="0">
                  <a:pos x="132" y="169"/>
                </a:cxn>
                <a:cxn ang="0">
                  <a:pos x="132" y="162"/>
                </a:cxn>
                <a:cxn ang="0">
                  <a:pos x="126" y="159"/>
                </a:cxn>
                <a:cxn ang="0">
                  <a:pos x="119" y="161"/>
                </a:cxn>
                <a:cxn ang="0">
                  <a:pos x="110" y="181"/>
                </a:cxn>
                <a:cxn ang="0">
                  <a:pos x="99" y="202"/>
                </a:cxn>
                <a:cxn ang="0">
                  <a:pos x="86" y="219"/>
                </a:cxn>
                <a:cxn ang="0">
                  <a:pos x="67" y="232"/>
                </a:cxn>
                <a:cxn ang="0">
                  <a:pos x="71" y="207"/>
                </a:cxn>
                <a:cxn ang="0">
                  <a:pos x="81" y="187"/>
                </a:cxn>
                <a:cxn ang="0">
                  <a:pos x="92" y="169"/>
                </a:cxn>
                <a:cxn ang="0">
                  <a:pos x="104" y="153"/>
                </a:cxn>
                <a:cxn ang="0">
                  <a:pos x="94" y="143"/>
                </a:cxn>
                <a:cxn ang="0">
                  <a:pos x="76" y="142"/>
                </a:cxn>
                <a:cxn ang="0">
                  <a:pos x="53" y="135"/>
                </a:cxn>
                <a:cxn ang="0">
                  <a:pos x="33" y="125"/>
                </a:cxn>
                <a:cxn ang="0">
                  <a:pos x="16" y="111"/>
                </a:cxn>
                <a:cxn ang="0">
                  <a:pos x="7" y="91"/>
                </a:cxn>
                <a:cxn ang="0">
                  <a:pos x="3" y="87"/>
                </a:cxn>
                <a:cxn ang="0">
                  <a:pos x="2" y="81"/>
                </a:cxn>
                <a:cxn ang="0">
                  <a:pos x="33" y="58"/>
                </a:cxn>
                <a:cxn ang="0">
                  <a:pos x="61" y="38"/>
                </a:cxn>
                <a:cxn ang="0">
                  <a:pos x="91" y="20"/>
                </a:cxn>
                <a:cxn ang="0">
                  <a:pos x="124" y="0"/>
                </a:cxn>
              </a:cxnLst>
              <a:rect l="0" t="0" r="r" b="b"/>
              <a:pathLst>
                <a:path w="221" h="300">
                  <a:moveTo>
                    <a:pt x="134" y="3"/>
                  </a:moveTo>
                  <a:lnTo>
                    <a:pt x="142" y="11"/>
                  </a:lnTo>
                  <a:lnTo>
                    <a:pt x="150" y="19"/>
                  </a:lnTo>
                  <a:lnTo>
                    <a:pt x="158" y="26"/>
                  </a:lnTo>
                  <a:lnTo>
                    <a:pt x="167" y="34"/>
                  </a:lnTo>
                  <a:lnTo>
                    <a:pt x="174" y="41"/>
                  </a:lnTo>
                  <a:lnTo>
                    <a:pt x="182" y="49"/>
                  </a:lnTo>
                  <a:lnTo>
                    <a:pt x="189" y="56"/>
                  </a:lnTo>
                  <a:lnTo>
                    <a:pt x="196" y="65"/>
                  </a:lnTo>
                  <a:lnTo>
                    <a:pt x="204" y="82"/>
                  </a:lnTo>
                  <a:lnTo>
                    <a:pt x="210" y="101"/>
                  </a:lnTo>
                  <a:lnTo>
                    <a:pt x="216" y="120"/>
                  </a:lnTo>
                  <a:lnTo>
                    <a:pt x="220" y="142"/>
                  </a:lnTo>
                  <a:lnTo>
                    <a:pt x="221" y="181"/>
                  </a:lnTo>
                  <a:lnTo>
                    <a:pt x="219" y="221"/>
                  </a:lnTo>
                  <a:lnTo>
                    <a:pt x="211" y="257"/>
                  </a:lnTo>
                  <a:lnTo>
                    <a:pt x="196" y="291"/>
                  </a:lnTo>
                  <a:lnTo>
                    <a:pt x="194" y="261"/>
                  </a:lnTo>
                  <a:lnTo>
                    <a:pt x="195" y="231"/>
                  </a:lnTo>
                  <a:lnTo>
                    <a:pt x="197" y="202"/>
                  </a:lnTo>
                  <a:lnTo>
                    <a:pt x="197" y="177"/>
                  </a:lnTo>
                  <a:lnTo>
                    <a:pt x="192" y="170"/>
                  </a:lnTo>
                  <a:lnTo>
                    <a:pt x="186" y="191"/>
                  </a:lnTo>
                  <a:lnTo>
                    <a:pt x="182" y="215"/>
                  </a:lnTo>
                  <a:lnTo>
                    <a:pt x="181" y="239"/>
                  </a:lnTo>
                  <a:lnTo>
                    <a:pt x="177" y="263"/>
                  </a:lnTo>
                  <a:lnTo>
                    <a:pt x="172" y="273"/>
                  </a:lnTo>
                  <a:lnTo>
                    <a:pt x="168" y="285"/>
                  </a:lnTo>
                  <a:lnTo>
                    <a:pt x="165" y="294"/>
                  </a:lnTo>
                  <a:lnTo>
                    <a:pt x="157" y="300"/>
                  </a:lnTo>
                  <a:lnTo>
                    <a:pt x="155" y="275"/>
                  </a:lnTo>
                  <a:lnTo>
                    <a:pt x="156" y="276"/>
                  </a:lnTo>
                  <a:lnTo>
                    <a:pt x="157" y="253"/>
                  </a:lnTo>
                  <a:lnTo>
                    <a:pt x="159" y="230"/>
                  </a:lnTo>
                  <a:lnTo>
                    <a:pt x="163" y="208"/>
                  </a:lnTo>
                  <a:lnTo>
                    <a:pt x="165" y="186"/>
                  </a:lnTo>
                  <a:lnTo>
                    <a:pt x="166" y="188"/>
                  </a:lnTo>
                  <a:lnTo>
                    <a:pt x="167" y="181"/>
                  </a:lnTo>
                  <a:lnTo>
                    <a:pt x="168" y="173"/>
                  </a:lnTo>
                  <a:lnTo>
                    <a:pt x="167" y="166"/>
                  </a:lnTo>
                  <a:lnTo>
                    <a:pt x="164" y="161"/>
                  </a:lnTo>
                  <a:lnTo>
                    <a:pt x="160" y="161"/>
                  </a:lnTo>
                  <a:lnTo>
                    <a:pt x="158" y="163"/>
                  </a:lnTo>
                  <a:lnTo>
                    <a:pt x="158" y="166"/>
                  </a:lnTo>
                  <a:lnTo>
                    <a:pt x="156" y="169"/>
                  </a:lnTo>
                  <a:lnTo>
                    <a:pt x="152" y="182"/>
                  </a:lnTo>
                  <a:lnTo>
                    <a:pt x="149" y="196"/>
                  </a:lnTo>
                  <a:lnTo>
                    <a:pt x="147" y="211"/>
                  </a:lnTo>
                  <a:lnTo>
                    <a:pt x="142" y="225"/>
                  </a:lnTo>
                  <a:lnTo>
                    <a:pt x="139" y="239"/>
                  </a:lnTo>
                  <a:lnTo>
                    <a:pt x="133" y="252"/>
                  </a:lnTo>
                  <a:lnTo>
                    <a:pt x="126" y="263"/>
                  </a:lnTo>
                  <a:lnTo>
                    <a:pt x="118" y="273"/>
                  </a:lnTo>
                  <a:lnTo>
                    <a:pt x="113" y="273"/>
                  </a:lnTo>
                  <a:lnTo>
                    <a:pt x="113" y="260"/>
                  </a:lnTo>
                  <a:lnTo>
                    <a:pt x="116" y="249"/>
                  </a:lnTo>
                  <a:lnTo>
                    <a:pt x="118" y="239"/>
                  </a:lnTo>
                  <a:lnTo>
                    <a:pt x="118" y="225"/>
                  </a:lnTo>
                  <a:lnTo>
                    <a:pt x="119" y="226"/>
                  </a:lnTo>
                  <a:lnTo>
                    <a:pt x="121" y="217"/>
                  </a:lnTo>
                  <a:lnTo>
                    <a:pt x="124" y="207"/>
                  </a:lnTo>
                  <a:lnTo>
                    <a:pt x="125" y="199"/>
                  </a:lnTo>
                  <a:lnTo>
                    <a:pt x="128" y="191"/>
                  </a:lnTo>
                  <a:lnTo>
                    <a:pt x="125" y="189"/>
                  </a:lnTo>
                  <a:lnTo>
                    <a:pt x="127" y="186"/>
                  </a:lnTo>
                  <a:lnTo>
                    <a:pt x="128" y="181"/>
                  </a:lnTo>
                  <a:lnTo>
                    <a:pt x="128" y="177"/>
                  </a:lnTo>
                  <a:lnTo>
                    <a:pt x="129" y="172"/>
                  </a:lnTo>
                  <a:lnTo>
                    <a:pt x="129" y="173"/>
                  </a:lnTo>
                  <a:lnTo>
                    <a:pt x="130" y="173"/>
                  </a:lnTo>
                  <a:lnTo>
                    <a:pt x="130" y="174"/>
                  </a:lnTo>
                  <a:lnTo>
                    <a:pt x="130" y="174"/>
                  </a:lnTo>
                  <a:lnTo>
                    <a:pt x="132" y="172"/>
                  </a:lnTo>
                  <a:lnTo>
                    <a:pt x="132" y="169"/>
                  </a:lnTo>
                  <a:lnTo>
                    <a:pt x="132" y="165"/>
                  </a:lnTo>
                  <a:lnTo>
                    <a:pt x="132" y="162"/>
                  </a:lnTo>
                  <a:lnTo>
                    <a:pt x="128" y="159"/>
                  </a:lnTo>
                  <a:lnTo>
                    <a:pt x="126" y="159"/>
                  </a:lnTo>
                  <a:lnTo>
                    <a:pt x="122" y="159"/>
                  </a:lnTo>
                  <a:lnTo>
                    <a:pt x="119" y="161"/>
                  </a:lnTo>
                  <a:lnTo>
                    <a:pt x="114" y="171"/>
                  </a:lnTo>
                  <a:lnTo>
                    <a:pt x="110" y="181"/>
                  </a:lnTo>
                  <a:lnTo>
                    <a:pt x="105" y="193"/>
                  </a:lnTo>
                  <a:lnTo>
                    <a:pt x="99" y="202"/>
                  </a:lnTo>
                  <a:lnTo>
                    <a:pt x="92" y="211"/>
                  </a:lnTo>
                  <a:lnTo>
                    <a:pt x="86" y="219"/>
                  </a:lnTo>
                  <a:lnTo>
                    <a:pt x="78" y="226"/>
                  </a:lnTo>
                  <a:lnTo>
                    <a:pt x="67" y="232"/>
                  </a:lnTo>
                  <a:lnTo>
                    <a:pt x="68" y="219"/>
                  </a:lnTo>
                  <a:lnTo>
                    <a:pt x="71" y="207"/>
                  </a:lnTo>
                  <a:lnTo>
                    <a:pt x="75" y="196"/>
                  </a:lnTo>
                  <a:lnTo>
                    <a:pt x="81" y="187"/>
                  </a:lnTo>
                  <a:lnTo>
                    <a:pt x="87" y="178"/>
                  </a:lnTo>
                  <a:lnTo>
                    <a:pt x="92" y="169"/>
                  </a:lnTo>
                  <a:lnTo>
                    <a:pt x="98" y="161"/>
                  </a:lnTo>
                  <a:lnTo>
                    <a:pt x="104" y="153"/>
                  </a:lnTo>
                  <a:lnTo>
                    <a:pt x="101" y="146"/>
                  </a:lnTo>
                  <a:lnTo>
                    <a:pt x="94" y="143"/>
                  </a:lnTo>
                  <a:lnTo>
                    <a:pt x="84" y="143"/>
                  </a:lnTo>
                  <a:lnTo>
                    <a:pt x="76" y="142"/>
                  </a:lnTo>
                  <a:lnTo>
                    <a:pt x="65" y="139"/>
                  </a:lnTo>
                  <a:lnTo>
                    <a:pt x="53" y="135"/>
                  </a:lnTo>
                  <a:lnTo>
                    <a:pt x="43" y="131"/>
                  </a:lnTo>
                  <a:lnTo>
                    <a:pt x="33" y="125"/>
                  </a:lnTo>
                  <a:lnTo>
                    <a:pt x="25" y="119"/>
                  </a:lnTo>
                  <a:lnTo>
                    <a:pt x="16" y="111"/>
                  </a:lnTo>
                  <a:lnTo>
                    <a:pt x="11" y="102"/>
                  </a:lnTo>
                  <a:lnTo>
                    <a:pt x="7" y="91"/>
                  </a:lnTo>
                  <a:lnTo>
                    <a:pt x="5" y="89"/>
                  </a:lnTo>
                  <a:lnTo>
                    <a:pt x="3" y="87"/>
                  </a:lnTo>
                  <a:lnTo>
                    <a:pt x="0" y="85"/>
                  </a:lnTo>
                  <a:lnTo>
                    <a:pt x="2" y="81"/>
                  </a:lnTo>
                  <a:lnTo>
                    <a:pt x="18" y="70"/>
                  </a:lnTo>
                  <a:lnTo>
                    <a:pt x="33" y="58"/>
                  </a:lnTo>
                  <a:lnTo>
                    <a:pt x="46" y="48"/>
                  </a:lnTo>
                  <a:lnTo>
                    <a:pt x="61" y="38"/>
                  </a:lnTo>
                  <a:lnTo>
                    <a:pt x="76" y="29"/>
                  </a:lnTo>
                  <a:lnTo>
                    <a:pt x="91" y="20"/>
                  </a:lnTo>
                  <a:lnTo>
                    <a:pt x="106" y="10"/>
                  </a:lnTo>
                  <a:lnTo>
                    <a:pt x="124" y="0"/>
                  </a:lnTo>
                  <a:lnTo>
                    <a:pt x="134" y="3"/>
                  </a:lnTo>
                  <a:close/>
                </a:path>
              </a:pathLst>
            </a:custGeom>
            <a:solidFill>
              <a:srgbClr val="BFA589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59" name="Freeform 1392"/>
            <p:cNvSpPr>
              <a:spLocks/>
            </p:cNvSpPr>
            <p:nvPr/>
          </p:nvSpPr>
          <p:spPr bwMode="auto">
            <a:xfrm>
              <a:off x="1357" y="844"/>
              <a:ext cx="41" cy="37"/>
            </a:xfrm>
            <a:custGeom>
              <a:avLst/>
              <a:gdLst/>
              <a:ahLst/>
              <a:cxnLst>
                <a:cxn ang="0">
                  <a:pos x="83" y="64"/>
                </a:cxn>
                <a:cxn ang="0">
                  <a:pos x="83" y="68"/>
                </a:cxn>
                <a:cxn ang="0">
                  <a:pos x="82" y="72"/>
                </a:cxn>
                <a:cxn ang="0">
                  <a:pos x="81" y="73"/>
                </a:cxn>
                <a:cxn ang="0">
                  <a:pos x="77" y="74"/>
                </a:cxn>
                <a:cxn ang="0">
                  <a:pos x="67" y="68"/>
                </a:cxn>
                <a:cxn ang="0">
                  <a:pos x="56" y="63"/>
                </a:cxn>
                <a:cxn ang="0">
                  <a:pos x="47" y="56"/>
                </a:cxn>
                <a:cxn ang="0">
                  <a:pos x="38" y="48"/>
                </a:cxn>
                <a:cxn ang="0">
                  <a:pos x="30" y="40"/>
                </a:cxn>
                <a:cxn ang="0">
                  <a:pos x="21" y="32"/>
                </a:cxn>
                <a:cxn ang="0">
                  <a:pos x="13" y="24"/>
                </a:cxn>
                <a:cxn ang="0">
                  <a:pos x="5" y="15"/>
                </a:cxn>
                <a:cxn ang="0">
                  <a:pos x="3" y="13"/>
                </a:cxn>
                <a:cxn ang="0">
                  <a:pos x="3" y="10"/>
                </a:cxn>
                <a:cxn ang="0">
                  <a:pos x="2" y="7"/>
                </a:cxn>
                <a:cxn ang="0">
                  <a:pos x="0" y="7"/>
                </a:cxn>
                <a:cxn ang="0">
                  <a:pos x="3" y="0"/>
                </a:cxn>
                <a:cxn ang="0">
                  <a:pos x="12" y="10"/>
                </a:cxn>
                <a:cxn ang="0">
                  <a:pos x="20" y="19"/>
                </a:cxn>
                <a:cxn ang="0">
                  <a:pos x="29" y="27"/>
                </a:cxn>
                <a:cxn ang="0">
                  <a:pos x="38" y="35"/>
                </a:cxn>
                <a:cxn ang="0">
                  <a:pos x="48" y="43"/>
                </a:cxn>
                <a:cxn ang="0">
                  <a:pos x="59" y="51"/>
                </a:cxn>
                <a:cxn ang="0">
                  <a:pos x="70" y="58"/>
                </a:cxn>
                <a:cxn ang="0">
                  <a:pos x="83" y="64"/>
                </a:cxn>
              </a:cxnLst>
              <a:rect l="0" t="0" r="r" b="b"/>
              <a:pathLst>
                <a:path w="83" h="74">
                  <a:moveTo>
                    <a:pt x="83" y="64"/>
                  </a:moveTo>
                  <a:lnTo>
                    <a:pt x="83" y="68"/>
                  </a:lnTo>
                  <a:lnTo>
                    <a:pt x="82" y="72"/>
                  </a:lnTo>
                  <a:lnTo>
                    <a:pt x="81" y="73"/>
                  </a:lnTo>
                  <a:lnTo>
                    <a:pt x="77" y="74"/>
                  </a:lnTo>
                  <a:lnTo>
                    <a:pt x="67" y="68"/>
                  </a:lnTo>
                  <a:lnTo>
                    <a:pt x="56" y="63"/>
                  </a:lnTo>
                  <a:lnTo>
                    <a:pt x="47" y="56"/>
                  </a:lnTo>
                  <a:lnTo>
                    <a:pt x="38" y="48"/>
                  </a:lnTo>
                  <a:lnTo>
                    <a:pt x="30" y="40"/>
                  </a:lnTo>
                  <a:lnTo>
                    <a:pt x="21" y="32"/>
                  </a:lnTo>
                  <a:lnTo>
                    <a:pt x="13" y="24"/>
                  </a:lnTo>
                  <a:lnTo>
                    <a:pt x="5" y="15"/>
                  </a:lnTo>
                  <a:lnTo>
                    <a:pt x="3" y="13"/>
                  </a:lnTo>
                  <a:lnTo>
                    <a:pt x="3" y="10"/>
                  </a:lnTo>
                  <a:lnTo>
                    <a:pt x="2" y="7"/>
                  </a:lnTo>
                  <a:lnTo>
                    <a:pt x="0" y="7"/>
                  </a:lnTo>
                  <a:lnTo>
                    <a:pt x="3" y="0"/>
                  </a:lnTo>
                  <a:lnTo>
                    <a:pt x="12" y="10"/>
                  </a:lnTo>
                  <a:lnTo>
                    <a:pt x="20" y="19"/>
                  </a:lnTo>
                  <a:lnTo>
                    <a:pt x="29" y="27"/>
                  </a:lnTo>
                  <a:lnTo>
                    <a:pt x="38" y="35"/>
                  </a:lnTo>
                  <a:lnTo>
                    <a:pt x="48" y="43"/>
                  </a:lnTo>
                  <a:lnTo>
                    <a:pt x="59" y="51"/>
                  </a:lnTo>
                  <a:lnTo>
                    <a:pt x="70" y="58"/>
                  </a:lnTo>
                  <a:lnTo>
                    <a:pt x="83" y="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60" name="Freeform 1393"/>
            <p:cNvSpPr>
              <a:spLocks/>
            </p:cNvSpPr>
            <p:nvPr/>
          </p:nvSpPr>
          <p:spPr bwMode="auto">
            <a:xfrm>
              <a:off x="1181" y="847"/>
              <a:ext cx="46" cy="48"/>
            </a:xfrm>
            <a:custGeom>
              <a:avLst/>
              <a:gdLst/>
              <a:ahLst/>
              <a:cxnLst>
                <a:cxn ang="0">
                  <a:pos x="92" y="5"/>
                </a:cxn>
                <a:cxn ang="0">
                  <a:pos x="88" y="14"/>
                </a:cxn>
                <a:cxn ang="0">
                  <a:pos x="84" y="22"/>
                </a:cxn>
                <a:cxn ang="0">
                  <a:pos x="78" y="29"/>
                </a:cxn>
                <a:cxn ang="0">
                  <a:pos x="72" y="36"/>
                </a:cxn>
                <a:cxn ang="0">
                  <a:pos x="67" y="42"/>
                </a:cxn>
                <a:cxn ang="0">
                  <a:pos x="60" y="48"/>
                </a:cxn>
                <a:cxn ang="0">
                  <a:pos x="54" y="55"/>
                </a:cxn>
                <a:cxn ang="0">
                  <a:pos x="47" y="63"/>
                </a:cxn>
                <a:cxn ang="0">
                  <a:pos x="42" y="69"/>
                </a:cxn>
                <a:cxn ang="0">
                  <a:pos x="38" y="75"/>
                </a:cxn>
                <a:cxn ang="0">
                  <a:pos x="33" y="81"/>
                </a:cxn>
                <a:cxn ang="0">
                  <a:pos x="27" y="85"/>
                </a:cxn>
                <a:cxn ang="0">
                  <a:pos x="22" y="90"/>
                </a:cxn>
                <a:cxn ang="0">
                  <a:pos x="15" y="95"/>
                </a:cxn>
                <a:cxn ang="0">
                  <a:pos x="8" y="97"/>
                </a:cxn>
                <a:cxn ang="0">
                  <a:pos x="0" y="97"/>
                </a:cxn>
                <a:cxn ang="0">
                  <a:pos x="7" y="84"/>
                </a:cxn>
                <a:cxn ang="0">
                  <a:pos x="16" y="73"/>
                </a:cxn>
                <a:cxn ang="0">
                  <a:pos x="24" y="61"/>
                </a:cxn>
                <a:cxn ang="0">
                  <a:pos x="33" y="50"/>
                </a:cxn>
                <a:cxn ang="0">
                  <a:pos x="42" y="38"/>
                </a:cxn>
                <a:cxn ang="0">
                  <a:pos x="50" y="27"/>
                </a:cxn>
                <a:cxn ang="0">
                  <a:pos x="59" y="15"/>
                </a:cxn>
                <a:cxn ang="0">
                  <a:pos x="65" y="2"/>
                </a:cxn>
                <a:cxn ang="0">
                  <a:pos x="72" y="0"/>
                </a:cxn>
                <a:cxn ang="0">
                  <a:pos x="79" y="0"/>
                </a:cxn>
                <a:cxn ang="0">
                  <a:pos x="86" y="0"/>
                </a:cxn>
                <a:cxn ang="0">
                  <a:pos x="92" y="5"/>
                </a:cxn>
              </a:cxnLst>
              <a:rect l="0" t="0" r="r" b="b"/>
              <a:pathLst>
                <a:path w="92" h="97">
                  <a:moveTo>
                    <a:pt x="92" y="5"/>
                  </a:moveTo>
                  <a:lnTo>
                    <a:pt x="88" y="14"/>
                  </a:lnTo>
                  <a:lnTo>
                    <a:pt x="84" y="22"/>
                  </a:lnTo>
                  <a:lnTo>
                    <a:pt x="78" y="29"/>
                  </a:lnTo>
                  <a:lnTo>
                    <a:pt x="72" y="36"/>
                  </a:lnTo>
                  <a:lnTo>
                    <a:pt x="67" y="42"/>
                  </a:lnTo>
                  <a:lnTo>
                    <a:pt x="60" y="48"/>
                  </a:lnTo>
                  <a:lnTo>
                    <a:pt x="54" y="55"/>
                  </a:lnTo>
                  <a:lnTo>
                    <a:pt x="47" y="63"/>
                  </a:lnTo>
                  <a:lnTo>
                    <a:pt x="42" y="69"/>
                  </a:lnTo>
                  <a:lnTo>
                    <a:pt x="38" y="75"/>
                  </a:lnTo>
                  <a:lnTo>
                    <a:pt x="33" y="81"/>
                  </a:lnTo>
                  <a:lnTo>
                    <a:pt x="27" y="85"/>
                  </a:lnTo>
                  <a:lnTo>
                    <a:pt x="22" y="90"/>
                  </a:lnTo>
                  <a:lnTo>
                    <a:pt x="15" y="95"/>
                  </a:lnTo>
                  <a:lnTo>
                    <a:pt x="8" y="97"/>
                  </a:lnTo>
                  <a:lnTo>
                    <a:pt x="0" y="97"/>
                  </a:lnTo>
                  <a:lnTo>
                    <a:pt x="7" y="84"/>
                  </a:lnTo>
                  <a:lnTo>
                    <a:pt x="16" y="73"/>
                  </a:lnTo>
                  <a:lnTo>
                    <a:pt x="24" y="61"/>
                  </a:lnTo>
                  <a:lnTo>
                    <a:pt x="33" y="50"/>
                  </a:lnTo>
                  <a:lnTo>
                    <a:pt x="42" y="38"/>
                  </a:lnTo>
                  <a:lnTo>
                    <a:pt x="50" y="27"/>
                  </a:lnTo>
                  <a:lnTo>
                    <a:pt x="59" y="15"/>
                  </a:lnTo>
                  <a:lnTo>
                    <a:pt x="65" y="2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6" y="0"/>
                  </a:lnTo>
                  <a:lnTo>
                    <a:pt x="92" y="5"/>
                  </a:lnTo>
                  <a:close/>
                </a:path>
              </a:pathLst>
            </a:custGeom>
            <a:solidFill>
              <a:srgbClr val="BFA589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61" name="Freeform 1394"/>
            <p:cNvSpPr>
              <a:spLocks/>
            </p:cNvSpPr>
            <p:nvPr/>
          </p:nvSpPr>
          <p:spPr bwMode="auto">
            <a:xfrm>
              <a:off x="911" y="848"/>
              <a:ext cx="23" cy="23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44" y="14"/>
                </a:cxn>
                <a:cxn ang="0">
                  <a:pos x="39" y="26"/>
                </a:cxn>
                <a:cxn ang="0">
                  <a:pos x="33" y="37"/>
                </a:cxn>
                <a:cxn ang="0">
                  <a:pos x="25" y="46"/>
                </a:cxn>
                <a:cxn ang="0">
                  <a:pos x="19" y="46"/>
                </a:cxn>
                <a:cxn ang="0">
                  <a:pos x="12" y="46"/>
                </a:cxn>
                <a:cxn ang="0">
                  <a:pos x="7" y="44"/>
                </a:cxn>
                <a:cxn ang="0">
                  <a:pos x="2" y="42"/>
                </a:cxn>
                <a:cxn ang="0">
                  <a:pos x="0" y="37"/>
                </a:cxn>
                <a:cxn ang="0">
                  <a:pos x="0" y="35"/>
                </a:cxn>
                <a:cxn ang="0">
                  <a:pos x="1" y="33"/>
                </a:cxn>
                <a:cxn ang="0">
                  <a:pos x="2" y="30"/>
                </a:cxn>
                <a:cxn ang="0">
                  <a:pos x="8" y="26"/>
                </a:cxn>
                <a:cxn ang="0">
                  <a:pos x="14" y="21"/>
                </a:cxn>
                <a:cxn ang="0">
                  <a:pos x="19" y="18"/>
                </a:cxn>
                <a:cxn ang="0">
                  <a:pos x="25" y="14"/>
                </a:cxn>
                <a:cxn ang="0">
                  <a:pos x="31" y="11"/>
                </a:cxn>
                <a:cxn ang="0">
                  <a:pos x="37" y="7"/>
                </a:cxn>
                <a:cxn ang="0">
                  <a:pos x="41" y="4"/>
                </a:cxn>
                <a:cxn ang="0">
                  <a:pos x="46" y="0"/>
                </a:cxn>
              </a:cxnLst>
              <a:rect l="0" t="0" r="r" b="b"/>
              <a:pathLst>
                <a:path w="46" h="46">
                  <a:moveTo>
                    <a:pt x="46" y="0"/>
                  </a:moveTo>
                  <a:lnTo>
                    <a:pt x="44" y="14"/>
                  </a:lnTo>
                  <a:lnTo>
                    <a:pt x="39" y="26"/>
                  </a:lnTo>
                  <a:lnTo>
                    <a:pt x="33" y="37"/>
                  </a:lnTo>
                  <a:lnTo>
                    <a:pt x="25" y="46"/>
                  </a:lnTo>
                  <a:lnTo>
                    <a:pt x="19" y="46"/>
                  </a:lnTo>
                  <a:lnTo>
                    <a:pt x="12" y="46"/>
                  </a:lnTo>
                  <a:lnTo>
                    <a:pt x="7" y="44"/>
                  </a:lnTo>
                  <a:lnTo>
                    <a:pt x="2" y="42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1" y="33"/>
                  </a:lnTo>
                  <a:lnTo>
                    <a:pt x="2" y="30"/>
                  </a:lnTo>
                  <a:lnTo>
                    <a:pt x="8" y="26"/>
                  </a:lnTo>
                  <a:lnTo>
                    <a:pt x="14" y="21"/>
                  </a:lnTo>
                  <a:lnTo>
                    <a:pt x="19" y="18"/>
                  </a:lnTo>
                  <a:lnTo>
                    <a:pt x="25" y="14"/>
                  </a:lnTo>
                  <a:lnTo>
                    <a:pt x="31" y="11"/>
                  </a:lnTo>
                  <a:lnTo>
                    <a:pt x="37" y="7"/>
                  </a:lnTo>
                  <a:lnTo>
                    <a:pt x="41" y="4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DB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62" name="Freeform 1395"/>
            <p:cNvSpPr>
              <a:spLocks/>
            </p:cNvSpPr>
            <p:nvPr/>
          </p:nvSpPr>
          <p:spPr bwMode="auto">
            <a:xfrm>
              <a:off x="1332" y="853"/>
              <a:ext cx="36" cy="41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6" y="14"/>
                </a:cxn>
                <a:cxn ang="0">
                  <a:pos x="23" y="24"/>
                </a:cxn>
                <a:cxn ang="0">
                  <a:pos x="30" y="32"/>
                </a:cxn>
                <a:cxn ang="0">
                  <a:pos x="38" y="41"/>
                </a:cxn>
                <a:cxn ang="0">
                  <a:pos x="46" y="49"/>
                </a:cxn>
                <a:cxn ang="0">
                  <a:pos x="56" y="59"/>
                </a:cxn>
                <a:cxn ang="0">
                  <a:pos x="64" y="67"/>
                </a:cxn>
                <a:cxn ang="0">
                  <a:pos x="73" y="75"/>
                </a:cxn>
                <a:cxn ang="0">
                  <a:pos x="73" y="82"/>
                </a:cxn>
                <a:cxn ang="0">
                  <a:pos x="63" y="81"/>
                </a:cxn>
                <a:cxn ang="0">
                  <a:pos x="54" y="71"/>
                </a:cxn>
                <a:cxn ang="0">
                  <a:pos x="46" y="62"/>
                </a:cxn>
                <a:cxn ang="0">
                  <a:pos x="38" y="53"/>
                </a:cxn>
                <a:cxn ang="0">
                  <a:pos x="30" y="45"/>
                </a:cxn>
                <a:cxn ang="0">
                  <a:pos x="22" y="36"/>
                </a:cxn>
                <a:cxn ang="0">
                  <a:pos x="14" y="26"/>
                </a:cxn>
                <a:cxn ang="0">
                  <a:pos x="7" y="16"/>
                </a:cxn>
                <a:cxn ang="0">
                  <a:pos x="0" y="6"/>
                </a:cxn>
                <a:cxn ang="0">
                  <a:pos x="0" y="0"/>
                </a:cxn>
                <a:cxn ang="0">
                  <a:pos x="10" y="5"/>
                </a:cxn>
              </a:cxnLst>
              <a:rect l="0" t="0" r="r" b="b"/>
              <a:pathLst>
                <a:path w="73" h="82">
                  <a:moveTo>
                    <a:pt x="10" y="5"/>
                  </a:moveTo>
                  <a:lnTo>
                    <a:pt x="16" y="14"/>
                  </a:lnTo>
                  <a:lnTo>
                    <a:pt x="23" y="24"/>
                  </a:lnTo>
                  <a:lnTo>
                    <a:pt x="30" y="32"/>
                  </a:lnTo>
                  <a:lnTo>
                    <a:pt x="38" y="41"/>
                  </a:lnTo>
                  <a:lnTo>
                    <a:pt x="46" y="49"/>
                  </a:lnTo>
                  <a:lnTo>
                    <a:pt x="56" y="59"/>
                  </a:lnTo>
                  <a:lnTo>
                    <a:pt x="64" y="67"/>
                  </a:lnTo>
                  <a:lnTo>
                    <a:pt x="73" y="75"/>
                  </a:lnTo>
                  <a:lnTo>
                    <a:pt x="73" y="82"/>
                  </a:lnTo>
                  <a:lnTo>
                    <a:pt x="63" y="81"/>
                  </a:lnTo>
                  <a:lnTo>
                    <a:pt x="54" y="71"/>
                  </a:lnTo>
                  <a:lnTo>
                    <a:pt x="46" y="62"/>
                  </a:lnTo>
                  <a:lnTo>
                    <a:pt x="38" y="53"/>
                  </a:lnTo>
                  <a:lnTo>
                    <a:pt x="30" y="45"/>
                  </a:lnTo>
                  <a:lnTo>
                    <a:pt x="22" y="36"/>
                  </a:lnTo>
                  <a:lnTo>
                    <a:pt x="14" y="26"/>
                  </a:lnTo>
                  <a:lnTo>
                    <a:pt x="7" y="16"/>
                  </a:lnTo>
                  <a:lnTo>
                    <a:pt x="0" y="6"/>
                  </a:lnTo>
                  <a:lnTo>
                    <a:pt x="0" y="0"/>
                  </a:lnTo>
                  <a:lnTo>
                    <a:pt x="10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63" name="Freeform 1396"/>
            <p:cNvSpPr>
              <a:spLocks/>
            </p:cNvSpPr>
            <p:nvPr/>
          </p:nvSpPr>
          <p:spPr bwMode="auto">
            <a:xfrm>
              <a:off x="685" y="854"/>
              <a:ext cx="14" cy="12"/>
            </a:xfrm>
            <a:custGeom>
              <a:avLst/>
              <a:gdLst/>
              <a:ahLst/>
              <a:cxnLst>
                <a:cxn ang="0">
                  <a:pos x="29" y="6"/>
                </a:cxn>
                <a:cxn ang="0">
                  <a:pos x="29" y="12"/>
                </a:cxn>
                <a:cxn ang="0">
                  <a:pos x="28" y="16"/>
                </a:cxn>
                <a:cxn ang="0">
                  <a:pos x="25" y="21"/>
                </a:cxn>
                <a:cxn ang="0">
                  <a:pos x="22" y="24"/>
                </a:cxn>
                <a:cxn ang="0">
                  <a:pos x="15" y="24"/>
                </a:cxn>
                <a:cxn ang="0">
                  <a:pos x="8" y="23"/>
                </a:cxn>
                <a:cxn ang="0">
                  <a:pos x="4" y="20"/>
                </a:cxn>
                <a:cxn ang="0">
                  <a:pos x="1" y="14"/>
                </a:cxn>
                <a:cxn ang="0">
                  <a:pos x="0" y="8"/>
                </a:cxn>
                <a:cxn ang="0">
                  <a:pos x="4" y="5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6" y="1"/>
                </a:cxn>
                <a:cxn ang="0">
                  <a:pos x="22" y="1"/>
                </a:cxn>
                <a:cxn ang="0">
                  <a:pos x="27" y="2"/>
                </a:cxn>
                <a:cxn ang="0">
                  <a:pos x="29" y="6"/>
                </a:cxn>
              </a:cxnLst>
              <a:rect l="0" t="0" r="r" b="b"/>
              <a:pathLst>
                <a:path w="29" h="24">
                  <a:moveTo>
                    <a:pt x="29" y="6"/>
                  </a:moveTo>
                  <a:lnTo>
                    <a:pt x="29" y="12"/>
                  </a:lnTo>
                  <a:lnTo>
                    <a:pt x="28" y="16"/>
                  </a:lnTo>
                  <a:lnTo>
                    <a:pt x="25" y="21"/>
                  </a:lnTo>
                  <a:lnTo>
                    <a:pt x="22" y="24"/>
                  </a:lnTo>
                  <a:lnTo>
                    <a:pt x="15" y="24"/>
                  </a:lnTo>
                  <a:lnTo>
                    <a:pt x="8" y="23"/>
                  </a:lnTo>
                  <a:lnTo>
                    <a:pt x="4" y="20"/>
                  </a:lnTo>
                  <a:lnTo>
                    <a:pt x="1" y="14"/>
                  </a:lnTo>
                  <a:lnTo>
                    <a:pt x="0" y="8"/>
                  </a:lnTo>
                  <a:lnTo>
                    <a:pt x="4" y="5"/>
                  </a:lnTo>
                  <a:lnTo>
                    <a:pt x="7" y="2"/>
                  </a:lnTo>
                  <a:lnTo>
                    <a:pt x="12" y="0"/>
                  </a:lnTo>
                  <a:lnTo>
                    <a:pt x="16" y="1"/>
                  </a:lnTo>
                  <a:lnTo>
                    <a:pt x="22" y="1"/>
                  </a:lnTo>
                  <a:lnTo>
                    <a:pt x="27" y="2"/>
                  </a:lnTo>
                  <a:lnTo>
                    <a:pt x="29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64" name="Freeform 1397"/>
            <p:cNvSpPr>
              <a:spLocks/>
            </p:cNvSpPr>
            <p:nvPr/>
          </p:nvSpPr>
          <p:spPr bwMode="auto">
            <a:xfrm>
              <a:off x="1301" y="858"/>
              <a:ext cx="39" cy="49"/>
            </a:xfrm>
            <a:custGeom>
              <a:avLst/>
              <a:gdLst/>
              <a:ahLst/>
              <a:cxnLst>
                <a:cxn ang="0">
                  <a:pos x="76" y="91"/>
                </a:cxn>
                <a:cxn ang="0">
                  <a:pos x="79" y="91"/>
                </a:cxn>
                <a:cxn ang="0">
                  <a:pos x="79" y="92"/>
                </a:cxn>
                <a:cxn ang="0">
                  <a:pos x="79" y="96"/>
                </a:cxn>
                <a:cxn ang="0">
                  <a:pos x="79" y="98"/>
                </a:cxn>
                <a:cxn ang="0">
                  <a:pos x="68" y="97"/>
                </a:cxn>
                <a:cxn ang="0">
                  <a:pos x="60" y="90"/>
                </a:cxn>
                <a:cxn ang="0">
                  <a:pos x="52" y="81"/>
                </a:cxn>
                <a:cxn ang="0">
                  <a:pos x="45" y="73"/>
                </a:cxn>
                <a:cxn ang="0">
                  <a:pos x="39" y="65"/>
                </a:cxn>
                <a:cxn ang="0">
                  <a:pos x="34" y="57"/>
                </a:cxn>
                <a:cxn ang="0">
                  <a:pos x="28" y="47"/>
                </a:cxn>
                <a:cxn ang="0">
                  <a:pos x="23" y="38"/>
                </a:cxn>
                <a:cxn ang="0">
                  <a:pos x="18" y="29"/>
                </a:cxn>
                <a:cxn ang="0">
                  <a:pos x="12" y="21"/>
                </a:cxn>
                <a:cxn ang="0">
                  <a:pos x="6" y="12"/>
                </a:cxn>
                <a:cxn ang="0">
                  <a:pos x="0" y="5"/>
                </a:cxn>
                <a:cxn ang="0">
                  <a:pos x="3" y="0"/>
                </a:cxn>
                <a:cxn ang="0">
                  <a:pos x="13" y="9"/>
                </a:cxn>
                <a:cxn ang="0">
                  <a:pos x="22" y="21"/>
                </a:cxn>
                <a:cxn ang="0">
                  <a:pos x="30" y="34"/>
                </a:cxn>
                <a:cxn ang="0">
                  <a:pos x="38" y="47"/>
                </a:cxn>
                <a:cxn ang="0">
                  <a:pos x="46" y="60"/>
                </a:cxn>
                <a:cxn ang="0">
                  <a:pos x="54" y="72"/>
                </a:cxn>
                <a:cxn ang="0">
                  <a:pos x="65" y="83"/>
                </a:cxn>
                <a:cxn ang="0">
                  <a:pos x="76" y="91"/>
                </a:cxn>
              </a:cxnLst>
              <a:rect l="0" t="0" r="r" b="b"/>
              <a:pathLst>
                <a:path w="79" h="98">
                  <a:moveTo>
                    <a:pt x="76" y="91"/>
                  </a:moveTo>
                  <a:lnTo>
                    <a:pt x="79" y="91"/>
                  </a:lnTo>
                  <a:lnTo>
                    <a:pt x="79" y="92"/>
                  </a:lnTo>
                  <a:lnTo>
                    <a:pt x="79" y="96"/>
                  </a:lnTo>
                  <a:lnTo>
                    <a:pt x="79" y="98"/>
                  </a:lnTo>
                  <a:lnTo>
                    <a:pt x="68" y="97"/>
                  </a:lnTo>
                  <a:lnTo>
                    <a:pt x="60" y="90"/>
                  </a:lnTo>
                  <a:lnTo>
                    <a:pt x="52" y="81"/>
                  </a:lnTo>
                  <a:lnTo>
                    <a:pt x="45" y="73"/>
                  </a:lnTo>
                  <a:lnTo>
                    <a:pt x="39" y="65"/>
                  </a:lnTo>
                  <a:lnTo>
                    <a:pt x="34" y="57"/>
                  </a:lnTo>
                  <a:lnTo>
                    <a:pt x="28" y="47"/>
                  </a:lnTo>
                  <a:lnTo>
                    <a:pt x="23" y="38"/>
                  </a:lnTo>
                  <a:lnTo>
                    <a:pt x="18" y="29"/>
                  </a:lnTo>
                  <a:lnTo>
                    <a:pt x="12" y="21"/>
                  </a:lnTo>
                  <a:lnTo>
                    <a:pt x="6" y="12"/>
                  </a:lnTo>
                  <a:lnTo>
                    <a:pt x="0" y="5"/>
                  </a:lnTo>
                  <a:lnTo>
                    <a:pt x="3" y="0"/>
                  </a:lnTo>
                  <a:lnTo>
                    <a:pt x="13" y="9"/>
                  </a:lnTo>
                  <a:lnTo>
                    <a:pt x="22" y="21"/>
                  </a:lnTo>
                  <a:lnTo>
                    <a:pt x="30" y="34"/>
                  </a:lnTo>
                  <a:lnTo>
                    <a:pt x="38" y="47"/>
                  </a:lnTo>
                  <a:lnTo>
                    <a:pt x="46" y="60"/>
                  </a:lnTo>
                  <a:lnTo>
                    <a:pt x="54" y="72"/>
                  </a:lnTo>
                  <a:lnTo>
                    <a:pt x="65" y="83"/>
                  </a:lnTo>
                  <a:lnTo>
                    <a:pt x="76" y="9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65" name="Freeform 1398"/>
            <p:cNvSpPr>
              <a:spLocks/>
            </p:cNvSpPr>
            <p:nvPr/>
          </p:nvSpPr>
          <p:spPr bwMode="auto">
            <a:xfrm>
              <a:off x="1207" y="859"/>
              <a:ext cx="32" cy="28"/>
            </a:xfrm>
            <a:custGeom>
              <a:avLst/>
              <a:gdLst/>
              <a:ahLst/>
              <a:cxnLst>
                <a:cxn ang="0">
                  <a:pos x="65" y="4"/>
                </a:cxn>
                <a:cxn ang="0">
                  <a:pos x="60" y="14"/>
                </a:cxn>
                <a:cxn ang="0">
                  <a:pos x="55" y="23"/>
                </a:cxn>
                <a:cxn ang="0">
                  <a:pos x="48" y="31"/>
                </a:cxn>
                <a:cxn ang="0">
                  <a:pos x="40" y="38"/>
                </a:cxn>
                <a:cxn ang="0">
                  <a:pos x="32" y="45"/>
                </a:cxn>
                <a:cxn ang="0">
                  <a:pos x="22" y="50"/>
                </a:cxn>
                <a:cxn ang="0">
                  <a:pos x="12" y="54"/>
                </a:cxn>
                <a:cxn ang="0">
                  <a:pos x="0" y="57"/>
                </a:cxn>
                <a:cxn ang="0">
                  <a:pos x="0" y="52"/>
                </a:cxn>
                <a:cxn ang="0">
                  <a:pos x="7" y="46"/>
                </a:cxn>
                <a:cxn ang="0">
                  <a:pos x="13" y="39"/>
                </a:cxn>
                <a:cxn ang="0">
                  <a:pos x="19" y="34"/>
                </a:cxn>
                <a:cxn ang="0">
                  <a:pos x="25" y="27"/>
                </a:cxn>
                <a:cxn ang="0">
                  <a:pos x="30" y="20"/>
                </a:cxn>
                <a:cxn ang="0">
                  <a:pos x="36" y="13"/>
                </a:cxn>
                <a:cxn ang="0">
                  <a:pos x="42" y="7"/>
                </a:cxn>
                <a:cxn ang="0">
                  <a:pos x="48" y="0"/>
                </a:cxn>
                <a:cxn ang="0">
                  <a:pos x="52" y="0"/>
                </a:cxn>
                <a:cxn ang="0">
                  <a:pos x="57" y="0"/>
                </a:cxn>
                <a:cxn ang="0">
                  <a:pos x="61" y="1"/>
                </a:cxn>
                <a:cxn ang="0">
                  <a:pos x="65" y="4"/>
                </a:cxn>
              </a:cxnLst>
              <a:rect l="0" t="0" r="r" b="b"/>
              <a:pathLst>
                <a:path w="65" h="57">
                  <a:moveTo>
                    <a:pt x="65" y="4"/>
                  </a:moveTo>
                  <a:lnTo>
                    <a:pt x="60" y="14"/>
                  </a:lnTo>
                  <a:lnTo>
                    <a:pt x="55" y="23"/>
                  </a:lnTo>
                  <a:lnTo>
                    <a:pt x="48" y="31"/>
                  </a:lnTo>
                  <a:lnTo>
                    <a:pt x="40" y="38"/>
                  </a:lnTo>
                  <a:lnTo>
                    <a:pt x="32" y="45"/>
                  </a:lnTo>
                  <a:lnTo>
                    <a:pt x="22" y="50"/>
                  </a:lnTo>
                  <a:lnTo>
                    <a:pt x="12" y="54"/>
                  </a:lnTo>
                  <a:lnTo>
                    <a:pt x="0" y="57"/>
                  </a:lnTo>
                  <a:lnTo>
                    <a:pt x="0" y="52"/>
                  </a:lnTo>
                  <a:lnTo>
                    <a:pt x="7" y="46"/>
                  </a:lnTo>
                  <a:lnTo>
                    <a:pt x="13" y="39"/>
                  </a:lnTo>
                  <a:lnTo>
                    <a:pt x="19" y="34"/>
                  </a:lnTo>
                  <a:lnTo>
                    <a:pt x="25" y="27"/>
                  </a:lnTo>
                  <a:lnTo>
                    <a:pt x="30" y="20"/>
                  </a:lnTo>
                  <a:lnTo>
                    <a:pt x="36" y="13"/>
                  </a:lnTo>
                  <a:lnTo>
                    <a:pt x="42" y="7"/>
                  </a:lnTo>
                  <a:lnTo>
                    <a:pt x="48" y="0"/>
                  </a:lnTo>
                  <a:lnTo>
                    <a:pt x="52" y="0"/>
                  </a:lnTo>
                  <a:lnTo>
                    <a:pt x="57" y="0"/>
                  </a:lnTo>
                  <a:lnTo>
                    <a:pt x="61" y="1"/>
                  </a:lnTo>
                  <a:lnTo>
                    <a:pt x="65" y="4"/>
                  </a:lnTo>
                  <a:close/>
                </a:path>
              </a:pathLst>
            </a:custGeom>
            <a:solidFill>
              <a:srgbClr val="BFA589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66" name="Freeform 1399"/>
            <p:cNvSpPr>
              <a:spLocks/>
            </p:cNvSpPr>
            <p:nvPr/>
          </p:nvSpPr>
          <p:spPr bwMode="auto">
            <a:xfrm>
              <a:off x="417" y="862"/>
              <a:ext cx="350" cy="95"/>
            </a:xfrm>
            <a:custGeom>
              <a:avLst/>
              <a:gdLst/>
              <a:ahLst/>
              <a:cxnLst>
                <a:cxn ang="0">
                  <a:pos x="413" y="77"/>
                </a:cxn>
                <a:cxn ang="0">
                  <a:pos x="431" y="82"/>
                </a:cxn>
                <a:cxn ang="0">
                  <a:pos x="449" y="86"/>
                </a:cxn>
                <a:cxn ang="0">
                  <a:pos x="467" y="91"/>
                </a:cxn>
                <a:cxn ang="0">
                  <a:pos x="484" y="96"/>
                </a:cxn>
                <a:cxn ang="0">
                  <a:pos x="503" y="100"/>
                </a:cxn>
                <a:cxn ang="0">
                  <a:pos x="521" y="105"/>
                </a:cxn>
                <a:cxn ang="0">
                  <a:pos x="539" y="109"/>
                </a:cxn>
                <a:cxn ang="0">
                  <a:pos x="557" y="114"/>
                </a:cxn>
                <a:cxn ang="0">
                  <a:pos x="574" y="119"/>
                </a:cxn>
                <a:cxn ang="0">
                  <a:pos x="593" y="124"/>
                </a:cxn>
                <a:cxn ang="0">
                  <a:pos x="611" y="129"/>
                </a:cxn>
                <a:cxn ang="0">
                  <a:pos x="628" y="134"/>
                </a:cxn>
                <a:cxn ang="0">
                  <a:pos x="647" y="139"/>
                </a:cxn>
                <a:cxn ang="0">
                  <a:pos x="664" y="144"/>
                </a:cxn>
                <a:cxn ang="0">
                  <a:pos x="682" y="150"/>
                </a:cxn>
                <a:cxn ang="0">
                  <a:pos x="700" y="156"/>
                </a:cxn>
                <a:cxn ang="0">
                  <a:pos x="701" y="165"/>
                </a:cxn>
                <a:cxn ang="0">
                  <a:pos x="699" y="173"/>
                </a:cxn>
                <a:cxn ang="0">
                  <a:pos x="695" y="182"/>
                </a:cxn>
                <a:cxn ang="0">
                  <a:pos x="694" y="190"/>
                </a:cxn>
                <a:cxn ang="0">
                  <a:pos x="658" y="181"/>
                </a:cxn>
                <a:cxn ang="0">
                  <a:pos x="623" y="172"/>
                </a:cxn>
                <a:cxn ang="0">
                  <a:pos x="587" y="162"/>
                </a:cxn>
                <a:cxn ang="0">
                  <a:pos x="551" y="153"/>
                </a:cxn>
                <a:cxn ang="0">
                  <a:pos x="515" y="144"/>
                </a:cxn>
                <a:cxn ang="0">
                  <a:pos x="480" y="135"/>
                </a:cxn>
                <a:cxn ang="0">
                  <a:pos x="444" y="124"/>
                </a:cxn>
                <a:cxn ang="0">
                  <a:pos x="408" y="115"/>
                </a:cxn>
                <a:cxn ang="0">
                  <a:pos x="373" y="106"/>
                </a:cxn>
                <a:cxn ang="0">
                  <a:pos x="336" y="97"/>
                </a:cxn>
                <a:cxn ang="0">
                  <a:pos x="300" y="88"/>
                </a:cxn>
                <a:cxn ang="0">
                  <a:pos x="264" y="80"/>
                </a:cxn>
                <a:cxn ang="0">
                  <a:pos x="228" y="71"/>
                </a:cxn>
                <a:cxn ang="0">
                  <a:pos x="191" y="63"/>
                </a:cxn>
                <a:cxn ang="0">
                  <a:pos x="154" y="55"/>
                </a:cxn>
                <a:cxn ang="0">
                  <a:pos x="117" y="48"/>
                </a:cxn>
                <a:cxn ang="0">
                  <a:pos x="0" y="21"/>
                </a:cxn>
                <a:cxn ang="0">
                  <a:pos x="0" y="16"/>
                </a:cxn>
                <a:cxn ang="0">
                  <a:pos x="42" y="0"/>
                </a:cxn>
                <a:cxn ang="0">
                  <a:pos x="413" y="77"/>
                </a:cxn>
              </a:cxnLst>
              <a:rect l="0" t="0" r="r" b="b"/>
              <a:pathLst>
                <a:path w="701" h="190">
                  <a:moveTo>
                    <a:pt x="413" y="77"/>
                  </a:moveTo>
                  <a:lnTo>
                    <a:pt x="431" y="82"/>
                  </a:lnTo>
                  <a:lnTo>
                    <a:pt x="449" y="86"/>
                  </a:lnTo>
                  <a:lnTo>
                    <a:pt x="467" y="91"/>
                  </a:lnTo>
                  <a:lnTo>
                    <a:pt x="484" y="96"/>
                  </a:lnTo>
                  <a:lnTo>
                    <a:pt x="503" y="100"/>
                  </a:lnTo>
                  <a:lnTo>
                    <a:pt x="521" y="105"/>
                  </a:lnTo>
                  <a:lnTo>
                    <a:pt x="539" y="109"/>
                  </a:lnTo>
                  <a:lnTo>
                    <a:pt x="557" y="114"/>
                  </a:lnTo>
                  <a:lnTo>
                    <a:pt x="574" y="119"/>
                  </a:lnTo>
                  <a:lnTo>
                    <a:pt x="593" y="124"/>
                  </a:lnTo>
                  <a:lnTo>
                    <a:pt x="611" y="129"/>
                  </a:lnTo>
                  <a:lnTo>
                    <a:pt x="628" y="134"/>
                  </a:lnTo>
                  <a:lnTo>
                    <a:pt x="647" y="139"/>
                  </a:lnTo>
                  <a:lnTo>
                    <a:pt x="664" y="144"/>
                  </a:lnTo>
                  <a:lnTo>
                    <a:pt x="682" y="150"/>
                  </a:lnTo>
                  <a:lnTo>
                    <a:pt x="700" y="156"/>
                  </a:lnTo>
                  <a:lnTo>
                    <a:pt x="701" y="165"/>
                  </a:lnTo>
                  <a:lnTo>
                    <a:pt x="699" y="173"/>
                  </a:lnTo>
                  <a:lnTo>
                    <a:pt x="695" y="182"/>
                  </a:lnTo>
                  <a:lnTo>
                    <a:pt x="694" y="190"/>
                  </a:lnTo>
                  <a:lnTo>
                    <a:pt x="658" y="181"/>
                  </a:lnTo>
                  <a:lnTo>
                    <a:pt x="623" y="172"/>
                  </a:lnTo>
                  <a:lnTo>
                    <a:pt x="587" y="162"/>
                  </a:lnTo>
                  <a:lnTo>
                    <a:pt x="551" y="153"/>
                  </a:lnTo>
                  <a:lnTo>
                    <a:pt x="515" y="144"/>
                  </a:lnTo>
                  <a:lnTo>
                    <a:pt x="480" y="135"/>
                  </a:lnTo>
                  <a:lnTo>
                    <a:pt x="444" y="124"/>
                  </a:lnTo>
                  <a:lnTo>
                    <a:pt x="408" y="115"/>
                  </a:lnTo>
                  <a:lnTo>
                    <a:pt x="373" y="106"/>
                  </a:lnTo>
                  <a:lnTo>
                    <a:pt x="336" y="97"/>
                  </a:lnTo>
                  <a:lnTo>
                    <a:pt x="300" y="88"/>
                  </a:lnTo>
                  <a:lnTo>
                    <a:pt x="264" y="80"/>
                  </a:lnTo>
                  <a:lnTo>
                    <a:pt x="228" y="71"/>
                  </a:lnTo>
                  <a:lnTo>
                    <a:pt x="191" y="63"/>
                  </a:lnTo>
                  <a:lnTo>
                    <a:pt x="154" y="55"/>
                  </a:lnTo>
                  <a:lnTo>
                    <a:pt x="117" y="48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42" y="0"/>
                  </a:lnTo>
                  <a:lnTo>
                    <a:pt x="413" y="7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67" name="Freeform 1400"/>
            <p:cNvSpPr>
              <a:spLocks/>
            </p:cNvSpPr>
            <p:nvPr/>
          </p:nvSpPr>
          <p:spPr bwMode="auto">
            <a:xfrm>
              <a:off x="1128" y="863"/>
              <a:ext cx="16" cy="24"/>
            </a:xfrm>
            <a:custGeom>
              <a:avLst/>
              <a:gdLst/>
              <a:ahLst/>
              <a:cxnLst>
                <a:cxn ang="0">
                  <a:pos x="31" y="12"/>
                </a:cxn>
                <a:cxn ang="0">
                  <a:pos x="29" y="20"/>
                </a:cxn>
                <a:cxn ang="0">
                  <a:pos x="26" y="29"/>
                </a:cxn>
                <a:cxn ang="0">
                  <a:pos x="23" y="37"/>
                </a:cxn>
                <a:cxn ang="0">
                  <a:pos x="21" y="48"/>
                </a:cxn>
                <a:cxn ang="0">
                  <a:pos x="15" y="48"/>
                </a:cxn>
                <a:cxn ang="0">
                  <a:pos x="9" y="45"/>
                </a:cxn>
                <a:cxn ang="0">
                  <a:pos x="3" y="42"/>
                </a:cxn>
                <a:cxn ang="0">
                  <a:pos x="1" y="36"/>
                </a:cxn>
                <a:cxn ang="0">
                  <a:pos x="0" y="25"/>
                </a:cxn>
                <a:cxn ang="0">
                  <a:pos x="2" y="15"/>
                </a:cxn>
                <a:cxn ang="0">
                  <a:pos x="8" y="7"/>
                </a:cxn>
                <a:cxn ang="0">
                  <a:pos x="15" y="0"/>
                </a:cxn>
                <a:cxn ang="0">
                  <a:pos x="21" y="0"/>
                </a:cxn>
                <a:cxn ang="0">
                  <a:pos x="25" y="3"/>
                </a:cxn>
                <a:cxn ang="0">
                  <a:pos x="29" y="7"/>
                </a:cxn>
                <a:cxn ang="0">
                  <a:pos x="31" y="12"/>
                </a:cxn>
              </a:cxnLst>
              <a:rect l="0" t="0" r="r" b="b"/>
              <a:pathLst>
                <a:path w="31" h="48">
                  <a:moveTo>
                    <a:pt x="31" y="12"/>
                  </a:moveTo>
                  <a:lnTo>
                    <a:pt x="29" y="20"/>
                  </a:lnTo>
                  <a:lnTo>
                    <a:pt x="26" y="29"/>
                  </a:lnTo>
                  <a:lnTo>
                    <a:pt x="23" y="37"/>
                  </a:lnTo>
                  <a:lnTo>
                    <a:pt x="21" y="48"/>
                  </a:lnTo>
                  <a:lnTo>
                    <a:pt x="15" y="48"/>
                  </a:lnTo>
                  <a:lnTo>
                    <a:pt x="9" y="45"/>
                  </a:lnTo>
                  <a:lnTo>
                    <a:pt x="3" y="42"/>
                  </a:lnTo>
                  <a:lnTo>
                    <a:pt x="1" y="36"/>
                  </a:lnTo>
                  <a:lnTo>
                    <a:pt x="0" y="25"/>
                  </a:lnTo>
                  <a:lnTo>
                    <a:pt x="2" y="15"/>
                  </a:lnTo>
                  <a:lnTo>
                    <a:pt x="8" y="7"/>
                  </a:lnTo>
                  <a:lnTo>
                    <a:pt x="15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9" y="7"/>
                  </a:lnTo>
                  <a:lnTo>
                    <a:pt x="31" y="12"/>
                  </a:lnTo>
                  <a:close/>
                </a:path>
              </a:pathLst>
            </a:custGeom>
            <a:solidFill>
              <a:srgbClr val="BFA589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68" name="Freeform 1401"/>
            <p:cNvSpPr>
              <a:spLocks/>
            </p:cNvSpPr>
            <p:nvPr/>
          </p:nvSpPr>
          <p:spPr bwMode="auto">
            <a:xfrm>
              <a:off x="1281" y="867"/>
              <a:ext cx="29" cy="49"/>
            </a:xfrm>
            <a:custGeom>
              <a:avLst/>
              <a:gdLst/>
              <a:ahLst/>
              <a:cxnLst>
                <a:cxn ang="0">
                  <a:pos x="18" y="28"/>
                </a:cxn>
                <a:cxn ang="0">
                  <a:pos x="48" y="81"/>
                </a:cxn>
                <a:cxn ang="0">
                  <a:pos x="52" y="84"/>
                </a:cxn>
                <a:cxn ang="0">
                  <a:pos x="55" y="87"/>
                </a:cxn>
                <a:cxn ang="0">
                  <a:pos x="58" y="92"/>
                </a:cxn>
                <a:cxn ang="0">
                  <a:pos x="56" y="97"/>
                </a:cxn>
                <a:cxn ang="0">
                  <a:pos x="50" y="95"/>
                </a:cxn>
                <a:cxn ang="0">
                  <a:pos x="44" y="89"/>
                </a:cxn>
                <a:cxn ang="0">
                  <a:pos x="39" y="80"/>
                </a:cxn>
                <a:cxn ang="0">
                  <a:pos x="35" y="71"/>
                </a:cxn>
                <a:cxn ang="0">
                  <a:pos x="31" y="63"/>
                </a:cxn>
                <a:cxn ang="0">
                  <a:pos x="26" y="56"/>
                </a:cxn>
                <a:cxn ang="0">
                  <a:pos x="21" y="48"/>
                </a:cxn>
                <a:cxn ang="0">
                  <a:pos x="15" y="39"/>
                </a:cxn>
                <a:cxn ang="0">
                  <a:pos x="9" y="31"/>
                </a:cxn>
                <a:cxn ang="0">
                  <a:pos x="5" y="21"/>
                </a:cxn>
                <a:cxn ang="0">
                  <a:pos x="1" y="11"/>
                </a:cxn>
                <a:cxn ang="0">
                  <a:pos x="0" y="0"/>
                </a:cxn>
                <a:cxn ang="0">
                  <a:pos x="6" y="4"/>
                </a:cxn>
                <a:cxn ang="0">
                  <a:pos x="10" y="12"/>
                </a:cxn>
                <a:cxn ang="0">
                  <a:pos x="14" y="20"/>
                </a:cxn>
                <a:cxn ang="0">
                  <a:pos x="18" y="28"/>
                </a:cxn>
              </a:cxnLst>
              <a:rect l="0" t="0" r="r" b="b"/>
              <a:pathLst>
                <a:path w="58" h="97">
                  <a:moveTo>
                    <a:pt x="18" y="28"/>
                  </a:moveTo>
                  <a:lnTo>
                    <a:pt x="48" y="81"/>
                  </a:lnTo>
                  <a:lnTo>
                    <a:pt x="52" y="84"/>
                  </a:lnTo>
                  <a:lnTo>
                    <a:pt x="55" y="87"/>
                  </a:lnTo>
                  <a:lnTo>
                    <a:pt x="58" y="92"/>
                  </a:lnTo>
                  <a:lnTo>
                    <a:pt x="56" y="97"/>
                  </a:lnTo>
                  <a:lnTo>
                    <a:pt x="50" y="95"/>
                  </a:lnTo>
                  <a:lnTo>
                    <a:pt x="44" y="89"/>
                  </a:lnTo>
                  <a:lnTo>
                    <a:pt x="39" y="80"/>
                  </a:lnTo>
                  <a:lnTo>
                    <a:pt x="35" y="71"/>
                  </a:lnTo>
                  <a:lnTo>
                    <a:pt x="31" y="63"/>
                  </a:lnTo>
                  <a:lnTo>
                    <a:pt x="26" y="56"/>
                  </a:lnTo>
                  <a:lnTo>
                    <a:pt x="21" y="48"/>
                  </a:lnTo>
                  <a:lnTo>
                    <a:pt x="15" y="39"/>
                  </a:lnTo>
                  <a:lnTo>
                    <a:pt x="9" y="31"/>
                  </a:lnTo>
                  <a:lnTo>
                    <a:pt x="5" y="21"/>
                  </a:lnTo>
                  <a:lnTo>
                    <a:pt x="1" y="11"/>
                  </a:lnTo>
                  <a:lnTo>
                    <a:pt x="0" y="0"/>
                  </a:lnTo>
                  <a:lnTo>
                    <a:pt x="6" y="4"/>
                  </a:lnTo>
                  <a:lnTo>
                    <a:pt x="10" y="12"/>
                  </a:lnTo>
                  <a:lnTo>
                    <a:pt x="14" y="20"/>
                  </a:lnTo>
                  <a:lnTo>
                    <a:pt x="18" y="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69" name="Freeform 1402"/>
            <p:cNvSpPr>
              <a:spLocks/>
            </p:cNvSpPr>
            <p:nvPr/>
          </p:nvSpPr>
          <p:spPr bwMode="auto">
            <a:xfrm>
              <a:off x="726" y="870"/>
              <a:ext cx="9" cy="8"/>
            </a:xfrm>
            <a:custGeom>
              <a:avLst/>
              <a:gdLst/>
              <a:ahLst/>
              <a:cxnLst>
                <a:cxn ang="0">
                  <a:pos x="18" y="13"/>
                </a:cxn>
                <a:cxn ang="0">
                  <a:pos x="14" y="16"/>
                </a:cxn>
                <a:cxn ang="0">
                  <a:pos x="10" y="15"/>
                </a:cxn>
                <a:cxn ang="0">
                  <a:pos x="6" y="14"/>
                </a:cxn>
                <a:cxn ang="0">
                  <a:pos x="1" y="13"/>
                </a:cxn>
                <a:cxn ang="0">
                  <a:pos x="0" y="9"/>
                </a:cxn>
                <a:cxn ang="0">
                  <a:pos x="0" y="5"/>
                </a:cxn>
                <a:cxn ang="0">
                  <a:pos x="1" y="1"/>
                </a:cxn>
                <a:cxn ang="0">
                  <a:pos x="5" y="0"/>
                </a:cxn>
                <a:cxn ang="0">
                  <a:pos x="11" y="1"/>
                </a:cxn>
                <a:cxn ang="0">
                  <a:pos x="16" y="4"/>
                </a:cxn>
                <a:cxn ang="0">
                  <a:pos x="18" y="7"/>
                </a:cxn>
                <a:cxn ang="0">
                  <a:pos x="18" y="13"/>
                </a:cxn>
              </a:cxnLst>
              <a:rect l="0" t="0" r="r" b="b"/>
              <a:pathLst>
                <a:path w="18" h="16">
                  <a:moveTo>
                    <a:pt x="18" y="13"/>
                  </a:moveTo>
                  <a:lnTo>
                    <a:pt x="14" y="16"/>
                  </a:lnTo>
                  <a:lnTo>
                    <a:pt x="10" y="15"/>
                  </a:lnTo>
                  <a:lnTo>
                    <a:pt x="6" y="14"/>
                  </a:lnTo>
                  <a:lnTo>
                    <a:pt x="1" y="13"/>
                  </a:lnTo>
                  <a:lnTo>
                    <a:pt x="0" y="9"/>
                  </a:lnTo>
                  <a:lnTo>
                    <a:pt x="0" y="5"/>
                  </a:lnTo>
                  <a:lnTo>
                    <a:pt x="1" y="1"/>
                  </a:lnTo>
                  <a:lnTo>
                    <a:pt x="5" y="0"/>
                  </a:lnTo>
                  <a:lnTo>
                    <a:pt x="11" y="1"/>
                  </a:lnTo>
                  <a:lnTo>
                    <a:pt x="16" y="4"/>
                  </a:lnTo>
                  <a:lnTo>
                    <a:pt x="18" y="7"/>
                  </a:lnTo>
                  <a:lnTo>
                    <a:pt x="18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70" name="Freeform 1403"/>
            <p:cNvSpPr>
              <a:spLocks/>
            </p:cNvSpPr>
            <p:nvPr/>
          </p:nvSpPr>
          <p:spPr bwMode="auto">
            <a:xfrm>
              <a:off x="1259" y="874"/>
              <a:ext cx="29" cy="59"/>
            </a:xfrm>
            <a:custGeom>
              <a:avLst/>
              <a:gdLst/>
              <a:ahLst/>
              <a:cxnLst>
                <a:cxn ang="0">
                  <a:pos x="16" y="32"/>
                </a:cxn>
                <a:cxn ang="0">
                  <a:pos x="20" y="44"/>
                </a:cxn>
                <a:cxn ang="0">
                  <a:pos x="23" y="56"/>
                </a:cxn>
                <a:cxn ang="0">
                  <a:pos x="28" y="67"/>
                </a:cxn>
                <a:cxn ang="0">
                  <a:pos x="32" y="79"/>
                </a:cxn>
                <a:cxn ang="0">
                  <a:pos x="38" y="90"/>
                </a:cxn>
                <a:cxn ang="0">
                  <a:pos x="44" y="99"/>
                </a:cxn>
                <a:cxn ang="0">
                  <a:pos x="51" y="110"/>
                </a:cxn>
                <a:cxn ang="0">
                  <a:pos x="58" y="118"/>
                </a:cxn>
                <a:cxn ang="0">
                  <a:pos x="56" y="119"/>
                </a:cxn>
                <a:cxn ang="0">
                  <a:pos x="53" y="119"/>
                </a:cxn>
                <a:cxn ang="0">
                  <a:pos x="51" y="119"/>
                </a:cxn>
                <a:cxn ang="0">
                  <a:pos x="49" y="118"/>
                </a:cxn>
                <a:cxn ang="0">
                  <a:pos x="38" y="106"/>
                </a:cxn>
                <a:cxn ang="0">
                  <a:pos x="30" y="94"/>
                </a:cxn>
                <a:cxn ang="0">
                  <a:pos x="24" y="80"/>
                </a:cxn>
                <a:cxn ang="0">
                  <a:pos x="20" y="66"/>
                </a:cxn>
                <a:cxn ang="0">
                  <a:pos x="15" y="51"/>
                </a:cxn>
                <a:cxn ang="0">
                  <a:pos x="11" y="37"/>
                </a:cxn>
                <a:cxn ang="0">
                  <a:pos x="6" y="24"/>
                </a:cxn>
                <a:cxn ang="0">
                  <a:pos x="0" y="13"/>
                </a:cxn>
                <a:cxn ang="0">
                  <a:pos x="0" y="9"/>
                </a:cxn>
                <a:cxn ang="0">
                  <a:pos x="0" y="5"/>
                </a:cxn>
                <a:cxn ang="0">
                  <a:pos x="1" y="1"/>
                </a:cxn>
                <a:cxn ang="0">
                  <a:pos x="4" y="0"/>
                </a:cxn>
                <a:cxn ang="0">
                  <a:pos x="8" y="7"/>
                </a:cxn>
                <a:cxn ang="0">
                  <a:pos x="12" y="14"/>
                </a:cxn>
                <a:cxn ang="0">
                  <a:pos x="14" y="23"/>
                </a:cxn>
                <a:cxn ang="0">
                  <a:pos x="16" y="32"/>
                </a:cxn>
              </a:cxnLst>
              <a:rect l="0" t="0" r="r" b="b"/>
              <a:pathLst>
                <a:path w="58" h="119">
                  <a:moveTo>
                    <a:pt x="16" y="32"/>
                  </a:moveTo>
                  <a:lnTo>
                    <a:pt x="20" y="44"/>
                  </a:lnTo>
                  <a:lnTo>
                    <a:pt x="23" y="56"/>
                  </a:lnTo>
                  <a:lnTo>
                    <a:pt x="28" y="67"/>
                  </a:lnTo>
                  <a:lnTo>
                    <a:pt x="32" y="79"/>
                  </a:lnTo>
                  <a:lnTo>
                    <a:pt x="38" y="90"/>
                  </a:lnTo>
                  <a:lnTo>
                    <a:pt x="44" y="99"/>
                  </a:lnTo>
                  <a:lnTo>
                    <a:pt x="51" y="110"/>
                  </a:lnTo>
                  <a:lnTo>
                    <a:pt x="58" y="118"/>
                  </a:lnTo>
                  <a:lnTo>
                    <a:pt x="56" y="119"/>
                  </a:lnTo>
                  <a:lnTo>
                    <a:pt x="53" y="119"/>
                  </a:lnTo>
                  <a:lnTo>
                    <a:pt x="51" y="119"/>
                  </a:lnTo>
                  <a:lnTo>
                    <a:pt x="49" y="118"/>
                  </a:lnTo>
                  <a:lnTo>
                    <a:pt x="38" y="106"/>
                  </a:lnTo>
                  <a:lnTo>
                    <a:pt x="30" y="94"/>
                  </a:lnTo>
                  <a:lnTo>
                    <a:pt x="24" y="80"/>
                  </a:lnTo>
                  <a:lnTo>
                    <a:pt x="20" y="66"/>
                  </a:lnTo>
                  <a:lnTo>
                    <a:pt x="15" y="51"/>
                  </a:lnTo>
                  <a:lnTo>
                    <a:pt x="11" y="37"/>
                  </a:lnTo>
                  <a:lnTo>
                    <a:pt x="6" y="24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5"/>
                  </a:lnTo>
                  <a:lnTo>
                    <a:pt x="1" y="1"/>
                  </a:lnTo>
                  <a:lnTo>
                    <a:pt x="4" y="0"/>
                  </a:lnTo>
                  <a:lnTo>
                    <a:pt x="8" y="7"/>
                  </a:lnTo>
                  <a:lnTo>
                    <a:pt x="12" y="14"/>
                  </a:lnTo>
                  <a:lnTo>
                    <a:pt x="14" y="23"/>
                  </a:lnTo>
                  <a:lnTo>
                    <a:pt x="16" y="3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71" name="Freeform 1404"/>
            <p:cNvSpPr>
              <a:spLocks/>
            </p:cNvSpPr>
            <p:nvPr/>
          </p:nvSpPr>
          <p:spPr bwMode="auto">
            <a:xfrm>
              <a:off x="874" y="876"/>
              <a:ext cx="54" cy="55"/>
            </a:xfrm>
            <a:custGeom>
              <a:avLst/>
              <a:gdLst/>
              <a:ahLst/>
              <a:cxnLst>
                <a:cxn ang="0">
                  <a:pos x="107" y="23"/>
                </a:cxn>
                <a:cxn ang="0">
                  <a:pos x="105" y="26"/>
                </a:cxn>
                <a:cxn ang="0">
                  <a:pos x="101" y="30"/>
                </a:cxn>
                <a:cxn ang="0">
                  <a:pos x="97" y="32"/>
                </a:cxn>
                <a:cxn ang="0">
                  <a:pos x="94" y="34"/>
                </a:cxn>
                <a:cxn ang="0">
                  <a:pos x="85" y="46"/>
                </a:cxn>
                <a:cxn ang="0">
                  <a:pos x="75" y="57"/>
                </a:cxn>
                <a:cxn ang="0">
                  <a:pos x="64" y="68"/>
                </a:cxn>
                <a:cxn ang="0">
                  <a:pos x="53" y="78"/>
                </a:cxn>
                <a:cxn ang="0">
                  <a:pos x="40" y="89"/>
                </a:cxn>
                <a:cxn ang="0">
                  <a:pos x="28" y="97"/>
                </a:cxn>
                <a:cxn ang="0">
                  <a:pos x="14" y="105"/>
                </a:cxn>
                <a:cxn ang="0">
                  <a:pos x="0" y="110"/>
                </a:cxn>
                <a:cxn ang="0">
                  <a:pos x="7" y="89"/>
                </a:cxn>
                <a:cxn ang="0">
                  <a:pos x="9" y="90"/>
                </a:cxn>
                <a:cxn ang="0">
                  <a:pos x="15" y="75"/>
                </a:cxn>
                <a:cxn ang="0">
                  <a:pos x="23" y="63"/>
                </a:cxn>
                <a:cxn ang="0">
                  <a:pos x="31" y="52"/>
                </a:cxn>
                <a:cxn ang="0">
                  <a:pos x="40" y="41"/>
                </a:cxn>
                <a:cxn ang="0">
                  <a:pos x="49" y="31"/>
                </a:cxn>
                <a:cxn ang="0">
                  <a:pos x="59" y="22"/>
                </a:cxn>
                <a:cxn ang="0">
                  <a:pos x="69" y="11"/>
                </a:cxn>
                <a:cxn ang="0">
                  <a:pos x="78" y="0"/>
                </a:cxn>
                <a:cxn ang="0">
                  <a:pos x="83" y="1"/>
                </a:cxn>
                <a:cxn ang="0">
                  <a:pos x="89" y="1"/>
                </a:cxn>
                <a:cxn ang="0">
                  <a:pos x="94" y="2"/>
                </a:cxn>
                <a:cxn ang="0">
                  <a:pos x="100" y="3"/>
                </a:cxn>
                <a:cxn ang="0">
                  <a:pos x="105" y="6"/>
                </a:cxn>
                <a:cxn ang="0">
                  <a:pos x="107" y="9"/>
                </a:cxn>
                <a:cxn ang="0">
                  <a:pos x="108" y="15"/>
                </a:cxn>
                <a:cxn ang="0">
                  <a:pos x="107" y="23"/>
                </a:cxn>
              </a:cxnLst>
              <a:rect l="0" t="0" r="r" b="b"/>
              <a:pathLst>
                <a:path w="108" h="110">
                  <a:moveTo>
                    <a:pt x="107" y="23"/>
                  </a:moveTo>
                  <a:lnTo>
                    <a:pt x="105" y="26"/>
                  </a:lnTo>
                  <a:lnTo>
                    <a:pt x="101" y="30"/>
                  </a:lnTo>
                  <a:lnTo>
                    <a:pt x="97" y="32"/>
                  </a:lnTo>
                  <a:lnTo>
                    <a:pt x="94" y="34"/>
                  </a:lnTo>
                  <a:lnTo>
                    <a:pt x="85" y="46"/>
                  </a:lnTo>
                  <a:lnTo>
                    <a:pt x="75" y="57"/>
                  </a:lnTo>
                  <a:lnTo>
                    <a:pt x="64" y="68"/>
                  </a:lnTo>
                  <a:lnTo>
                    <a:pt x="53" y="78"/>
                  </a:lnTo>
                  <a:lnTo>
                    <a:pt x="40" y="89"/>
                  </a:lnTo>
                  <a:lnTo>
                    <a:pt x="28" y="97"/>
                  </a:lnTo>
                  <a:lnTo>
                    <a:pt x="14" y="105"/>
                  </a:lnTo>
                  <a:lnTo>
                    <a:pt x="0" y="110"/>
                  </a:lnTo>
                  <a:lnTo>
                    <a:pt x="7" y="89"/>
                  </a:lnTo>
                  <a:lnTo>
                    <a:pt x="9" y="90"/>
                  </a:lnTo>
                  <a:lnTo>
                    <a:pt x="15" y="75"/>
                  </a:lnTo>
                  <a:lnTo>
                    <a:pt x="23" y="63"/>
                  </a:lnTo>
                  <a:lnTo>
                    <a:pt x="31" y="52"/>
                  </a:lnTo>
                  <a:lnTo>
                    <a:pt x="40" y="41"/>
                  </a:lnTo>
                  <a:lnTo>
                    <a:pt x="49" y="31"/>
                  </a:lnTo>
                  <a:lnTo>
                    <a:pt x="59" y="22"/>
                  </a:lnTo>
                  <a:lnTo>
                    <a:pt x="69" y="11"/>
                  </a:lnTo>
                  <a:lnTo>
                    <a:pt x="78" y="0"/>
                  </a:lnTo>
                  <a:lnTo>
                    <a:pt x="83" y="1"/>
                  </a:lnTo>
                  <a:lnTo>
                    <a:pt x="89" y="1"/>
                  </a:lnTo>
                  <a:lnTo>
                    <a:pt x="94" y="2"/>
                  </a:lnTo>
                  <a:lnTo>
                    <a:pt x="100" y="3"/>
                  </a:lnTo>
                  <a:lnTo>
                    <a:pt x="105" y="6"/>
                  </a:lnTo>
                  <a:lnTo>
                    <a:pt x="107" y="9"/>
                  </a:lnTo>
                  <a:lnTo>
                    <a:pt x="108" y="15"/>
                  </a:lnTo>
                  <a:lnTo>
                    <a:pt x="107" y="23"/>
                  </a:lnTo>
                  <a:close/>
                </a:path>
              </a:pathLst>
            </a:custGeom>
            <a:solidFill>
              <a:srgbClr val="DB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72" name="Freeform 1405"/>
            <p:cNvSpPr>
              <a:spLocks/>
            </p:cNvSpPr>
            <p:nvPr/>
          </p:nvSpPr>
          <p:spPr bwMode="auto">
            <a:xfrm>
              <a:off x="402" y="881"/>
              <a:ext cx="397" cy="112"/>
            </a:xfrm>
            <a:custGeom>
              <a:avLst/>
              <a:gdLst/>
              <a:ahLst/>
              <a:cxnLst>
                <a:cxn ang="0">
                  <a:pos x="554" y="118"/>
                </a:cxn>
                <a:cxn ang="0">
                  <a:pos x="577" y="123"/>
                </a:cxn>
                <a:cxn ang="0">
                  <a:pos x="601" y="130"/>
                </a:cxn>
                <a:cxn ang="0">
                  <a:pos x="624" y="136"/>
                </a:cxn>
                <a:cxn ang="0">
                  <a:pos x="647" y="142"/>
                </a:cxn>
                <a:cxn ang="0">
                  <a:pos x="670" y="149"/>
                </a:cxn>
                <a:cxn ang="0">
                  <a:pos x="693" y="156"/>
                </a:cxn>
                <a:cxn ang="0">
                  <a:pos x="716" y="164"/>
                </a:cxn>
                <a:cxn ang="0">
                  <a:pos x="733" y="172"/>
                </a:cxn>
                <a:cxn ang="0">
                  <a:pos x="750" y="174"/>
                </a:cxn>
                <a:cxn ang="0">
                  <a:pos x="764" y="174"/>
                </a:cxn>
                <a:cxn ang="0">
                  <a:pos x="772" y="172"/>
                </a:cxn>
                <a:cxn ang="0">
                  <a:pos x="776" y="183"/>
                </a:cxn>
                <a:cxn ang="0">
                  <a:pos x="782" y="209"/>
                </a:cxn>
                <a:cxn ang="0">
                  <a:pos x="780" y="224"/>
                </a:cxn>
                <a:cxn ang="0">
                  <a:pos x="693" y="202"/>
                </a:cxn>
                <a:cxn ang="0">
                  <a:pos x="607" y="179"/>
                </a:cxn>
                <a:cxn ang="0">
                  <a:pos x="520" y="156"/>
                </a:cxn>
                <a:cxn ang="0">
                  <a:pos x="434" y="133"/>
                </a:cxn>
                <a:cxn ang="0">
                  <a:pos x="347" y="111"/>
                </a:cxn>
                <a:cxn ang="0">
                  <a:pos x="261" y="90"/>
                </a:cxn>
                <a:cxn ang="0">
                  <a:pos x="174" y="72"/>
                </a:cxn>
                <a:cxn ang="0">
                  <a:pos x="85" y="54"/>
                </a:cxn>
                <a:cxn ang="0">
                  <a:pos x="7" y="29"/>
                </a:cxn>
                <a:cxn ang="0">
                  <a:pos x="24" y="22"/>
                </a:cxn>
                <a:cxn ang="0">
                  <a:pos x="40" y="14"/>
                </a:cxn>
                <a:cxn ang="0">
                  <a:pos x="56" y="6"/>
                </a:cxn>
                <a:cxn ang="0">
                  <a:pos x="92" y="7"/>
                </a:cxn>
                <a:cxn ang="0">
                  <a:pos x="153" y="21"/>
                </a:cxn>
                <a:cxn ang="0">
                  <a:pos x="214" y="35"/>
                </a:cxn>
                <a:cxn ang="0">
                  <a:pos x="275" y="47"/>
                </a:cxn>
                <a:cxn ang="0">
                  <a:pos x="335" y="61"/>
                </a:cxn>
                <a:cxn ang="0">
                  <a:pos x="396" y="75"/>
                </a:cxn>
                <a:cxn ang="0">
                  <a:pos x="455" y="90"/>
                </a:cxn>
                <a:cxn ang="0">
                  <a:pos x="513" y="106"/>
                </a:cxn>
              </a:cxnLst>
              <a:rect l="0" t="0" r="r" b="b"/>
              <a:pathLst>
                <a:path w="793" h="224">
                  <a:moveTo>
                    <a:pt x="542" y="115"/>
                  </a:moveTo>
                  <a:lnTo>
                    <a:pt x="554" y="118"/>
                  </a:lnTo>
                  <a:lnTo>
                    <a:pt x="565" y="121"/>
                  </a:lnTo>
                  <a:lnTo>
                    <a:pt x="577" y="123"/>
                  </a:lnTo>
                  <a:lnTo>
                    <a:pt x="589" y="127"/>
                  </a:lnTo>
                  <a:lnTo>
                    <a:pt x="601" y="130"/>
                  </a:lnTo>
                  <a:lnTo>
                    <a:pt x="612" y="133"/>
                  </a:lnTo>
                  <a:lnTo>
                    <a:pt x="624" y="136"/>
                  </a:lnTo>
                  <a:lnTo>
                    <a:pt x="635" y="140"/>
                  </a:lnTo>
                  <a:lnTo>
                    <a:pt x="647" y="142"/>
                  </a:lnTo>
                  <a:lnTo>
                    <a:pt x="658" y="145"/>
                  </a:lnTo>
                  <a:lnTo>
                    <a:pt x="670" y="149"/>
                  </a:lnTo>
                  <a:lnTo>
                    <a:pt x="683" y="152"/>
                  </a:lnTo>
                  <a:lnTo>
                    <a:pt x="693" y="156"/>
                  </a:lnTo>
                  <a:lnTo>
                    <a:pt x="704" y="159"/>
                  </a:lnTo>
                  <a:lnTo>
                    <a:pt x="716" y="164"/>
                  </a:lnTo>
                  <a:lnTo>
                    <a:pt x="727" y="167"/>
                  </a:lnTo>
                  <a:lnTo>
                    <a:pt x="733" y="172"/>
                  </a:lnTo>
                  <a:lnTo>
                    <a:pt x="741" y="174"/>
                  </a:lnTo>
                  <a:lnTo>
                    <a:pt x="750" y="174"/>
                  </a:lnTo>
                  <a:lnTo>
                    <a:pt x="761" y="176"/>
                  </a:lnTo>
                  <a:lnTo>
                    <a:pt x="764" y="174"/>
                  </a:lnTo>
                  <a:lnTo>
                    <a:pt x="768" y="173"/>
                  </a:lnTo>
                  <a:lnTo>
                    <a:pt x="772" y="172"/>
                  </a:lnTo>
                  <a:lnTo>
                    <a:pt x="776" y="171"/>
                  </a:lnTo>
                  <a:lnTo>
                    <a:pt x="776" y="183"/>
                  </a:lnTo>
                  <a:lnTo>
                    <a:pt x="776" y="197"/>
                  </a:lnTo>
                  <a:lnTo>
                    <a:pt x="782" y="209"/>
                  </a:lnTo>
                  <a:lnTo>
                    <a:pt x="793" y="218"/>
                  </a:lnTo>
                  <a:lnTo>
                    <a:pt x="780" y="224"/>
                  </a:lnTo>
                  <a:lnTo>
                    <a:pt x="737" y="213"/>
                  </a:lnTo>
                  <a:lnTo>
                    <a:pt x="693" y="202"/>
                  </a:lnTo>
                  <a:lnTo>
                    <a:pt x="650" y="190"/>
                  </a:lnTo>
                  <a:lnTo>
                    <a:pt x="607" y="179"/>
                  </a:lnTo>
                  <a:lnTo>
                    <a:pt x="563" y="167"/>
                  </a:lnTo>
                  <a:lnTo>
                    <a:pt x="520" y="156"/>
                  </a:lnTo>
                  <a:lnTo>
                    <a:pt x="478" y="144"/>
                  </a:lnTo>
                  <a:lnTo>
                    <a:pt x="434" y="133"/>
                  </a:lnTo>
                  <a:lnTo>
                    <a:pt x="391" y="122"/>
                  </a:lnTo>
                  <a:lnTo>
                    <a:pt x="347" y="111"/>
                  </a:lnTo>
                  <a:lnTo>
                    <a:pt x="304" y="100"/>
                  </a:lnTo>
                  <a:lnTo>
                    <a:pt x="261" y="90"/>
                  </a:lnTo>
                  <a:lnTo>
                    <a:pt x="217" y="81"/>
                  </a:lnTo>
                  <a:lnTo>
                    <a:pt x="174" y="72"/>
                  </a:lnTo>
                  <a:lnTo>
                    <a:pt x="130" y="62"/>
                  </a:lnTo>
                  <a:lnTo>
                    <a:pt x="85" y="54"/>
                  </a:lnTo>
                  <a:lnTo>
                    <a:pt x="0" y="32"/>
                  </a:lnTo>
                  <a:lnTo>
                    <a:pt x="7" y="29"/>
                  </a:lnTo>
                  <a:lnTo>
                    <a:pt x="15" y="26"/>
                  </a:lnTo>
                  <a:lnTo>
                    <a:pt x="24" y="22"/>
                  </a:lnTo>
                  <a:lnTo>
                    <a:pt x="32" y="17"/>
                  </a:lnTo>
                  <a:lnTo>
                    <a:pt x="40" y="14"/>
                  </a:lnTo>
                  <a:lnTo>
                    <a:pt x="48" y="11"/>
                  </a:lnTo>
                  <a:lnTo>
                    <a:pt x="56" y="6"/>
                  </a:lnTo>
                  <a:lnTo>
                    <a:pt x="62" y="0"/>
                  </a:lnTo>
                  <a:lnTo>
                    <a:pt x="92" y="7"/>
                  </a:lnTo>
                  <a:lnTo>
                    <a:pt x="122" y="14"/>
                  </a:lnTo>
                  <a:lnTo>
                    <a:pt x="153" y="21"/>
                  </a:lnTo>
                  <a:lnTo>
                    <a:pt x="183" y="28"/>
                  </a:lnTo>
                  <a:lnTo>
                    <a:pt x="214" y="35"/>
                  </a:lnTo>
                  <a:lnTo>
                    <a:pt x="244" y="41"/>
                  </a:lnTo>
                  <a:lnTo>
                    <a:pt x="275" y="47"/>
                  </a:lnTo>
                  <a:lnTo>
                    <a:pt x="305" y="54"/>
                  </a:lnTo>
                  <a:lnTo>
                    <a:pt x="335" y="61"/>
                  </a:lnTo>
                  <a:lnTo>
                    <a:pt x="366" y="68"/>
                  </a:lnTo>
                  <a:lnTo>
                    <a:pt x="396" y="75"/>
                  </a:lnTo>
                  <a:lnTo>
                    <a:pt x="426" y="83"/>
                  </a:lnTo>
                  <a:lnTo>
                    <a:pt x="455" y="90"/>
                  </a:lnTo>
                  <a:lnTo>
                    <a:pt x="484" y="98"/>
                  </a:lnTo>
                  <a:lnTo>
                    <a:pt x="513" y="106"/>
                  </a:lnTo>
                  <a:lnTo>
                    <a:pt x="542" y="11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73" name="Freeform 1406"/>
            <p:cNvSpPr>
              <a:spLocks/>
            </p:cNvSpPr>
            <p:nvPr/>
          </p:nvSpPr>
          <p:spPr bwMode="auto">
            <a:xfrm>
              <a:off x="1100" y="894"/>
              <a:ext cx="359" cy="135"/>
            </a:xfrm>
            <a:custGeom>
              <a:avLst/>
              <a:gdLst/>
              <a:ahLst/>
              <a:cxnLst>
                <a:cxn ang="0">
                  <a:pos x="720" y="47"/>
                </a:cxn>
                <a:cxn ang="0">
                  <a:pos x="720" y="50"/>
                </a:cxn>
                <a:cxn ang="0">
                  <a:pos x="666" y="68"/>
                </a:cxn>
                <a:cxn ang="0">
                  <a:pos x="328" y="164"/>
                </a:cxn>
                <a:cxn ang="0">
                  <a:pos x="309" y="171"/>
                </a:cxn>
                <a:cxn ang="0">
                  <a:pos x="290" y="178"/>
                </a:cxn>
                <a:cxn ang="0">
                  <a:pos x="271" y="184"/>
                </a:cxn>
                <a:cxn ang="0">
                  <a:pos x="251" y="191"/>
                </a:cxn>
                <a:cxn ang="0">
                  <a:pos x="231" y="197"/>
                </a:cxn>
                <a:cxn ang="0">
                  <a:pos x="211" y="203"/>
                </a:cxn>
                <a:cxn ang="0">
                  <a:pos x="191" y="209"/>
                </a:cxn>
                <a:cxn ang="0">
                  <a:pos x="171" y="215"/>
                </a:cxn>
                <a:cxn ang="0">
                  <a:pos x="151" y="222"/>
                </a:cxn>
                <a:cxn ang="0">
                  <a:pos x="132" y="228"/>
                </a:cxn>
                <a:cxn ang="0">
                  <a:pos x="111" y="235"/>
                </a:cxn>
                <a:cxn ang="0">
                  <a:pos x="91" y="240"/>
                </a:cxn>
                <a:cxn ang="0">
                  <a:pos x="72" y="247"/>
                </a:cxn>
                <a:cxn ang="0">
                  <a:pos x="52" y="254"/>
                </a:cxn>
                <a:cxn ang="0">
                  <a:pos x="33" y="261"/>
                </a:cxn>
                <a:cxn ang="0">
                  <a:pos x="13" y="268"/>
                </a:cxn>
                <a:cxn ang="0">
                  <a:pos x="0" y="270"/>
                </a:cxn>
                <a:cxn ang="0">
                  <a:pos x="6" y="265"/>
                </a:cxn>
                <a:cxn ang="0">
                  <a:pos x="10" y="259"/>
                </a:cxn>
                <a:cxn ang="0">
                  <a:pos x="12" y="252"/>
                </a:cxn>
                <a:cxn ang="0">
                  <a:pos x="14" y="244"/>
                </a:cxn>
                <a:cxn ang="0">
                  <a:pos x="16" y="238"/>
                </a:cxn>
                <a:cxn ang="0">
                  <a:pos x="20" y="232"/>
                </a:cxn>
                <a:cxn ang="0">
                  <a:pos x="26" y="229"/>
                </a:cxn>
                <a:cxn ang="0">
                  <a:pos x="35" y="228"/>
                </a:cxn>
                <a:cxn ang="0">
                  <a:pos x="66" y="217"/>
                </a:cxn>
                <a:cxn ang="0">
                  <a:pos x="97" y="207"/>
                </a:cxn>
                <a:cxn ang="0">
                  <a:pos x="127" y="195"/>
                </a:cxn>
                <a:cxn ang="0">
                  <a:pos x="158" y="185"/>
                </a:cxn>
                <a:cxn ang="0">
                  <a:pos x="188" y="173"/>
                </a:cxn>
                <a:cxn ang="0">
                  <a:pos x="219" y="162"/>
                </a:cxn>
                <a:cxn ang="0">
                  <a:pos x="249" y="152"/>
                </a:cxn>
                <a:cxn ang="0">
                  <a:pos x="279" y="140"/>
                </a:cxn>
                <a:cxn ang="0">
                  <a:pos x="309" y="129"/>
                </a:cxn>
                <a:cxn ang="0">
                  <a:pos x="340" y="117"/>
                </a:cxn>
                <a:cxn ang="0">
                  <a:pos x="370" y="106"/>
                </a:cxn>
                <a:cxn ang="0">
                  <a:pos x="401" y="95"/>
                </a:cxn>
                <a:cxn ang="0">
                  <a:pos x="432" y="84"/>
                </a:cxn>
                <a:cxn ang="0">
                  <a:pos x="463" y="73"/>
                </a:cxn>
                <a:cxn ang="0">
                  <a:pos x="495" y="63"/>
                </a:cxn>
                <a:cxn ang="0">
                  <a:pos x="528" y="53"/>
                </a:cxn>
                <a:cxn ang="0">
                  <a:pos x="646" y="0"/>
                </a:cxn>
                <a:cxn ang="0">
                  <a:pos x="655" y="4"/>
                </a:cxn>
                <a:cxn ang="0">
                  <a:pos x="665" y="10"/>
                </a:cxn>
                <a:cxn ang="0">
                  <a:pos x="674" y="16"/>
                </a:cxn>
                <a:cxn ang="0">
                  <a:pos x="683" y="23"/>
                </a:cxn>
                <a:cxn ang="0">
                  <a:pos x="692" y="28"/>
                </a:cxn>
                <a:cxn ang="0">
                  <a:pos x="703" y="35"/>
                </a:cxn>
                <a:cxn ang="0">
                  <a:pos x="711" y="41"/>
                </a:cxn>
                <a:cxn ang="0">
                  <a:pos x="720" y="47"/>
                </a:cxn>
              </a:cxnLst>
              <a:rect l="0" t="0" r="r" b="b"/>
              <a:pathLst>
                <a:path w="720" h="270">
                  <a:moveTo>
                    <a:pt x="720" y="47"/>
                  </a:moveTo>
                  <a:lnTo>
                    <a:pt x="720" y="50"/>
                  </a:lnTo>
                  <a:lnTo>
                    <a:pt x="666" y="68"/>
                  </a:lnTo>
                  <a:lnTo>
                    <a:pt x="328" y="164"/>
                  </a:lnTo>
                  <a:lnTo>
                    <a:pt x="309" y="171"/>
                  </a:lnTo>
                  <a:lnTo>
                    <a:pt x="290" y="178"/>
                  </a:lnTo>
                  <a:lnTo>
                    <a:pt x="271" y="184"/>
                  </a:lnTo>
                  <a:lnTo>
                    <a:pt x="251" y="191"/>
                  </a:lnTo>
                  <a:lnTo>
                    <a:pt x="231" y="197"/>
                  </a:lnTo>
                  <a:lnTo>
                    <a:pt x="211" y="203"/>
                  </a:lnTo>
                  <a:lnTo>
                    <a:pt x="191" y="209"/>
                  </a:lnTo>
                  <a:lnTo>
                    <a:pt x="171" y="215"/>
                  </a:lnTo>
                  <a:lnTo>
                    <a:pt x="151" y="222"/>
                  </a:lnTo>
                  <a:lnTo>
                    <a:pt x="132" y="228"/>
                  </a:lnTo>
                  <a:lnTo>
                    <a:pt x="111" y="235"/>
                  </a:lnTo>
                  <a:lnTo>
                    <a:pt x="91" y="240"/>
                  </a:lnTo>
                  <a:lnTo>
                    <a:pt x="72" y="247"/>
                  </a:lnTo>
                  <a:lnTo>
                    <a:pt x="52" y="254"/>
                  </a:lnTo>
                  <a:lnTo>
                    <a:pt x="33" y="261"/>
                  </a:lnTo>
                  <a:lnTo>
                    <a:pt x="13" y="268"/>
                  </a:lnTo>
                  <a:lnTo>
                    <a:pt x="0" y="270"/>
                  </a:lnTo>
                  <a:lnTo>
                    <a:pt x="6" y="265"/>
                  </a:lnTo>
                  <a:lnTo>
                    <a:pt x="10" y="259"/>
                  </a:lnTo>
                  <a:lnTo>
                    <a:pt x="12" y="252"/>
                  </a:lnTo>
                  <a:lnTo>
                    <a:pt x="14" y="244"/>
                  </a:lnTo>
                  <a:lnTo>
                    <a:pt x="16" y="238"/>
                  </a:lnTo>
                  <a:lnTo>
                    <a:pt x="20" y="232"/>
                  </a:lnTo>
                  <a:lnTo>
                    <a:pt x="26" y="229"/>
                  </a:lnTo>
                  <a:lnTo>
                    <a:pt x="35" y="228"/>
                  </a:lnTo>
                  <a:lnTo>
                    <a:pt x="66" y="217"/>
                  </a:lnTo>
                  <a:lnTo>
                    <a:pt x="97" y="207"/>
                  </a:lnTo>
                  <a:lnTo>
                    <a:pt x="127" y="195"/>
                  </a:lnTo>
                  <a:lnTo>
                    <a:pt x="158" y="185"/>
                  </a:lnTo>
                  <a:lnTo>
                    <a:pt x="188" y="173"/>
                  </a:lnTo>
                  <a:lnTo>
                    <a:pt x="219" y="162"/>
                  </a:lnTo>
                  <a:lnTo>
                    <a:pt x="249" y="152"/>
                  </a:lnTo>
                  <a:lnTo>
                    <a:pt x="279" y="140"/>
                  </a:lnTo>
                  <a:lnTo>
                    <a:pt x="309" y="129"/>
                  </a:lnTo>
                  <a:lnTo>
                    <a:pt x="340" y="117"/>
                  </a:lnTo>
                  <a:lnTo>
                    <a:pt x="370" y="106"/>
                  </a:lnTo>
                  <a:lnTo>
                    <a:pt x="401" y="95"/>
                  </a:lnTo>
                  <a:lnTo>
                    <a:pt x="432" y="84"/>
                  </a:lnTo>
                  <a:lnTo>
                    <a:pt x="463" y="73"/>
                  </a:lnTo>
                  <a:lnTo>
                    <a:pt x="495" y="63"/>
                  </a:lnTo>
                  <a:lnTo>
                    <a:pt x="528" y="53"/>
                  </a:lnTo>
                  <a:lnTo>
                    <a:pt x="646" y="0"/>
                  </a:lnTo>
                  <a:lnTo>
                    <a:pt x="655" y="4"/>
                  </a:lnTo>
                  <a:lnTo>
                    <a:pt x="665" y="10"/>
                  </a:lnTo>
                  <a:lnTo>
                    <a:pt x="674" y="16"/>
                  </a:lnTo>
                  <a:lnTo>
                    <a:pt x="683" y="23"/>
                  </a:lnTo>
                  <a:lnTo>
                    <a:pt x="692" y="28"/>
                  </a:lnTo>
                  <a:lnTo>
                    <a:pt x="703" y="35"/>
                  </a:lnTo>
                  <a:lnTo>
                    <a:pt x="711" y="41"/>
                  </a:lnTo>
                  <a:lnTo>
                    <a:pt x="720" y="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74" name="Freeform 1407"/>
            <p:cNvSpPr>
              <a:spLocks/>
            </p:cNvSpPr>
            <p:nvPr/>
          </p:nvSpPr>
          <p:spPr bwMode="auto">
            <a:xfrm>
              <a:off x="1132" y="907"/>
              <a:ext cx="5" cy="74"/>
            </a:xfrm>
            <a:custGeom>
              <a:avLst/>
              <a:gdLst/>
              <a:ahLst/>
              <a:cxnLst>
                <a:cxn ang="0">
                  <a:pos x="10" y="12"/>
                </a:cxn>
                <a:cxn ang="0">
                  <a:pos x="8" y="15"/>
                </a:cxn>
                <a:cxn ang="0">
                  <a:pos x="9" y="17"/>
                </a:cxn>
                <a:cxn ang="0">
                  <a:pos x="10" y="21"/>
                </a:cxn>
                <a:cxn ang="0">
                  <a:pos x="10" y="24"/>
                </a:cxn>
                <a:cxn ang="0">
                  <a:pos x="8" y="31"/>
                </a:cxn>
                <a:cxn ang="0">
                  <a:pos x="8" y="40"/>
                </a:cxn>
                <a:cxn ang="0">
                  <a:pos x="8" y="51"/>
                </a:cxn>
                <a:cxn ang="0">
                  <a:pos x="9" y="58"/>
                </a:cxn>
                <a:cxn ang="0">
                  <a:pos x="10" y="118"/>
                </a:cxn>
                <a:cxn ang="0">
                  <a:pos x="9" y="116"/>
                </a:cxn>
                <a:cxn ang="0">
                  <a:pos x="7" y="149"/>
                </a:cxn>
                <a:cxn ang="0">
                  <a:pos x="1" y="149"/>
                </a:cxn>
                <a:cxn ang="0">
                  <a:pos x="1" y="84"/>
                </a:cxn>
                <a:cxn ang="0">
                  <a:pos x="2" y="84"/>
                </a:cxn>
                <a:cxn ang="0">
                  <a:pos x="1" y="65"/>
                </a:cxn>
                <a:cxn ang="0">
                  <a:pos x="0" y="43"/>
                </a:cxn>
                <a:cxn ang="0">
                  <a:pos x="1" y="21"/>
                </a:cxn>
                <a:cxn ang="0">
                  <a:pos x="3" y="0"/>
                </a:cxn>
                <a:cxn ang="0">
                  <a:pos x="7" y="1"/>
                </a:cxn>
                <a:cxn ang="0">
                  <a:pos x="8" y="6"/>
                </a:cxn>
                <a:cxn ang="0">
                  <a:pos x="8" y="10"/>
                </a:cxn>
                <a:cxn ang="0">
                  <a:pos x="10" y="12"/>
                </a:cxn>
              </a:cxnLst>
              <a:rect l="0" t="0" r="r" b="b"/>
              <a:pathLst>
                <a:path w="10" h="149">
                  <a:moveTo>
                    <a:pt x="10" y="12"/>
                  </a:moveTo>
                  <a:lnTo>
                    <a:pt x="8" y="15"/>
                  </a:lnTo>
                  <a:lnTo>
                    <a:pt x="9" y="17"/>
                  </a:lnTo>
                  <a:lnTo>
                    <a:pt x="10" y="21"/>
                  </a:lnTo>
                  <a:lnTo>
                    <a:pt x="10" y="24"/>
                  </a:lnTo>
                  <a:lnTo>
                    <a:pt x="8" y="31"/>
                  </a:lnTo>
                  <a:lnTo>
                    <a:pt x="8" y="40"/>
                  </a:lnTo>
                  <a:lnTo>
                    <a:pt x="8" y="51"/>
                  </a:lnTo>
                  <a:lnTo>
                    <a:pt x="9" y="58"/>
                  </a:lnTo>
                  <a:lnTo>
                    <a:pt x="10" y="118"/>
                  </a:lnTo>
                  <a:lnTo>
                    <a:pt x="9" y="116"/>
                  </a:lnTo>
                  <a:lnTo>
                    <a:pt x="7" y="149"/>
                  </a:lnTo>
                  <a:lnTo>
                    <a:pt x="1" y="149"/>
                  </a:lnTo>
                  <a:lnTo>
                    <a:pt x="1" y="84"/>
                  </a:lnTo>
                  <a:lnTo>
                    <a:pt x="2" y="84"/>
                  </a:lnTo>
                  <a:lnTo>
                    <a:pt x="1" y="65"/>
                  </a:lnTo>
                  <a:lnTo>
                    <a:pt x="0" y="43"/>
                  </a:lnTo>
                  <a:lnTo>
                    <a:pt x="1" y="21"/>
                  </a:lnTo>
                  <a:lnTo>
                    <a:pt x="3" y="0"/>
                  </a:lnTo>
                  <a:lnTo>
                    <a:pt x="7" y="1"/>
                  </a:lnTo>
                  <a:lnTo>
                    <a:pt x="8" y="6"/>
                  </a:lnTo>
                  <a:lnTo>
                    <a:pt x="8" y="10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75" name="Freeform 1408"/>
            <p:cNvSpPr>
              <a:spLocks/>
            </p:cNvSpPr>
            <p:nvPr/>
          </p:nvSpPr>
          <p:spPr bwMode="auto">
            <a:xfrm>
              <a:off x="417" y="915"/>
              <a:ext cx="392" cy="95"/>
            </a:xfrm>
            <a:custGeom>
              <a:avLst/>
              <a:gdLst/>
              <a:ahLst/>
              <a:cxnLst>
                <a:cxn ang="0">
                  <a:pos x="740" y="165"/>
                </a:cxn>
                <a:cxn ang="0">
                  <a:pos x="746" y="169"/>
                </a:cxn>
                <a:cxn ang="0">
                  <a:pos x="752" y="171"/>
                </a:cxn>
                <a:cxn ang="0">
                  <a:pos x="757" y="169"/>
                </a:cxn>
                <a:cxn ang="0">
                  <a:pos x="762" y="167"/>
                </a:cxn>
                <a:cxn ang="0">
                  <a:pos x="768" y="164"/>
                </a:cxn>
                <a:cxn ang="0">
                  <a:pos x="773" y="160"/>
                </a:cxn>
                <a:cxn ang="0">
                  <a:pos x="779" y="158"/>
                </a:cxn>
                <a:cxn ang="0">
                  <a:pos x="785" y="157"/>
                </a:cxn>
                <a:cxn ang="0">
                  <a:pos x="784" y="164"/>
                </a:cxn>
                <a:cxn ang="0">
                  <a:pos x="779" y="167"/>
                </a:cxn>
                <a:cxn ang="0">
                  <a:pos x="772" y="169"/>
                </a:cxn>
                <a:cxn ang="0">
                  <a:pos x="767" y="172"/>
                </a:cxn>
                <a:cxn ang="0">
                  <a:pos x="708" y="190"/>
                </a:cxn>
                <a:cxn ang="0">
                  <a:pos x="664" y="179"/>
                </a:cxn>
                <a:cxn ang="0">
                  <a:pos x="620" y="167"/>
                </a:cxn>
                <a:cxn ang="0">
                  <a:pos x="577" y="157"/>
                </a:cxn>
                <a:cxn ang="0">
                  <a:pos x="532" y="146"/>
                </a:cxn>
                <a:cxn ang="0">
                  <a:pos x="488" y="136"/>
                </a:cxn>
                <a:cxn ang="0">
                  <a:pos x="443" y="127"/>
                </a:cxn>
                <a:cxn ang="0">
                  <a:pos x="399" y="116"/>
                </a:cxn>
                <a:cxn ang="0">
                  <a:pos x="354" y="107"/>
                </a:cxn>
                <a:cxn ang="0">
                  <a:pos x="311" y="98"/>
                </a:cxn>
                <a:cxn ang="0">
                  <a:pos x="266" y="89"/>
                </a:cxn>
                <a:cxn ang="0">
                  <a:pos x="221" y="81"/>
                </a:cxn>
                <a:cxn ang="0">
                  <a:pos x="177" y="71"/>
                </a:cxn>
                <a:cxn ang="0">
                  <a:pos x="132" y="62"/>
                </a:cxn>
                <a:cxn ang="0">
                  <a:pos x="88" y="54"/>
                </a:cxn>
                <a:cxn ang="0">
                  <a:pos x="43" y="45"/>
                </a:cxn>
                <a:cxn ang="0">
                  <a:pos x="0" y="36"/>
                </a:cxn>
                <a:cxn ang="0">
                  <a:pos x="8" y="30"/>
                </a:cxn>
                <a:cxn ang="0">
                  <a:pos x="16" y="25"/>
                </a:cxn>
                <a:cxn ang="0">
                  <a:pos x="25" y="21"/>
                </a:cxn>
                <a:cxn ang="0">
                  <a:pos x="33" y="17"/>
                </a:cxn>
                <a:cxn ang="0">
                  <a:pos x="42" y="13"/>
                </a:cxn>
                <a:cxn ang="0">
                  <a:pos x="50" y="9"/>
                </a:cxn>
                <a:cxn ang="0">
                  <a:pos x="60" y="5"/>
                </a:cxn>
                <a:cxn ang="0">
                  <a:pos x="68" y="0"/>
                </a:cxn>
                <a:cxn ang="0">
                  <a:pos x="110" y="8"/>
                </a:cxn>
                <a:cxn ang="0">
                  <a:pos x="154" y="16"/>
                </a:cxn>
                <a:cxn ang="0">
                  <a:pos x="197" y="25"/>
                </a:cxn>
                <a:cxn ang="0">
                  <a:pos x="238" y="35"/>
                </a:cxn>
                <a:cxn ang="0">
                  <a:pos x="281" y="45"/>
                </a:cxn>
                <a:cxn ang="0">
                  <a:pos x="323" y="55"/>
                </a:cxn>
                <a:cxn ang="0">
                  <a:pos x="365" y="66"/>
                </a:cxn>
                <a:cxn ang="0">
                  <a:pos x="406" y="76"/>
                </a:cxn>
                <a:cxn ang="0">
                  <a:pos x="448" y="88"/>
                </a:cxn>
                <a:cxn ang="0">
                  <a:pos x="490" y="98"/>
                </a:cxn>
                <a:cxn ang="0">
                  <a:pos x="532" y="109"/>
                </a:cxn>
                <a:cxn ang="0">
                  <a:pos x="573" y="121"/>
                </a:cxn>
                <a:cxn ang="0">
                  <a:pos x="615" y="132"/>
                </a:cxn>
                <a:cxn ang="0">
                  <a:pos x="656" y="143"/>
                </a:cxn>
                <a:cxn ang="0">
                  <a:pos x="699" y="154"/>
                </a:cxn>
                <a:cxn ang="0">
                  <a:pos x="740" y="165"/>
                </a:cxn>
              </a:cxnLst>
              <a:rect l="0" t="0" r="r" b="b"/>
              <a:pathLst>
                <a:path w="785" h="190">
                  <a:moveTo>
                    <a:pt x="740" y="165"/>
                  </a:moveTo>
                  <a:lnTo>
                    <a:pt x="746" y="169"/>
                  </a:lnTo>
                  <a:lnTo>
                    <a:pt x="752" y="171"/>
                  </a:lnTo>
                  <a:lnTo>
                    <a:pt x="757" y="169"/>
                  </a:lnTo>
                  <a:lnTo>
                    <a:pt x="762" y="167"/>
                  </a:lnTo>
                  <a:lnTo>
                    <a:pt x="768" y="164"/>
                  </a:lnTo>
                  <a:lnTo>
                    <a:pt x="773" y="160"/>
                  </a:lnTo>
                  <a:lnTo>
                    <a:pt x="779" y="158"/>
                  </a:lnTo>
                  <a:lnTo>
                    <a:pt x="785" y="157"/>
                  </a:lnTo>
                  <a:lnTo>
                    <a:pt x="784" y="164"/>
                  </a:lnTo>
                  <a:lnTo>
                    <a:pt x="779" y="167"/>
                  </a:lnTo>
                  <a:lnTo>
                    <a:pt x="772" y="169"/>
                  </a:lnTo>
                  <a:lnTo>
                    <a:pt x="767" y="172"/>
                  </a:lnTo>
                  <a:lnTo>
                    <a:pt x="708" y="190"/>
                  </a:lnTo>
                  <a:lnTo>
                    <a:pt x="664" y="179"/>
                  </a:lnTo>
                  <a:lnTo>
                    <a:pt x="620" y="167"/>
                  </a:lnTo>
                  <a:lnTo>
                    <a:pt x="577" y="157"/>
                  </a:lnTo>
                  <a:lnTo>
                    <a:pt x="532" y="146"/>
                  </a:lnTo>
                  <a:lnTo>
                    <a:pt x="488" y="136"/>
                  </a:lnTo>
                  <a:lnTo>
                    <a:pt x="443" y="127"/>
                  </a:lnTo>
                  <a:lnTo>
                    <a:pt x="399" y="116"/>
                  </a:lnTo>
                  <a:lnTo>
                    <a:pt x="354" y="107"/>
                  </a:lnTo>
                  <a:lnTo>
                    <a:pt x="311" y="98"/>
                  </a:lnTo>
                  <a:lnTo>
                    <a:pt x="266" y="89"/>
                  </a:lnTo>
                  <a:lnTo>
                    <a:pt x="221" y="81"/>
                  </a:lnTo>
                  <a:lnTo>
                    <a:pt x="177" y="71"/>
                  </a:lnTo>
                  <a:lnTo>
                    <a:pt x="132" y="62"/>
                  </a:lnTo>
                  <a:lnTo>
                    <a:pt x="88" y="54"/>
                  </a:lnTo>
                  <a:lnTo>
                    <a:pt x="43" y="45"/>
                  </a:lnTo>
                  <a:lnTo>
                    <a:pt x="0" y="36"/>
                  </a:lnTo>
                  <a:lnTo>
                    <a:pt x="8" y="30"/>
                  </a:lnTo>
                  <a:lnTo>
                    <a:pt x="16" y="25"/>
                  </a:lnTo>
                  <a:lnTo>
                    <a:pt x="25" y="21"/>
                  </a:lnTo>
                  <a:lnTo>
                    <a:pt x="33" y="17"/>
                  </a:lnTo>
                  <a:lnTo>
                    <a:pt x="42" y="13"/>
                  </a:lnTo>
                  <a:lnTo>
                    <a:pt x="50" y="9"/>
                  </a:lnTo>
                  <a:lnTo>
                    <a:pt x="60" y="5"/>
                  </a:lnTo>
                  <a:lnTo>
                    <a:pt x="68" y="0"/>
                  </a:lnTo>
                  <a:lnTo>
                    <a:pt x="110" y="8"/>
                  </a:lnTo>
                  <a:lnTo>
                    <a:pt x="154" y="16"/>
                  </a:lnTo>
                  <a:lnTo>
                    <a:pt x="197" y="25"/>
                  </a:lnTo>
                  <a:lnTo>
                    <a:pt x="238" y="35"/>
                  </a:lnTo>
                  <a:lnTo>
                    <a:pt x="281" y="45"/>
                  </a:lnTo>
                  <a:lnTo>
                    <a:pt x="323" y="55"/>
                  </a:lnTo>
                  <a:lnTo>
                    <a:pt x="365" y="66"/>
                  </a:lnTo>
                  <a:lnTo>
                    <a:pt x="406" y="76"/>
                  </a:lnTo>
                  <a:lnTo>
                    <a:pt x="448" y="88"/>
                  </a:lnTo>
                  <a:lnTo>
                    <a:pt x="490" y="98"/>
                  </a:lnTo>
                  <a:lnTo>
                    <a:pt x="532" y="109"/>
                  </a:lnTo>
                  <a:lnTo>
                    <a:pt x="573" y="121"/>
                  </a:lnTo>
                  <a:lnTo>
                    <a:pt x="615" y="132"/>
                  </a:lnTo>
                  <a:lnTo>
                    <a:pt x="656" y="143"/>
                  </a:lnTo>
                  <a:lnTo>
                    <a:pt x="699" y="154"/>
                  </a:lnTo>
                  <a:lnTo>
                    <a:pt x="740" y="16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76" name="Freeform 1409"/>
            <p:cNvSpPr>
              <a:spLocks/>
            </p:cNvSpPr>
            <p:nvPr/>
          </p:nvSpPr>
          <p:spPr bwMode="auto">
            <a:xfrm>
              <a:off x="1100" y="920"/>
              <a:ext cx="12" cy="74"/>
            </a:xfrm>
            <a:custGeom>
              <a:avLst/>
              <a:gdLst/>
              <a:ahLst/>
              <a:cxnLst>
                <a:cxn ang="0">
                  <a:pos x="24" y="32"/>
                </a:cxn>
                <a:cxn ang="0">
                  <a:pos x="23" y="32"/>
                </a:cxn>
                <a:cxn ang="0">
                  <a:pos x="21" y="47"/>
                </a:cxn>
                <a:cxn ang="0">
                  <a:pos x="20" y="62"/>
                </a:cxn>
                <a:cxn ang="0">
                  <a:pos x="19" y="77"/>
                </a:cxn>
                <a:cxn ang="0">
                  <a:pos x="18" y="91"/>
                </a:cxn>
                <a:cxn ang="0">
                  <a:pos x="18" y="89"/>
                </a:cxn>
                <a:cxn ang="0">
                  <a:pos x="18" y="88"/>
                </a:cxn>
                <a:cxn ang="0">
                  <a:pos x="18" y="87"/>
                </a:cxn>
                <a:cxn ang="0">
                  <a:pos x="16" y="86"/>
                </a:cxn>
                <a:cxn ang="0">
                  <a:pos x="13" y="115"/>
                </a:cxn>
                <a:cxn ang="0">
                  <a:pos x="13" y="114"/>
                </a:cxn>
                <a:cxn ang="0">
                  <a:pos x="11" y="120"/>
                </a:cxn>
                <a:cxn ang="0">
                  <a:pos x="11" y="127"/>
                </a:cxn>
                <a:cxn ang="0">
                  <a:pos x="11" y="137"/>
                </a:cxn>
                <a:cxn ang="0">
                  <a:pos x="11" y="145"/>
                </a:cxn>
                <a:cxn ang="0">
                  <a:pos x="7" y="147"/>
                </a:cxn>
                <a:cxn ang="0">
                  <a:pos x="4" y="145"/>
                </a:cxn>
                <a:cxn ang="0">
                  <a:pos x="1" y="142"/>
                </a:cxn>
                <a:cxn ang="0">
                  <a:pos x="0" y="141"/>
                </a:cxn>
                <a:cxn ang="0">
                  <a:pos x="4" y="127"/>
                </a:cxn>
                <a:cxn ang="0">
                  <a:pos x="6" y="111"/>
                </a:cxn>
                <a:cxn ang="0">
                  <a:pos x="8" y="95"/>
                </a:cxn>
                <a:cxn ang="0">
                  <a:pos x="12" y="80"/>
                </a:cxn>
                <a:cxn ang="0">
                  <a:pos x="11" y="72"/>
                </a:cxn>
                <a:cxn ang="0">
                  <a:pos x="12" y="64"/>
                </a:cxn>
                <a:cxn ang="0">
                  <a:pos x="13" y="57"/>
                </a:cxn>
                <a:cxn ang="0">
                  <a:pos x="14" y="49"/>
                </a:cxn>
                <a:cxn ang="0">
                  <a:pos x="14" y="0"/>
                </a:cxn>
                <a:cxn ang="0">
                  <a:pos x="23" y="1"/>
                </a:cxn>
                <a:cxn ang="0">
                  <a:pos x="24" y="10"/>
                </a:cxn>
                <a:cxn ang="0">
                  <a:pos x="24" y="21"/>
                </a:cxn>
                <a:cxn ang="0">
                  <a:pos x="24" y="32"/>
                </a:cxn>
              </a:cxnLst>
              <a:rect l="0" t="0" r="r" b="b"/>
              <a:pathLst>
                <a:path w="24" h="147">
                  <a:moveTo>
                    <a:pt x="24" y="32"/>
                  </a:moveTo>
                  <a:lnTo>
                    <a:pt x="23" y="32"/>
                  </a:lnTo>
                  <a:lnTo>
                    <a:pt x="21" y="47"/>
                  </a:lnTo>
                  <a:lnTo>
                    <a:pt x="20" y="62"/>
                  </a:lnTo>
                  <a:lnTo>
                    <a:pt x="19" y="77"/>
                  </a:lnTo>
                  <a:lnTo>
                    <a:pt x="18" y="91"/>
                  </a:lnTo>
                  <a:lnTo>
                    <a:pt x="18" y="89"/>
                  </a:lnTo>
                  <a:lnTo>
                    <a:pt x="18" y="88"/>
                  </a:lnTo>
                  <a:lnTo>
                    <a:pt x="18" y="87"/>
                  </a:lnTo>
                  <a:lnTo>
                    <a:pt x="16" y="86"/>
                  </a:lnTo>
                  <a:lnTo>
                    <a:pt x="13" y="115"/>
                  </a:lnTo>
                  <a:lnTo>
                    <a:pt x="13" y="114"/>
                  </a:lnTo>
                  <a:lnTo>
                    <a:pt x="11" y="120"/>
                  </a:lnTo>
                  <a:lnTo>
                    <a:pt x="11" y="127"/>
                  </a:lnTo>
                  <a:lnTo>
                    <a:pt x="11" y="137"/>
                  </a:lnTo>
                  <a:lnTo>
                    <a:pt x="11" y="145"/>
                  </a:lnTo>
                  <a:lnTo>
                    <a:pt x="7" y="147"/>
                  </a:lnTo>
                  <a:lnTo>
                    <a:pt x="4" y="145"/>
                  </a:lnTo>
                  <a:lnTo>
                    <a:pt x="1" y="142"/>
                  </a:lnTo>
                  <a:lnTo>
                    <a:pt x="0" y="141"/>
                  </a:lnTo>
                  <a:lnTo>
                    <a:pt x="4" y="127"/>
                  </a:lnTo>
                  <a:lnTo>
                    <a:pt x="6" y="111"/>
                  </a:lnTo>
                  <a:lnTo>
                    <a:pt x="8" y="95"/>
                  </a:lnTo>
                  <a:lnTo>
                    <a:pt x="12" y="80"/>
                  </a:lnTo>
                  <a:lnTo>
                    <a:pt x="11" y="72"/>
                  </a:lnTo>
                  <a:lnTo>
                    <a:pt x="12" y="64"/>
                  </a:lnTo>
                  <a:lnTo>
                    <a:pt x="13" y="57"/>
                  </a:lnTo>
                  <a:lnTo>
                    <a:pt x="14" y="49"/>
                  </a:lnTo>
                  <a:lnTo>
                    <a:pt x="14" y="0"/>
                  </a:lnTo>
                  <a:lnTo>
                    <a:pt x="23" y="1"/>
                  </a:lnTo>
                  <a:lnTo>
                    <a:pt x="24" y="10"/>
                  </a:lnTo>
                  <a:lnTo>
                    <a:pt x="24" y="21"/>
                  </a:lnTo>
                  <a:lnTo>
                    <a:pt x="24" y="3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77" name="Freeform 1410"/>
            <p:cNvSpPr>
              <a:spLocks/>
            </p:cNvSpPr>
            <p:nvPr/>
          </p:nvSpPr>
          <p:spPr bwMode="auto">
            <a:xfrm>
              <a:off x="870" y="924"/>
              <a:ext cx="55" cy="69"/>
            </a:xfrm>
            <a:custGeom>
              <a:avLst/>
              <a:gdLst/>
              <a:ahLst/>
              <a:cxnLst>
                <a:cxn ang="0">
                  <a:pos x="100" y="34"/>
                </a:cxn>
                <a:cxn ang="0">
                  <a:pos x="102" y="33"/>
                </a:cxn>
                <a:cxn ang="0">
                  <a:pos x="103" y="41"/>
                </a:cxn>
                <a:cxn ang="0">
                  <a:pos x="105" y="48"/>
                </a:cxn>
                <a:cxn ang="0">
                  <a:pos x="107" y="54"/>
                </a:cxn>
                <a:cxn ang="0">
                  <a:pos x="110" y="61"/>
                </a:cxn>
                <a:cxn ang="0">
                  <a:pos x="101" y="72"/>
                </a:cxn>
                <a:cxn ang="0">
                  <a:pos x="91" y="83"/>
                </a:cxn>
                <a:cxn ang="0">
                  <a:pos x="80" y="93"/>
                </a:cxn>
                <a:cxn ang="0">
                  <a:pos x="70" y="103"/>
                </a:cxn>
                <a:cxn ang="0">
                  <a:pos x="59" y="112"/>
                </a:cxn>
                <a:cxn ang="0">
                  <a:pos x="46" y="121"/>
                </a:cxn>
                <a:cxn ang="0">
                  <a:pos x="34" y="129"/>
                </a:cxn>
                <a:cxn ang="0">
                  <a:pos x="22" y="137"/>
                </a:cxn>
                <a:cxn ang="0">
                  <a:pos x="16" y="119"/>
                </a:cxn>
                <a:cxn ang="0">
                  <a:pos x="11" y="102"/>
                </a:cxn>
                <a:cxn ang="0">
                  <a:pos x="6" y="85"/>
                </a:cxn>
                <a:cxn ang="0">
                  <a:pos x="0" y="68"/>
                </a:cxn>
                <a:cxn ang="0">
                  <a:pos x="14" y="61"/>
                </a:cxn>
                <a:cxn ang="0">
                  <a:pos x="27" y="53"/>
                </a:cxn>
                <a:cxn ang="0">
                  <a:pos x="40" y="45"/>
                </a:cxn>
                <a:cxn ang="0">
                  <a:pos x="53" y="35"/>
                </a:cxn>
                <a:cxn ang="0">
                  <a:pos x="65" y="26"/>
                </a:cxn>
                <a:cxn ang="0">
                  <a:pos x="77" y="17"/>
                </a:cxn>
                <a:cxn ang="0">
                  <a:pos x="89" y="8"/>
                </a:cxn>
                <a:cxn ang="0">
                  <a:pos x="100" y="0"/>
                </a:cxn>
                <a:cxn ang="0">
                  <a:pos x="100" y="34"/>
                </a:cxn>
              </a:cxnLst>
              <a:rect l="0" t="0" r="r" b="b"/>
              <a:pathLst>
                <a:path w="110" h="137">
                  <a:moveTo>
                    <a:pt x="100" y="34"/>
                  </a:moveTo>
                  <a:lnTo>
                    <a:pt x="102" y="33"/>
                  </a:lnTo>
                  <a:lnTo>
                    <a:pt x="103" y="41"/>
                  </a:lnTo>
                  <a:lnTo>
                    <a:pt x="105" y="48"/>
                  </a:lnTo>
                  <a:lnTo>
                    <a:pt x="107" y="54"/>
                  </a:lnTo>
                  <a:lnTo>
                    <a:pt x="110" y="61"/>
                  </a:lnTo>
                  <a:lnTo>
                    <a:pt x="101" y="72"/>
                  </a:lnTo>
                  <a:lnTo>
                    <a:pt x="91" y="83"/>
                  </a:lnTo>
                  <a:lnTo>
                    <a:pt x="80" y="93"/>
                  </a:lnTo>
                  <a:lnTo>
                    <a:pt x="70" y="103"/>
                  </a:lnTo>
                  <a:lnTo>
                    <a:pt x="59" y="112"/>
                  </a:lnTo>
                  <a:lnTo>
                    <a:pt x="46" y="121"/>
                  </a:lnTo>
                  <a:lnTo>
                    <a:pt x="34" y="129"/>
                  </a:lnTo>
                  <a:lnTo>
                    <a:pt x="22" y="137"/>
                  </a:lnTo>
                  <a:lnTo>
                    <a:pt x="16" y="119"/>
                  </a:lnTo>
                  <a:lnTo>
                    <a:pt x="11" y="102"/>
                  </a:lnTo>
                  <a:lnTo>
                    <a:pt x="6" y="85"/>
                  </a:lnTo>
                  <a:lnTo>
                    <a:pt x="0" y="68"/>
                  </a:lnTo>
                  <a:lnTo>
                    <a:pt x="14" y="61"/>
                  </a:lnTo>
                  <a:lnTo>
                    <a:pt x="27" y="53"/>
                  </a:lnTo>
                  <a:lnTo>
                    <a:pt x="40" y="45"/>
                  </a:lnTo>
                  <a:lnTo>
                    <a:pt x="53" y="35"/>
                  </a:lnTo>
                  <a:lnTo>
                    <a:pt x="65" y="26"/>
                  </a:lnTo>
                  <a:lnTo>
                    <a:pt x="77" y="17"/>
                  </a:lnTo>
                  <a:lnTo>
                    <a:pt x="89" y="8"/>
                  </a:lnTo>
                  <a:lnTo>
                    <a:pt x="100" y="0"/>
                  </a:lnTo>
                  <a:lnTo>
                    <a:pt x="100" y="34"/>
                  </a:lnTo>
                  <a:close/>
                </a:path>
              </a:pathLst>
            </a:custGeom>
            <a:solidFill>
              <a:srgbClr val="DB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78" name="Freeform 1411"/>
            <p:cNvSpPr>
              <a:spLocks/>
            </p:cNvSpPr>
            <p:nvPr/>
          </p:nvSpPr>
          <p:spPr bwMode="auto">
            <a:xfrm>
              <a:off x="1070" y="931"/>
              <a:ext cx="11" cy="2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1" y="11"/>
                </a:cxn>
                <a:cxn ang="0">
                  <a:pos x="21" y="18"/>
                </a:cxn>
                <a:cxn ang="0">
                  <a:pos x="22" y="24"/>
                </a:cxn>
                <a:cxn ang="0">
                  <a:pos x="22" y="35"/>
                </a:cxn>
                <a:cxn ang="0">
                  <a:pos x="18" y="38"/>
                </a:cxn>
                <a:cxn ang="0">
                  <a:pos x="12" y="41"/>
                </a:cxn>
                <a:cxn ang="0">
                  <a:pos x="6" y="42"/>
                </a:cxn>
                <a:cxn ang="0">
                  <a:pos x="0" y="41"/>
                </a:cxn>
                <a:cxn ang="0">
                  <a:pos x="6" y="30"/>
                </a:cxn>
                <a:cxn ang="0">
                  <a:pos x="11" y="20"/>
                </a:cxn>
                <a:cxn ang="0">
                  <a:pos x="14" y="9"/>
                </a:cxn>
                <a:cxn ang="0">
                  <a:pos x="20" y="0"/>
                </a:cxn>
              </a:cxnLst>
              <a:rect l="0" t="0" r="r" b="b"/>
              <a:pathLst>
                <a:path w="22" h="42">
                  <a:moveTo>
                    <a:pt x="20" y="0"/>
                  </a:moveTo>
                  <a:lnTo>
                    <a:pt x="21" y="11"/>
                  </a:lnTo>
                  <a:lnTo>
                    <a:pt x="21" y="18"/>
                  </a:lnTo>
                  <a:lnTo>
                    <a:pt x="22" y="24"/>
                  </a:lnTo>
                  <a:lnTo>
                    <a:pt x="22" y="35"/>
                  </a:lnTo>
                  <a:lnTo>
                    <a:pt x="18" y="38"/>
                  </a:lnTo>
                  <a:lnTo>
                    <a:pt x="12" y="41"/>
                  </a:lnTo>
                  <a:lnTo>
                    <a:pt x="6" y="42"/>
                  </a:lnTo>
                  <a:lnTo>
                    <a:pt x="0" y="41"/>
                  </a:lnTo>
                  <a:lnTo>
                    <a:pt x="6" y="30"/>
                  </a:lnTo>
                  <a:lnTo>
                    <a:pt x="11" y="20"/>
                  </a:lnTo>
                  <a:lnTo>
                    <a:pt x="14" y="9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5BB7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79" name="Freeform 1412"/>
            <p:cNvSpPr>
              <a:spLocks/>
            </p:cNvSpPr>
            <p:nvPr/>
          </p:nvSpPr>
          <p:spPr bwMode="auto">
            <a:xfrm>
              <a:off x="1044" y="939"/>
              <a:ext cx="390" cy="131"/>
            </a:xfrm>
            <a:custGeom>
              <a:avLst/>
              <a:gdLst/>
              <a:ahLst/>
              <a:cxnLst>
                <a:cxn ang="0">
                  <a:pos x="757" y="36"/>
                </a:cxn>
                <a:cxn ang="0">
                  <a:pos x="714" y="49"/>
                </a:cxn>
                <a:cxn ang="0">
                  <a:pos x="668" y="62"/>
                </a:cxn>
                <a:cxn ang="0">
                  <a:pos x="620" y="73"/>
                </a:cxn>
                <a:cxn ang="0">
                  <a:pos x="559" y="89"/>
                </a:cxn>
                <a:cxn ang="0">
                  <a:pos x="487" y="109"/>
                </a:cxn>
                <a:cxn ang="0">
                  <a:pos x="415" y="131"/>
                </a:cxn>
                <a:cxn ang="0">
                  <a:pos x="345" y="154"/>
                </a:cxn>
                <a:cxn ang="0">
                  <a:pos x="275" y="178"/>
                </a:cxn>
                <a:cxn ang="0">
                  <a:pos x="205" y="201"/>
                </a:cxn>
                <a:cxn ang="0">
                  <a:pos x="133" y="223"/>
                </a:cxn>
                <a:cxn ang="0">
                  <a:pos x="62" y="243"/>
                </a:cxn>
                <a:cxn ang="0">
                  <a:pos x="0" y="261"/>
                </a:cxn>
                <a:cxn ang="0">
                  <a:pos x="3" y="241"/>
                </a:cxn>
                <a:cxn ang="0">
                  <a:pos x="7" y="220"/>
                </a:cxn>
                <a:cxn ang="0">
                  <a:pos x="7" y="221"/>
                </a:cxn>
                <a:cxn ang="0">
                  <a:pos x="8" y="222"/>
                </a:cxn>
                <a:cxn ang="0">
                  <a:pos x="11" y="203"/>
                </a:cxn>
                <a:cxn ang="0">
                  <a:pos x="14" y="185"/>
                </a:cxn>
                <a:cxn ang="0">
                  <a:pos x="18" y="170"/>
                </a:cxn>
                <a:cxn ang="0">
                  <a:pos x="24" y="140"/>
                </a:cxn>
                <a:cxn ang="0">
                  <a:pos x="26" y="124"/>
                </a:cxn>
                <a:cxn ang="0">
                  <a:pos x="32" y="81"/>
                </a:cxn>
                <a:cxn ang="0">
                  <a:pos x="34" y="38"/>
                </a:cxn>
                <a:cxn ang="0">
                  <a:pos x="63" y="48"/>
                </a:cxn>
                <a:cxn ang="0">
                  <a:pos x="57" y="77"/>
                </a:cxn>
                <a:cxn ang="0">
                  <a:pos x="47" y="109"/>
                </a:cxn>
                <a:cxn ang="0">
                  <a:pos x="30" y="148"/>
                </a:cxn>
                <a:cxn ang="0">
                  <a:pos x="30" y="172"/>
                </a:cxn>
                <a:cxn ang="0">
                  <a:pos x="110" y="155"/>
                </a:cxn>
                <a:cxn ang="0">
                  <a:pos x="105" y="167"/>
                </a:cxn>
                <a:cxn ang="0">
                  <a:pos x="95" y="177"/>
                </a:cxn>
                <a:cxn ang="0">
                  <a:pos x="90" y="188"/>
                </a:cxn>
                <a:cxn ang="0">
                  <a:pos x="93" y="198"/>
                </a:cxn>
                <a:cxn ang="0">
                  <a:pos x="103" y="194"/>
                </a:cxn>
                <a:cxn ang="0">
                  <a:pos x="148" y="180"/>
                </a:cxn>
                <a:cxn ang="0">
                  <a:pos x="225" y="154"/>
                </a:cxn>
                <a:cxn ang="0">
                  <a:pos x="303" y="129"/>
                </a:cxn>
                <a:cxn ang="0">
                  <a:pos x="381" y="103"/>
                </a:cxn>
                <a:cxn ang="0">
                  <a:pos x="459" y="79"/>
                </a:cxn>
                <a:cxn ang="0">
                  <a:pos x="539" y="55"/>
                </a:cxn>
                <a:cxn ang="0">
                  <a:pos x="618" y="32"/>
                </a:cxn>
                <a:cxn ang="0">
                  <a:pos x="698" y="10"/>
                </a:cxn>
                <a:cxn ang="0">
                  <a:pos x="744" y="2"/>
                </a:cxn>
                <a:cxn ang="0">
                  <a:pos x="755" y="8"/>
                </a:cxn>
                <a:cxn ang="0">
                  <a:pos x="765" y="16"/>
                </a:cxn>
                <a:cxn ang="0">
                  <a:pos x="775" y="25"/>
                </a:cxn>
              </a:cxnLst>
              <a:rect l="0" t="0" r="r" b="b"/>
              <a:pathLst>
                <a:path w="779" h="261">
                  <a:moveTo>
                    <a:pt x="779" y="28"/>
                  </a:moveTo>
                  <a:lnTo>
                    <a:pt x="757" y="36"/>
                  </a:lnTo>
                  <a:lnTo>
                    <a:pt x="736" y="43"/>
                  </a:lnTo>
                  <a:lnTo>
                    <a:pt x="714" y="49"/>
                  </a:lnTo>
                  <a:lnTo>
                    <a:pt x="691" y="56"/>
                  </a:lnTo>
                  <a:lnTo>
                    <a:pt x="668" y="62"/>
                  </a:lnTo>
                  <a:lnTo>
                    <a:pt x="643" y="68"/>
                  </a:lnTo>
                  <a:lnTo>
                    <a:pt x="620" y="73"/>
                  </a:lnTo>
                  <a:lnTo>
                    <a:pt x="596" y="80"/>
                  </a:lnTo>
                  <a:lnTo>
                    <a:pt x="559" y="89"/>
                  </a:lnTo>
                  <a:lnTo>
                    <a:pt x="523" y="99"/>
                  </a:lnTo>
                  <a:lnTo>
                    <a:pt x="487" y="109"/>
                  </a:lnTo>
                  <a:lnTo>
                    <a:pt x="451" y="119"/>
                  </a:lnTo>
                  <a:lnTo>
                    <a:pt x="415" y="131"/>
                  </a:lnTo>
                  <a:lnTo>
                    <a:pt x="380" y="142"/>
                  </a:lnTo>
                  <a:lnTo>
                    <a:pt x="345" y="154"/>
                  </a:lnTo>
                  <a:lnTo>
                    <a:pt x="310" y="165"/>
                  </a:lnTo>
                  <a:lnTo>
                    <a:pt x="275" y="178"/>
                  </a:lnTo>
                  <a:lnTo>
                    <a:pt x="239" y="190"/>
                  </a:lnTo>
                  <a:lnTo>
                    <a:pt x="205" y="201"/>
                  </a:lnTo>
                  <a:lnTo>
                    <a:pt x="169" y="213"/>
                  </a:lnTo>
                  <a:lnTo>
                    <a:pt x="133" y="223"/>
                  </a:lnTo>
                  <a:lnTo>
                    <a:pt x="98" y="233"/>
                  </a:lnTo>
                  <a:lnTo>
                    <a:pt x="62" y="243"/>
                  </a:lnTo>
                  <a:lnTo>
                    <a:pt x="25" y="252"/>
                  </a:lnTo>
                  <a:lnTo>
                    <a:pt x="0" y="261"/>
                  </a:lnTo>
                  <a:lnTo>
                    <a:pt x="0" y="251"/>
                  </a:lnTo>
                  <a:lnTo>
                    <a:pt x="3" y="241"/>
                  </a:lnTo>
                  <a:lnTo>
                    <a:pt x="6" y="231"/>
                  </a:lnTo>
                  <a:lnTo>
                    <a:pt x="7" y="220"/>
                  </a:lnTo>
                  <a:lnTo>
                    <a:pt x="7" y="221"/>
                  </a:lnTo>
                  <a:lnTo>
                    <a:pt x="7" y="221"/>
                  </a:lnTo>
                  <a:lnTo>
                    <a:pt x="7" y="221"/>
                  </a:lnTo>
                  <a:lnTo>
                    <a:pt x="8" y="222"/>
                  </a:lnTo>
                  <a:lnTo>
                    <a:pt x="9" y="212"/>
                  </a:lnTo>
                  <a:lnTo>
                    <a:pt x="11" y="203"/>
                  </a:lnTo>
                  <a:lnTo>
                    <a:pt x="14" y="195"/>
                  </a:lnTo>
                  <a:lnTo>
                    <a:pt x="14" y="185"/>
                  </a:lnTo>
                  <a:lnTo>
                    <a:pt x="15" y="186"/>
                  </a:lnTo>
                  <a:lnTo>
                    <a:pt x="18" y="170"/>
                  </a:lnTo>
                  <a:lnTo>
                    <a:pt x="22" y="155"/>
                  </a:lnTo>
                  <a:lnTo>
                    <a:pt x="24" y="140"/>
                  </a:lnTo>
                  <a:lnTo>
                    <a:pt x="25" y="123"/>
                  </a:lnTo>
                  <a:lnTo>
                    <a:pt x="26" y="124"/>
                  </a:lnTo>
                  <a:lnTo>
                    <a:pt x="27" y="102"/>
                  </a:lnTo>
                  <a:lnTo>
                    <a:pt x="32" y="81"/>
                  </a:lnTo>
                  <a:lnTo>
                    <a:pt x="35" y="61"/>
                  </a:lnTo>
                  <a:lnTo>
                    <a:pt x="34" y="38"/>
                  </a:lnTo>
                  <a:lnTo>
                    <a:pt x="67" y="34"/>
                  </a:lnTo>
                  <a:lnTo>
                    <a:pt x="63" y="48"/>
                  </a:lnTo>
                  <a:lnTo>
                    <a:pt x="61" y="62"/>
                  </a:lnTo>
                  <a:lnTo>
                    <a:pt x="57" y="77"/>
                  </a:lnTo>
                  <a:lnTo>
                    <a:pt x="54" y="91"/>
                  </a:lnTo>
                  <a:lnTo>
                    <a:pt x="47" y="109"/>
                  </a:lnTo>
                  <a:lnTo>
                    <a:pt x="39" y="129"/>
                  </a:lnTo>
                  <a:lnTo>
                    <a:pt x="30" y="148"/>
                  </a:lnTo>
                  <a:lnTo>
                    <a:pt x="22" y="164"/>
                  </a:lnTo>
                  <a:lnTo>
                    <a:pt x="30" y="172"/>
                  </a:lnTo>
                  <a:lnTo>
                    <a:pt x="111" y="149"/>
                  </a:lnTo>
                  <a:lnTo>
                    <a:pt x="110" y="155"/>
                  </a:lnTo>
                  <a:lnTo>
                    <a:pt x="108" y="161"/>
                  </a:lnTo>
                  <a:lnTo>
                    <a:pt x="105" y="167"/>
                  </a:lnTo>
                  <a:lnTo>
                    <a:pt x="100" y="172"/>
                  </a:lnTo>
                  <a:lnTo>
                    <a:pt x="95" y="177"/>
                  </a:lnTo>
                  <a:lnTo>
                    <a:pt x="92" y="183"/>
                  </a:lnTo>
                  <a:lnTo>
                    <a:pt x="90" y="188"/>
                  </a:lnTo>
                  <a:lnTo>
                    <a:pt x="87" y="194"/>
                  </a:lnTo>
                  <a:lnTo>
                    <a:pt x="93" y="198"/>
                  </a:lnTo>
                  <a:lnTo>
                    <a:pt x="99" y="197"/>
                  </a:lnTo>
                  <a:lnTo>
                    <a:pt x="103" y="194"/>
                  </a:lnTo>
                  <a:lnTo>
                    <a:pt x="109" y="193"/>
                  </a:lnTo>
                  <a:lnTo>
                    <a:pt x="148" y="180"/>
                  </a:lnTo>
                  <a:lnTo>
                    <a:pt x="186" y="167"/>
                  </a:lnTo>
                  <a:lnTo>
                    <a:pt x="225" y="154"/>
                  </a:lnTo>
                  <a:lnTo>
                    <a:pt x="265" y="141"/>
                  </a:lnTo>
                  <a:lnTo>
                    <a:pt x="303" y="129"/>
                  </a:lnTo>
                  <a:lnTo>
                    <a:pt x="342" y="116"/>
                  </a:lnTo>
                  <a:lnTo>
                    <a:pt x="381" y="103"/>
                  </a:lnTo>
                  <a:lnTo>
                    <a:pt x="420" y="91"/>
                  </a:lnTo>
                  <a:lnTo>
                    <a:pt x="459" y="79"/>
                  </a:lnTo>
                  <a:lnTo>
                    <a:pt x="498" y="66"/>
                  </a:lnTo>
                  <a:lnTo>
                    <a:pt x="539" y="55"/>
                  </a:lnTo>
                  <a:lnTo>
                    <a:pt x="578" y="43"/>
                  </a:lnTo>
                  <a:lnTo>
                    <a:pt x="618" y="32"/>
                  </a:lnTo>
                  <a:lnTo>
                    <a:pt x="657" y="20"/>
                  </a:lnTo>
                  <a:lnTo>
                    <a:pt x="698" y="10"/>
                  </a:lnTo>
                  <a:lnTo>
                    <a:pt x="738" y="0"/>
                  </a:lnTo>
                  <a:lnTo>
                    <a:pt x="744" y="2"/>
                  </a:lnTo>
                  <a:lnTo>
                    <a:pt x="749" y="4"/>
                  </a:lnTo>
                  <a:lnTo>
                    <a:pt x="755" y="8"/>
                  </a:lnTo>
                  <a:lnTo>
                    <a:pt x="761" y="12"/>
                  </a:lnTo>
                  <a:lnTo>
                    <a:pt x="765" y="16"/>
                  </a:lnTo>
                  <a:lnTo>
                    <a:pt x="770" y="20"/>
                  </a:lnTo>
                  <a:lnTo>
                    <a:pt x="775" y="25"/>
                  </a:lnTo>
                  <a:lnTo>
                    <a:pt x="779" y="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80" name="Freeform 1413"/>
            <p:cNvSpPr>
              <a:spLocks/>
            </p:cNvSpPr>
            <p:nvPr/>
          </p:nvSpPr>
          <p:spPr bwMode="auto">
            <a:xfrm>
              <a:off x="408" y="944"/>
              <a:ext cx="456" cy="90"/>
            </a:xfrm>
            <a:custGeom>
              <a:avLst/>
              <a:gdLst/>
              <a:ahLst/>
              <a:cxnLst>
                <a:cxn ang="0">
                  <a:pos x="469" y="77"/>
                </a:cxn>
                <a:cxn ang="0">
                  <a:pos x="504" y="86"/>
                </a:cxn>
                <a:cxn ang="0">
                  <a:pos x="538" y="94"/>
                </a:cxn>
                <a:cxn ang="0">
                  <a:pos x="573" y="104"/>
                </a:cxn>
                <a:cxn ang="0">
                  <a:pos x="608" y="112"/>
                </a:cxn>
                <a:cxn ang="0">
                  <a:pos x="643" y="121"/>
                </a:cxn>
                <a:cxn ang="0">
                  <a:pos x="679" y="129"/>
                </a:cxn>
                <a:cxn ang="0">
                  <a:pos x="713" y="138"/>
                </a:cxn>
                <a:cxn ang="0">
                  <a:pos x="741" y="139"/>
                </a:cxn>
                <a:cxn ang="0">
                  <a:pos x="760" y="132"/>
                </a:cxn>
                <a:cxn ang="0">
                  <a:pos x="781" y="127"/>
                </a:cxn>
                <a:cxn ang="0">
                  <a:pos x="802" y="119"/>
                </a:cxn>
                <a:cxn ang="0">
                  <a:pos x="817" y="119"/>
                </a:cxn>
                <a:cxn ang="0">
                  <a:pos x="829" y="117"/>
                </a:cxn>
                <a:cxn ang="0">
                  <a:pos x="840" y="111"/>
                </a:cxn>
                <a:cxn ang="0">
                  <a:pos x="850" y="109"/>
                </a:cxn>
                <a:cxn ang="0">
                  <a:pos x="861" y="114"/>
                </a:cxn>
                <a:cxn ang="0">
                  <a:pos x="871" y="113"/>
                </a:cxn>
                <a:cxn ang="0">
                  <a:pos x="888" y="98"/>
                </a:cxn>
                <a:cxn ang="0">
                  <a:pos x="887" y="97"/>
                </a:cxn>
                <a:cxn ang="0">
                  <a:pos x="885" y="97"/>
                </a:cxn>
                <a:cxn ang="0">
                  <a:pos x="893" y="99"/>
                </a:cxn>
                <a:cxn ang="0">
                  <a:pos x="909" y="108"/>
                </a:cxn>
                <a:cxn ang="0">
                  <a:pos x="892" y="124"/>
                </a:cxn>
                <a:cxn ang="0">
                  <a:pos x="854" y="142"/>
                </a:cxn>
                <a:cxn ang="0">
                  <a:pos x="814" y="159"/>
                </a:cxn>
                <a:cxn ang="0">
                  <a:pos x="776" y="173"/>
                </a:cxn>
                <a:cxn ang="0">
                  <a:pos x="710" y="168"/>
                </a:cxn>
                <a:cxn ang="0">
                  <a:pos x="619" y="147"/>
                </a:cxn>
                <a:cxn ang="0">
                  <a:pos x="527" y="128"/>
                </a:cxn>
                <a:cxn ang="0">
                  <a:pos x="436" y="111"/>
                </a:cxn>
                <a:cxn ang="0">
                  <a:pos x="344" y="93"/>
                </a:cxn>
                <a:cxn ang="0">
                  <a:pos x="251" y="77"/>
                </a:cxn>
                <a:cxn ang="0">
                  <a:pos x="158" y="63"/>
                </a:cxn>
                <a:cxn ang="0">
                  <a:pos x="65" y="49"/>
                </a:cxn>
                <a:cxn ang="0">
                  <a:pos x="14" y="43"/>
                </a:cxn>
                <a:cxn ang="0">
                  <a:pos x="5" y="41"/>
                </a:cxn>
                <a:cxn ang="0">
                  <a:pos x="0" y="37"/>
                </a:cxn>
                <a:cxn ang="0">
                  <a:pos x="23" y="28"/>
                </a:cxn>
                <a:cxn ang="0">
                  <a:pos x="45" y="20"/>
                </a:cxn>
                <a:cxn ang="0">
                  <a:pos x="67" y="10"/>
                </a:cxn>
                <a:cxn ang="0">
                  <a:pos x="90" y="0"/>
                </a:cxn>
              </a:cxnLst>
              <a:rect l="0" t="0" r="r" b="b"/>
              <a:pathLst>
                <a:path w="912" h="178">
                  <a:moveTo>
                    <a:pt x="452" y="72"/>
                  </a:moveTo>
                  <a:lnTo>
                    <a:pt x="469" y="77"/>
                  </a:lnTo>
                  <a:lnTo>
                    <a:pt x="486" y="82"/>
                  </a:lnTo>
                  <a:lnTo>
                    <a:pt x="504" y="86"/>
                  </a:lnTo>
                  <a:lnTo>
                    <a:pt x="521" y="90"/>
                  </a:lnTo>
                  <a:lnTo>
                    <a:pt x="538" y="94"/>
                  </a:lnTo>
                  <a:lnTo>
                    <a:pt x="555" y="99"/>
                  </a:lnTo>
                  <a:lnTo>
                    <a:pt x="573" y="104"/>
                  </a:lnTo>
                  <a:lnTo>
                    <a:pt x="591" y="107"/>
                  </a:lnTo>
                  <a:lnTo>
                    <a:pt x="608" y="112"/>
                  </a:lnTo>
                  <a:lnTo>
                    <a:pt x="626" y="116"/>
                  </a:lnTo>
                  <a:lnTo>
                    <a:pt x="643" y="121"/>
                  </a:lnTo>
                  <a:lnTo>
                    <a:pt x="661" y="125"/>
                  </a:lnTo>
                  <a:lnTo>
                    <a:pt x="679" y="129"/>
                  </a:lnTo>
                  <a:lnTo>
                    <a:pt x="696" y="134"/>
                  </a:lnTo>
                  <a:lnTo>
                    <a:pt x="713" y="138"/>
                  </a:lnTo>
                  <a:lnTo>
                    <a:pt x="730" y="143"/>
                  </a:lnTo>
                  <a:lnTo>
                    <a:pt x="741" y="139"/>
                  </a:lnTo>
                  <a:lnTo>
                    <a:pt x="751" y="136"/>
                  </a:lnTo>
                  <a:lnTo>
                    <a:pt x="760" y="132"/>
                  </a:lnTo>
                  <a:lnTo>
                    <a:pt x="771" y="129"/>
                  </a:lnTo>
                  <a:lnTo>
                    <a:pt x="781" y="127"/>
                  </a:lnTo>
                  <a:lnTo>
                    <a:pt x="791" y="123"/>
                  </a:lnTo>
                  <a:lnTo>
                    <a:pt x="802" y="119"/>
                  </a:lnTo>
                  <a:lnTo>
                    <a:pt x="811" y="114"/>
                  </a:lnTo>
                  <a:lnTo>
                    <a:pt x="817" y="119"/>
                  </a:lnTo>
                  <a:lnTo>
                    <a:pt x="823" y="119"/>
                  </a:lnTo>
                  <a:lnTo>
                    <a:pt x="829" y="117"/>
                  </a:lnTo>
                  <a:lnTo>
                    <a:pt x="835" y="116"/>
                  </a:lnTo>
                  <a:lnTo>
                    <a:pt x="840" y="111"/>
                  </a:lnTo>
                  <a:lnTo>
                    <a:pt x="846" y="109"/>
                  </a:lnTo>
                  <a:lnTo>
                    <a:pt x="850" y="109"/>
                  </a:lnTo>
                  <a:lnTo>
                    <a:pt x="856" y="112"/>
                  </a:lnTo>
                  <a:lnTo>
                    <a:pt x="861" y="114"/>
                  </a:lnTo>
                  <a:lnTo>
                    <a:pt x="866" y="115"/>
                  </a:lnTo>
                  <a:lnTo>
                    <a:pt x="871" y="113"/>
                  </a:lnTo>
                  <a:lnTo>
                    <a:pt x="875" y="108"/>
                  </a:lnTo>
                  <a:lnTo>
                    <a:pt x="888" y="98"/>
                  </a:lnTo>
                  <a:lnTo>
                    <a:pt x="887" y="97"/>
                  </a:lnTo>
                  <a:lnTo>
                    <a:pt x="887" y="97"/>
                  </a:lnTo>
                  <a:lnTo>
                    <a:pt x="886" y="97"/>
                  </a:lnTo>
                  <a:lnTo>
                    <a:pt x="885" y="97"/>
                  </a:lnTo>
                  <a:lnTo>
                    <a:pt x="885" y="94"/>
                  </a:lnTo>
                  <a:lnTo>
                    <a:pt x="893" y="99"/>
                  </a:lnTo>
                  <a:lnTo>
                    <a:pt x="901" y="104"/>
                  </a:lnTo>
                  <a:lnTo>
                    <a:pt x="909" y="108"/>
                  </a:lnTo>
                  <a:lnTo>
                    <a:pt x="912" y="116"/>
                  </a:lnTo>
                  <a:lnTo>
                    <a:pt x="892" y="124"/>
                  </a:lnTo>
                  <a:lnTo>
                    <a:pt x="872" y="132"/>
                  </a:lnTo>
                  <a:lnTo>
                    <a:pt x="854" y="142"/>
                  </a:lnTo>
                  <a:lnTo>
                    <a:pt x="834" y="150"/>
                  </a:lnTo>
                  <a:lnTo>
                    <a:pt x="814" y="159"/>
                  </a:lnTo>
                  <a:lnTo>
                    <a:pt x="796" y="166"/>
                  </a:lnTo>
                  <a:lnTo>
                    <a:pt x="776" y="173"/>
                  </a:lnTo>
                  <a:lnTo>
                    <a:pt x="756" y="178"/>
                  </a:lnTo>
                  <a:lnTo>
                    <a:pt x="710" y="168"/>
                  </a:lnTo>
                  <a:lnTo>
                    <a:pt x="664" y="158"/>
                  </a:lnTo>
                  <a:lnTo>
                    <a:pt x="619" y="147"/>
                  </a:lnTo>
                  <a:lnTo>
                    <a:pt x="573" y="138"/>
                  </a:lnTo>
                  <a:lnTo>
                    <a:pt x="527" y="128"/>
                  </a:lnTo>
                  <a:lnTo>
                    <a:pt x="481" y="119"/>
                  </a:lnTo>
                  <a:lnTo>
                    <a:pt x="436" y="111"/>
                  </a:lnTo>
                  <a:lnTo>
                    <a:pt x="390" y="101"/>
                  </a:lnTo>
                  <a:lnTo>
                    <a:pt x="344" y="93"/>
                  </a:lnTo>
                  <a:lnTo>
                    <a:pt x="297" y="85"/>
                  </a:lnTo>
                  <a:lnTo>
                    <a:pt x="251" y="77"/>
                  </a:lnTo>
                  <a:lnTo>
                    <a:pt x="205" y="70"/>
                  </a:lnTo>
                  <a:lnTo>
                    <a:pt x="158" y="63"/>
                  </a:lnTo>
                  <a:lnTo>
                    <a:pt x="112" y="56"/>
                  </a:lnTo>
                  <a:lnTo>
                    <a:pt x="65" y="49"/>
                  </a:lnTo>
                  <a:lnTo>
                    <a:pt x="18" y="44"/>
                  </a:lnTo>
                  <a:lnTo>
                    <a:pt x="14" y="43"/>
                  </a:lnTo>
                  <a:lnTo>
                    <a:pt x="10" y="41"/>
                  </a:lnTo>
                  <a:lnTo>
                    <a:pt x="5" y="41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12" y="32"/>
                  </a:lnTo>
                  <a:lnTo>
                    <a:pt x="23" y="28"/>
                  </a:lnTo>
                  <a:lnTo>
                    <a:pt x="34" y="24"/>
                  </a:lnTo>
                  <a:lnTo>
                    <a:pt x="45" y="20"/>
                  </a:lnTo>
                  <a:lnTo>
                    <a:pt x="57" y="15"/>
                  </a:lnTo>
                  <a:lnTo>
                    <a:pt x="67" y="10"/>
                  </a:lnTo>
                  <a:lnTo>
                    <a:pt x="79" y="5"/>
                  </a:lnTo>
                  <a:lnTo>
                    <a:pt x="90" y="0"/>
                  </a:lnTo>
                  <a:lnTo>
                    <a:pt x="452" y="7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81" name="Freeform 1414"/>
            <p:cNvSpPr>
              <a:spLocks/>
            </p:cNvSpPr>
            <p:nvPr/>
          </p:nvSpPr>
          <p:spPr bwMode="auto">
            <a:xfrm>
              <a:off x="846" y="955"/>
              <a:ext cx="29" cy="99"/>
            </a:xfrm>
            <a:custGeom>
              <a:avLst/>
              <a:gdLst/>
              <a:ahLst/>
              <a:cxnLst>
                <a:cxn ang="0">
                  <a:pos x="42" y="28"/>
                </a:cxn>
                <a:cxn ang="0">
                  <a:pos x="48" y="48"/>
                </a:cxn>
                <a:cxn ang="0">
                  <a:pos x="54" y="69"/>
                </a:cxn>
                <a:cxn ang="0">
                  <a:pos x="57" y="91"/>
                </a:cxn>
                <a:cxn ang="0">
                  <a:pos x="55" y="114"/>
                </a:cxn>
                <a:cxn ang="0">
                  <a:pos x="50" y="133"/>
                </a:cxn>
                <a:cxn ang="0">
                  <a:pos x="43" y="152"/>
                </a:cxn>
                <a:cxn ang="0">
                  <a:pos x="36" y="171"/>
                </a:cxn>
                <a:cxn ang="0">
                  <a:pos x="28" y="190"/>
                </a:cxn>
                <a:cxn ang="0">
                  <a:pos x="20" y="199"/>
                </a:cxn>
                <a:cxn ang="0">
                  <a:pos x="22" y="179"/>
                </a:cxn>
                <a:cxn ang="0">
                  <a:pos x="16" y="159"/>
                </a:cxn>
                <a:cxn ang="0">
                  <a:pos x="8" y="139"/>
                </a:cxn>
                <a:cxn ang="0">
                  <a:pos x="0" y="121"/>
                </a:cxn>
                <a:cxn ang="0">
                  <a:pos x="7" y="117"/>
                </a:cxn>
                <a:cxn ang="0">
                  <a:pos x="16" y="114"/>
                </a:cxn>
                <a:cxn ang="0">
                  <a:pos x="25" y="111"/>
                </a:cxn>
                <a:cxn ang="0">
                  <a:pos x="33" y="109"/>
                </a:cxn>
                <a:cxn ang="0">
                  <a:pos x="41" y="106"/>
                </a:cxn>
                <a:cxn ang="0">
                  <a:pos x="47" y="101"/>
                </a:cxn>
                <a:cxn ang="0">
                  <a:pos x="50" y="95"/>
                </a:cxn>
                <a:cxn ang="0">
                  <a:pos x="50" y="87"/>
                </a:cxn>
                <a:cxn ang="0">
                  <a:pos x="47" y="83"/>
                </a:cxn>
                <a:cxn ang="0">
                  <a:pos x="42" y="79"/>
                </a:cxn>
                <a:cxn ang="0">
                  <a:pos x="38" y="77"/>
                </a:cxn>
                <a:cxn ang="0">
                  <a:pos x="32" y="75"/>
                </a:cxn>
                <a:cxn ang="0">
                  <a:pos x="27" y="71"/>
                </a:cxn>
                <a:cxn ang="0">
                  <a:pos x="23" y="69"/>
                </a:cxn>
                <a:cxn ang="0">
                  <a:pos x="18" y="64"/>
                </a:cxn>
                <a:cxn ang="0">
                  <a:pos x="16" y="58"/>
                </a:cxn>
                <a:cxn ang="0">
                  <a:pos x="20" y="45"/>
                </a:cxn>
                <a:cxn ang="0">
                  <a:pos x="23" y="28"/>
                </a:cxn>
                <a:cxn ang="0">
                  <a:pos x="26" y="13"/>
                </a:cxn>
                <a:cxn ang="0">
                  <a:pos x="31" y="0"/>
                </a:cxn>
                <a:cxn ang="0">
                  <a:pos x="33" y="8"/>
                </a:cxn>
                <a:cxn ang="0">
                  <a:pos x="35" y="15"/>
                </a:cxn>
                <a:cxn ang="0">
                  <a:pos x="39" y="22"/>
                </a:cxn>
                <a:cxn ang="0">
                  <a:pos x="42" y="28"/>
                </a:cxn>
              </a:cxnLst>
              <a:rect l="0" t="0" r="r" b="b"/>
              <a:pathLst>
                <a:path w="57" h="199">
                  <a:moveTo>
                    <a:pt x="42" y="28"/>
                  </a:moveTo>
                  <a:lnTo>
                    <a:pt x="48" y="48"/>
                  </a:lnTo>
                  <a:lnTo>
                    <a:pt x="54" y="69"/>
                  </a:lnTo>
                  <a:lnTo>
                    <a:pt x="57" y="91"/>
                  </a:lnTo>
                  <a:lnTo>
                    <a:pt x="55" y="114"/>
                  </a:lnTo>
                  <a:lnTo>
                    <a:pt x="50" y="133"/>
                  </a:lnTo>
                  <a:lnTo>
                    <a:pt x="43" y="152"/>
                  </a:lnTo>
                  <a:lnTo>
                    <a:pt x="36" y="171"/>
                  </a:lnTo>
                  <a:lnTo>
                    <a:pt x="28" y="190"/>
                  </a:lnTo>
                  <a:lnTo>
                    <a:pt x="20" y="199"/>
                  </a:lnTo>
                  <a:lnTo>
                    <a:pt x="22" y="179"/>
                  </a:lnTo>
                  <a:lnTo>
                    <a:pt x="16" y="159"/>
                  </a:lnTo>
                  <a:lnTo>
                    <a:pt x="8" y="139"/>
                  </a:lnTo>
                  <a:lnTo>
                    <a:pt x="0" y="121"/>
                  </a:lnTo>
                  <a:lnTo>
                    <a:pt x="7" y="117"/>
                  </a:lnTo>
                  <a:lnTo>
                    <a:pt x="16" y="114"/>
                  </a:lnTo>
                  <a:lnTo>
                    <a:pt x="25" y="111"/>
                  </a:lnTo>
                  <a:lnTo>
                    <a:pt x="33" y="109"/>
                  </a:lnTo>
                  <a:lnTo>
                    <a:pt x="41" y="106"/>
                  </a:lnTo>
                  <a:lnTo>
                    <a:pt x="47" y="101"/>
                  </a:lnTo>
                  <a:lnTo>
                    <a:pt x="50" y="95"/>
                  </a:lnTo>
                  <a:lnTo>
                    <a:pt x="50" y="87"/>
                  </a:lnTo>
                  <a:lnTo>
                    <a:pt x="47" y="83"/>
                  </a:lnTo>
                  <a:lnTo>
                    <a:pt x="42" y="79"/>
                  </a:lnTo>
                  <a:lnTo>
                    <a:pt x="38" y="77"/>
                  </a:lnTo>
                  <a:lnTo>
                    <a:pt x="32" y="75"/>
                  </a:lnTo>
                  <a:lnTo>
                    <a:pt x="27" y="71"/>
                  </a:lnTo>
                  <a:lnTo>
                    <a:pt x="23" y="69"/>
                  </a:lnTo>
                  <a:lnTo>
                    <a:pt x="18" y="64"/>
                  </a:lnTo>
                  <a:lnTo>
                    <a:pt x="16" y="58"/>
                  </a:lnTo>
                  <a:lnTo>
                    <a:pt x="20" y="45"/>
                  </a:lnTo>
                  <a:lnTo>
                    <a:pt x="23" y="28"/>
                  </a:lnTo>
                  <a:lnTo>
                    <a:pt x="26" y="13"/>
                  </a:lnTo>
                  <a:lnTo>
                    <a:pt x="31" y="0"/>
                  </a:lnTo>
                  <a:lnTo>
                    <a:pt x="33" y="8"/>
                  </a:lnTo>
                  <a:lnTo>
                    <a:pt x="35" y="15"/>
                  </a:lnTo>
                  <a:lnTo>
                    <a:pt x="39" y="22"/>
                  </a:lnTo>
                  <a:lnTo>
                    <a:pt x="42" y="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82" name="Freeform 1415"/>
            <p:cNvSpPr>
              <a:spLocks/>
            </p:cNvSpPr>
            <p:nvPr/>
          </p:nvSpPr>
          <p:spPr bwMode="auto">
            <a:xfrm>
              <a:off x="854" y="972"/>
              <a:ext cx="90" cy="110"/>
            </a:xfrm>
            <a:custGeom>
              <a:avLst/>
              <a:gdLst/>
              <a:ahLst/>
              <a:cxnLst>
                <a:cxn ang="0">
                  <a:pos x="178" y="27"/>
                </a:cxn>
                <a:cxn ang="0">
                  <a:pos x="177" y="70"/>
                </a:cxn>
                <a:cxn ang="0">
                  <a:pos x="160" y="96"/>
                </a:cxn>
                <a:cxn ang="0">
                  <a:pos x="141" y="118"/>
                </a:cxn>
                <a:cxn ang="0">
                  <a:pos x="122" y="138"/>
                </a:cxn>
                <a:cxn ang="0">
                  <a:pos x="101" y="158"/>
                </a:cxn>
                <a:cxn ang="0">
                  <a:pos x="78" y="175"/>
                </a:cxn>
                <a:cxn ang="0">
                  <a:pos x="54" y="191"/>
                </a:cxn>
                <a:cxn ang="0">
                  <a:pos x="29" y="207"/>
                </a:cxn>
                <a:cxn ang="0">
                  <a:pos x="3" y="221"/>
                </a:cxn>
                <a:cxn ang="0">
                  <a:pos x="0" y="212"/>
                </a:cxn>
                <a:cxn ang="0">
                  <a:pos x="0" y="204"/>
                </a:cxn>
                <a:cxn ang="0">
                  <a:pos x="2" y="197"/>
                </a:cxn>
                <a:cxn ang="0">
                  <a:pos x="6" y="189"/>
                </a:cxn>
                <a:cxn ang="0">
                  <a:pos x="11" y="181"/>
                </a:cxn>
                <a:cxn ang="0">
                  <a:pos x="17" y="174"/>
                </a:cxn>
                <a:cxn ang="0">
                  <a:pos x="22" y="166"/>
                </a:cxn>
                <a:cxn ang="0">
                  <a:pos x="25" y="157"/>
                </a:cxn>
                <a:cxn ang="0">
                  <a:pos x="30" y="146"/>
                </a:cxn>
                <a:cxn ang="0">
                  <a:pos x="34" y="136"/>
                </a:cxn>
                <a:cxn ang="0">
                  <a:pos x="40" y="126"/>
                </a:cxn>
                <a:cxn ang="0">
                  <a:pos x="44" y="111"/>
                </a:cxn>
                <a:cxn ang="0">
                  <a:pos x="45" y="112"/>
                </a:cxn>
                <a:cxn ang="0">
                  <a:pos x="46" y="105"/>
                </a:cxn>
                <a:cxn ang="0">
                  <a:pos x="50" y="101"/>
                </a:cxn>
                <a:cxn ang="0">
                  <a:pos x="56" y="100"/>
                </a:cxn>
                <a:cxn ang="0">
                  <a:pos x="62" y="98"/>
                </a:cxn>
                <a:cxn ang="0">
                  <a:pos x="67" y="93"/>
                </a:cxn>
                <a:cxn ang="0">
                  <a:pos x="71" y="89"/>
                </a:cxn>
                <a:cxn ang="0">
                  <a:pos x="77" y="85"/>
                </a:cxn>
                <a:cxn ang="0">
                  <a:pos x="83" y="83"/>
                </a:cxn>
                <a:cxn ang="0">
                  <a:pos x="88" y="80"/>
                </a:cxn>
                <a:cxn ang="0">
                  <a:pos x="93" y="76"/>
                </a:cxn>
                <a:cxn ang="0">
                  <a:pos x="99" y="73"/>
                </a:cxn>
                <a:cxn ang="0">
                  <a:pos x="103" y="68"/>
                </a:cxn>
                <a:cxn ang="0">
                  <a:pos x="111" y="59"/>
                </a:cxn>
                <a:cxn ang="0">
                  <a:pos x="121" y="50"/>
                </a:cxn>
                <a:cxn ang="0">
                  <a:pos x="129" y="42"/>
                </a:cxn>
                <a:cxn ang="0">
                  <a:pos x="138" y="33"/>
                </a:cxn>
                <a:cxn ang="0">
                  <a:pos x="146" y="25"/>
                </a:cxn>
                <a:cxn ang="0">
                  <a:pos x="154" y="17"/>
                </a:cxn>
                <a:cxn ang="0">
                  <a:pos x="162" y="9"/>
                </a:cxn>
                <a:cxn ang="0">
                  <a:pos x="169" y="0"/>
                </a:cxn>
                <a:cxn ang="0">
                  <a:pos x="174" y="5"/>
                </a:cxn>
                <a:cxn ang="0">
                  <a:pos x="176" y="10"/>
                </a:cxn>
                <a:cxn ang="0">
                  <a:pos x="177" y="18"/>
                </a:cxn>
                <a:cxn ang="0">
                  <a:pos x="178" y="27"/>
                </a:cxn>
              </a:cxnLst>
              <a:rect l="0" t="0" r="r" b="b"/>
              <a:pathLst>
                <a:path w="178" h="221">
                  <a:moveTo>
                    <a:pt x="178" y="27"/>
                  </a:moveTo>
                  <a:lnTo>
                    <a:pt x="177" y="70"/>
                  </a:lnTo>
                  <a:lnTo>
                    <a:pt x="160" y="96"/>
                  </a:lnTo>
                  <a:lnTo>
                    <a:pt x="141" y="118"/>
                  </a:lnTo>
                  <a:lnTo>
                    <a:pt x="122" y="138"/>
                  </a:lnTo>
                  <a:lnTo>
                    <a:pt x="101" y="158"/>
                  </a:lnTo>
                  <a:lnTo>
                    <a:pt x="78" y="175"/>
                  </a:lnTo>
                  <a:lnTo>
                    <a:pt x="54" y="191"/>
                  </a:lnTo>
                  <a:lnTo>
                    <a:pt x="29" y="207"/>
                  </a:lnTo>
                  <a:lnTo>
                    <a:pt x="3" y="221"/>
                  </a:lnTo>
                  <a:lnTo>
                    <a:pt x="0" y="212"/>
                  </a:lnTo>
                  <a:lnTo>
                    <a:pt x="0" y="204"/>
                  </a:lnTo>
                  <a:lnTo>
                    <a:pt x="2" y="197"/>
                  </a:lnTo>
                  <a:lnTo>
                    <a:pt x="6" y="189"/>
                  </a:lnTo>
                  <a:lnTo>
                    <a:pt x="11" y="181"/>
                  </a:lnTo>
                  <a:lnTo>
                    <a:pt x="17" y="174"/>
                  </a:lnTo>
                  <a:lnTo>
                    <a:pt x="22" y="166"/>
                  </a:lnTo>
                  <a:lnTo>
                    <a:pt x="25" y="157"/>
                  </a:lnTo>
                  <a:lnTo>
                    <a:pt x="30" y="146"/>
                  </a:lnTo>
                  <a:lnTo>
                    <a:pt x="34" y="136"/>
                  </a:lnTo>
                  <a:lnTo>
                    <a:pt x="40" y="126"/>
                  </a:lnTo>
                  <a:lnTo>
                    <a:pt x="44" y="111"/>
                  </a:lnTo>
                  <a:lnTo>
                    <a:pt x="45" y="112"/>
                  </a:lnTo>
                  <a:lnTo>
                    <a:pt x="46" y="105"/>
                  </a:lnTo>
                  <a:lnTo>
                    <a:pt x="50" y="101"/>
                  </a:lnTo>
                  <a:lnTo>
                    <a:pt x="56" y="100"/>
                  </a:lnTo>
                  <a:lnTo>
                    <a:pt x="62" y="98"/>
                  </a:lnTo>
                  <a:lnTo>
                    <a:pt x="67" y="93"/>
                  </a:lnTo>
                  <a:lnTo>
                    <a:pt x="71" y="89"/>
                  </a:lnTo>
                  <a:lnTo>
                    <a:pt x="77" y="85"/>
                  </a:lnTo>
                  <a:lnTo>
                    <a:pt x="83" y="83"/>
                  </a:lnTo>
                  <a:lnTo>
                    <a:pt x="88" y="80"/>
                  </a:lnTo>
                  <a:lnTo>
                    <a:pt x="93" y="76"/>
                  </a:lnTo>
                  <a:lnTo>
                    <a:pt x="99" y="73"/>
                  </a:lnTo>
                  <a:lnTo>
                    <a:pt x="103" y="68"/>
                  </a:lnTo>
                  <a:lnTo>
                    <a:pt x="111" y="59"/>
                  </a:lnTo>
                  <a:lnTo>
                    <a:pt x="121" y="50"/>
                  </a:lnTo>
                  <a:lnTo>
                    <a:pt x="129" y="42"/>
                  </a:lnTo>
                  <a:lnTo>
                    <a:pt x="138" y="33"/>
                  </a:lnTo>
                  <a:lnTo>
                    <a:pt x="146" y="25"/>
                  </a:lnTo>
                  <a:lnTo>
                    <a:pt x="154" y="17"/>
                  </a:lnTo>
                  <a:lnTo>
                    <a:pt x="162" y="9"/>
                  </a:lnTo>
                  <a:lnTo>
                    <a:pt x="169" y="0"/>
                  </a:lnTo>
                  <a:lnTo>
                    <a:pt x="174" y="5"/>
                  </a:lnTo>
                  <a:lnTo>
                    <a:pt x="176" y="10"/>
                  </a:lnTo>
                  <a:lnTo>
                    <a:pt x="177" y="18"/>
                  </a:lnTo>
                  <a:lnTo>
                    <a:pt x="178" y="27"/>
                  </a:lnTo>
                  <a:close/>
                </a:path>
              </a:pathLst>
            </a:custGeom>
            <a:solidFill>
              <a:srgbClr val="DB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83" name="Freeform 1416"/>
            <p:cNvSpPr>
              <a:spLocks/>
            </p:cNvSpPr>
            <p:nvPr/>
          </p:nvSpPr>
          <p:spPr bwMode="auto">
            <a:xfrm>
              <a:off x="409" y="977"/>
              <a:ext cx="441" cy="84"/>
            </a:xfrm>
            <a:custGeom>
              <a:avLst/>
              <a:gdLst/>
              <a:ahLst/>
              <a:cxnLst>
                <a:cxn ang="0">
                  <a:pos x="753" y="129"/>
                </a:cxn>
                <a:cxn ang="0">
                  <a:pos x="780" y="118"/>
                </a:cxn>
                <a:cxn ang="0">
                  <a:pos x="807" y="106"/>
                </a:cxn>
                <a:cxn ang="0">
                  <a:pos x="832" y="96"/>
                </a:cxn>
                <a:cxn ang="0">
                  <a:pos x="860" y="83"/>
                </a:cxn>
                <a:cxn ang="0">
                  <a:pos x="875" y="111"/>
                </a:cxn>
                <a:cxn ang="0">
                  <a:pos x="882" y="147"/>
                </a:cxn>
                <a:cxn ang="0">
                  <a:pos x="874" y="167"/>
                </a:cxn>
                <a:cxn ang="0">
                  <a:pos x="854" y="169"/>
                </a:cxn>
                <a:cxn ang="0">
                  <a:pos x="831" y="162"/>
                </a:cxn>
                <a:cxn ang="0">
                  <a:pos x="808" y="162"/>
                </a:cxn>
                <a:cxn ang="0">
                  <a:pos x="777" y="161"/>
                </a:cxn>
                <a:cxn ang="0">
                  <a:pos x="747" y="157"/>
                </a:cxn>
                <a:cxn ang="0">
                  <a:pos x="717" y="153"/>
                </a:cxn>
                <a:cxn ang="0">
                  <a:pos x="687" y="147"/>
                </a:cxn>
                <a:cxn ang="0">
                  <a:pos x="657" y="141"/>
                </a:cxn>
                <a:cxn ang="0">
                  <a:pos x="627" y="136"/>
                </a:cxn>
                <a:cxn ang="0">
                  <a:pos x="596" y="132"/>
                </a:cxn>
                <a:cxn ang="0">
                  <a:pos x="565" y="129"/>
                </a:cxn>
                <a:cxn ang="0">
                  <a:pos x="495" y="119"/>
                </a:cxn>
                <a:cxn ang="0">
                  <a:pos x="425" y="110"/>
                </a:cxn>
                <a:cxn ang="0">
                  <a:pos x="353" y="101"/>
                </a:cxn>
                <a:cxn ang="0">
                  <a:pos x="283" y="91"/>
                </a:cxn>
                <a:cxn ang="0">
                  <a:pos x="212" y="85"/>
                </a:cxn>
                <a:cxn ang="0">
                  <a:pos x="140" y="76"/>
                </a:cxn>
                <a:cxn ang="0">
                  <a:pos x="70" y="70"/>
                </a:cxn>
                <a:cxn ang="0">
                  <a:pos x="0" y="64"/>
                </a:cxn>
                <a:cxn ang="0">
                  <a:pos x="16" y="49"/>
                </a:cxn>
                <a:cxn ang="0">
                  <a:pos x="32" y="36"/>
                </a:cxn>
                <a:cxn ang="0">
                  <a:pos x="45" y="27"/>
                </a:cxn>
                <a:cxn ang="0">
                  <a:pos x="60" y="18"/>
                </a:cxn>
                <a:cxn ang="0">
                  <a:pos x="75" y="10"/>
                </a:cxn>
                <a:cxn ang="0">
                  <a:pos x="88" y="0"/>
                </a:cxn>
                <a:cxn ang="0">
                  <a:pos x="171" y="12"/>
                </a:cxn>
                <a:cxn ang="0">
                  <a:pos x="254" y="25"/>
                </a:cxn>
                <a:cxn ang="0">
                  <a:pos x="337" y="40"/>
                </a:cxn>
                <a:cxn ang="0">
                  <a:pos x="420" y="55"/>
                </a:cxn>
                <a:cxn ang="0">
                  <a:pos x="502" y="71"/>
                </a:cxn>
                <a:cxn ang="0">
                  <a:pos x="583" y="88"/>
                </a:cxn>
                <a:cxn ang="0">
                  <a:pos x="664" y="106"/>
                </a:cxn>
                <a:cxn ang="0">
                  <a:pos x="745" y="125"/>
                </a:cxn>
              </a:cxnLst>
              <a:rect l="0" t="0" r="r" b="b"/>
              <a:pathLst>
                <a:path w="882" h="170">
                  <a:moveTo>
                    <a:pt x="745" y="125"/>
                  </a:moveTo>
                  <a:lnTo>
                    <a:pt x="753" y="129"/>
                  </a:lnTo>
                  <a:lnTo>
                    <a:pt x="767" y="124"/>
                  </a:lnTo>
                  <a:lnTo>
                    <a:pt x="780" y="118"/>
                  </a:lnTo>
                  <a:lnTo>
                    <a:pt x="793" y="112"/>
                  </a:lnTo>
                  <a:lnTo>
                    <a:pt x="807" y="106"/>
                  </a:lnTo>
                  <a:lnTo>
                    <a:pt x="820" y="102"/>
                  </a:lnTo>
                  <a:lnTo>
                    <a:pt x="832" y="96"/>
                  </a:lnTo>
                  <a:lnTo>
                    <a:pt x="846" y="89"/>
                  </a:lnTo>
                  <a:lnTo>
                    <a:pt x="860" y="83"/>
                  </a:lnTo>
                  <a:lnTo>
                    <a:pt x="867" y="97"/>
                  </a:lnTo>
                  <a:lnTo>
                    <a:pt x="875" y="111"/>
                  </a:lnTo>
                  <a:lnTo>
                    <a:pt x="881" y="127"/>
                  </a:lnTo>
                  <a:lnTo>
                    <a:pt x="882" y="147"/>
                  </a:lnTo>
                  <a:lnTo>
                    <a:pt x="879" y="161"/>
                  </a:lnTo>
                  <a:lnTo>
                    <a:pt x="874" y="167"/>
                  </a:lnTo>
                  <a:lnTo>
                    <a:pt x="864" y="170"/>
                  </a:lnTo>
                  <a:lnTo>
                    <a:pt x="854" y="169"/>
                  </a:lnTo>
                  <a:lnTo>
                    <a:pt x="843" y="165"/>
                  </a:lnTo>
                  <a:lnTo>
                    <a:pt x="831" y="162"/>
                  </a:lnTo>
                  <a:lnTo>
                    <a:pt x="818" y="161"/>
                  </a:lnTo>
                  <a:lnTo>
                    <a:pt x="808" y="162"/>
                  </a:lnTo>
                  <a:lnTo>
                    <a:pt x="793" y="162"/>
                  </a:lnTo>
                  <a:lnTo>
                    <a:pt x="777" y="161"/>
                  </a:lnTo>
                  <a:lnTo>
                    <a:pt x="762" y="159"/>
                  </a:lnTo>
                  <a:lnTo>
                    <a:pt x="747" y="157"/>
                  </a:lnTo>
                  <a:lnTo>
                    <a:pt x="732" y="155"/>
                  </a:lnTo>
                  <a:lnTo>
                    <a:pt x="717" y="153"/>
                  </a:lnTo>
                  <a:lnTo>
                    <a:pt x="702" y="150"/>
                  </a:lnTo>
                  <a:lnTo>
                    <a:pt x="687" y="147"/>
                  </a:lnTo>
                  <a:lnTo>
                    <a:pt x="672" y="144"/>
                  </a:lnTo>
                  <a:lnTo>
                    <a:pt x="657" y="141"/>
                  </a:lnTo>
                  <a:lnTo>
                    <a:pt x="642" y="139"/>
                  </a:lnTo>
                  <a:lnTo>
                    <a:pt x="627" y="136"/>
                  </a:lnTo>
                  <a:lnTo>
                    <a:pt x="611" y="134"/>
                  </a:lnTo>
                  <a:lnTo>
                    <a:pt x="596" y="132"/>
                  </a:lnTo>
                  <a:lnTo>
                    <a:pt x="581" y="131"/>
                  </a:lnTo>
                  <a:lnTo>
                    <a:pt x="565" y="129"/>
                  </a:lnTo>
                  <a:lnTo>
                    <a:pt x="530" y="124"/>
                  </a:lnTo>
                  <a:lnTo>
                    <a:pt x="495" y="119"/>
                  </a:lnTo>
                  <a:lnTo>
                    <a:pt x="459" y="114"/>
                  </a:lnTo>
                  <a:lnTo>
                    <a:pt x="425" y="110"/>
                  </a:lnTo>
                  <a:lnTo>
                    <a:pt x="389" y="105"/>
                  </a:lnTo>
                  <a:lnTo>
                    <a:pt x="353" y="101"/>
                  </a:lnTo>
                  <a:lnTo>
                    <a:pt x="317" y="96"/>
                  </a:lnTo>
                  <a:lnTo>
                    <a:pt x="283" y="91"/>
                  </a:lnTo>
                  <a:lnTo>
                    <a:pt x="247" y="88"/>
                  </a:lnTo>
                  <a:lnTo>
                    <a:pt x="212" y="85"/>
                  </a:lnTo>
                  <a:lnTo>
                    <a:pt x="176" y="80"/>
                  </a:lnTo>
                  <a:lnTo>
                    <a:pt x="140" y="76"/>
                  </a:lnTo>
                  <a:lnTo>
                    <a:pt x="106" y="73"/>
                  </a:lnTo>
                  <a:lnTo>
                    <a:pt x="70" y="70"/>
                  </a:lnTo>
                  <a:lnTo>
                    <a:pt x="34" y="67"/>
                  </a:lnTo>
                  <a:lnTo>
                    <a:pt x="0" y="64"/>
                  </a:lnTo>
                  <a:lnTo>
                    <a:pt x="7" y="56"/>
                  </a:lnTo>
                  <a:lnTo>
                    <a:pt x="16" y="49"/>
                  </a:lnTo>
                  <a:lnTo>
                    <a:pt x="25" y="42"/>
                  </a:lnTo>
                  <a:lnTo>
                    <a:pt x="32" y="36"/>
                  </a:lnTo>
                  <a:lnTo>
                    <a:pt x="39" y="32"/>
                  </a:lnTo>
                  <a:lnTo>
                    <a:pt x="45" y="27"/>
                  </a:lnTo>
                  <a:lnTo>
                    <a:pt x="53" y="22"/>
                  </a:lnTo>
                  <a:lnTo>
                    <a:pt x="60" y="18"/>
                  </a:lnTo>
                  <a:lnTo>
                    <a:pt x="68" y="14"/>
                  </a:lnTo>
                  <a:lnTo>
                    <a:pt x="75" y="10"/>
                  </a:lnTo>
                  <a:lnTo>
                    <a:pt x="81" y="5"/>
                  </a:lnTo>
                  <a:lnTo>
                    <a:pt x="88" y="0"/>
                  </a:lnTo>
                  <a:lnTo>
                    <a:pt x="130" y="6"/>
                  </a:lnTo>
                  <a:lnTo>
                    <a:pt x="171" y="12"/>
                  </a:lnTo>
                  <a:lnTo>
                    <a:pt x="213" y="18"/>
                  </a:lnTo>
                  <a:lnTo>
                    <a:pt x="254" y="25"/>
                  </a:lnTo>
                  <a:lnTo>
                    <a:pt x="296" y="32"/>
                  </a:lnTo>
                  <a:lnTo>
                    <a:pt x="337" y="40"/>
                  </a:lnTo>
                  <a:lnTo>
                    <a:pt x="379" y="47"/>
                  </a:lnTo>
                  <a:lnTo>
                    <a:pt x="420" y="55"/>
                  </a:lnTo>
                  <a:lnTo>
                    <a:pt x="460" y="63"/>
                  </a:lnTo>
                  <a:lnTo>
                    <a:pt x="502" y="71"/>
                  </a:lnTo>
                  <a:lnTo>
                    <a:pt x="542" y="79"/>
                  </a:lnTo>
                  <a:lnTo>
                    <a:pt x="583" y="88"/>
                  </a:lnTo>
                  <a:lnTo>
                    <a:pt x="624" y="97"/>
                  </a:lnTo>
                  <a:lnTo>
                    <a:pt x="664" y="106"/>
                  </a:lnTo>
                  <a:lnTo>
                    <a:pt x="704" y="116"/>
                  </a:lnTo>
                  <a:lnTo>
                    <a:pt x="745" y="12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84" name="Freeform 1417"/>
            <p:cNvSpPr>
              <a:spLocks/>
            </p:cNvSpPr>
            <p:nvPr/>
          </p:nvSpPr>
          <p:spPr bwMode="auto">
            <a:xfrm>
              <a:off x="995" y="980"/>
              <a:ext cx="391" cy="126"/>
            </a:xfrm>
            <a:custGeom>
              <a:avLst/>
              <a:gdLst/>
              <a:ahLst/>
              <a:cxnLst>
                <a:cxn ang="0">
                  <a:pos x="759" y="28"/>
                </a:cxn>
                <a:cxn ang="0">
                  <a:pos x="774" y="58"/>
                </a:cxn>
                <a:cxn ang="0">
                  <a:pos x="735" y="85"/>
                </a:cxn>
                <a:cxn ang="0">
                  <a:pos x="642" y="104"/>
                </a:cxn>
                <a:cxn ang="0">
                  <a:pos x="551" y="123"/>
                </a:cxn>
                <a:cxn ang="0">
                  <a:pos x="460" y="145"/>
                </a:cxn>
                <a:cxn ang="0">
                  <a:pos x="370" y="167"/>
                </a:cxn>
                <a:cxn ang="0">
                  <a:pos x="279" y="189"/>
                </a:cxn>
                <a:cxn ang="0">
                  <a:pos x="188" y="212"/>
                </a:cxn>
                <a:cxn ang="0">
                  <a:pos x="97" y="234"/>
                </a:cxn>
                <a:cxn ang="0">
                  <a:pos x="2" y="252"/>
                </a:cxn>
                <a:cxn ang="0">
                  <a:pos x="0" y="241"/>
                </a:cxn>
                <a:cxn ang="0">
                  <a:pos x="3" y="228"/>
                </a:cxn>
                <a:cxn ang="0">
                  <a:pos x="4" y="225"/>
                </a:cxn>
                <a:cxn ang="0">
                  <a:pos x="6" y="216"/>
                </a:cxn>
                <a:cxn ang="0">
                  <a:pos x="7" y="213"/>
                </a:cxn>
                <a:cxn ang="0">
                  <a:pos x="7" y="213"/>
                </a:cxn>
                <a:cxn ang="0">
                  <a:pos x="9" y="210"/>
                </a:cxn>
                <a:cxn ang="0">
                  <a:pos x="9" y="201"/>
                </a:cxn>
                <a:cxn ang="0">
                  <a:pos x="10" y="197"/>
                </a:cxn>
                <a:cxn ang="0">
                  <a:pos x="11" y="198"/>
                </a:cxn>
                <a:cxn ang="0">
                  <a:pos x="14" y="173"/>
                </a:cxn>
                <a:cxn ang="0">
                  <a:pos x="25" y="132"/>
                </a:cxn>
                <a:cxn ang="0">
                  <a:pos x="28" y="122"/>
                </a:cxn>
                <a:cxn ang="0">
                  <a:pos x="32" y="107"/>
                </a:cxn>
                <a:cxn ang="0">
                  <a:pos x="33" y="97"/>
                </a:cxn>
                <a:cxn ang="0">
                  <a:pos x="37" y="70"/>
                </a:cxn>
                <a:cxn ang="0">
                  <a:pos x="38" y="52"/>
                </a:cxn>
                <a:cxn ang="0">
                  <a:pos x="38" y="32"/>
                </a:cxn>
                <a:cxn ang="0">
                  <a:pos x="57" y="31"/>
                </a:cxn>
                <a:cxn ang="0">
                  <a:pos x="76" y="28"/>
                </a:cxn>
                <a:cxn ang="0">
                  <a:pos x="94" y="24"/>
                </a:cxn>
                <a:cxn ang="0">
                  <a:pos x="113" y="20"/>
                </a:cxn>
                <a:cxn ang="0">
                  <a:pos x="100" y="110"/>
                </a:cxn>
                <a:cxn ang="0">
                  <a:pos x="80" y="191"/>
                </a:cxn>
                <a:cxn ang="0">
                  <a:pos x="99" y="193"/>
                </a:cxn>
                <a:cxn ang="0">
                  <a:pos x="116" y="187"/>
                </a:cxn>
                <a:cxn ang="0">
                  <a:pos x="135" y="178"/>
                </a:cxn>
                <a:cxn ang="0">
                  <a:pos x="154" y="173"/>
                </a:cxn>
                <a:cxn ang="0">
                  <a:pos x="229" y="153"/>
                </a:cxn>
                <a:cxn ang="0">
                  <a:pos x="303" y="132"/>
                </a:cxn>
                <a:cxn ang="0">
                  <a:pos x="374" y="108"/>
                </a:cxn>
                <a:cxn ang="0">
                  <a:pos x="447" y="85"/>
                </a:cxn>
                <a:cxn ang="0">
                  <a:pos x="518" y="62"/>
                </a:cxn>
                <a:cxn ang="0">
                  <a:pos x="591" y="41"/>
                </a:cxn>
                <a:cxn ang="0">
                  <a:pos x="664" y="19"/>
                </a:cxn>
                <a:cxn ang="0">
                  <a:pos x="740" y="0"/>
                </a:cxn>
              </a:cxnLst>
              <a:rect l="0" t="0" r="r" b="b"/>
              <a:pathLst>
                <a:path w="781" h="252">
                  <a:moveTo>
                    <a:pt x="747" y="12"/>
                  </a:moveTo>
                  <a:lnTo>
                    <a:pt x="759" y="28"/>
                  </a:lnTo>
                  <a:lnTo>
                    <a:pt x="768" y="42"/>
                  </a:lnTo>
                  <a:lnTo>
                    <a:pt x="774" y="58"/>
                  </a:lnTo>
                  <a:lnTo>
                    <a:pt x="781" y="76"/>
                  </a:lnTo>
                  <a:lnTo>
                    <a:pt x="735" y="85"/>
                  </a:lnTo>
                  <a:lnTo>
                    <a:pt x="688" y="94"/>
                  </a:lnTo>
                  <a:lnTo>
                    <a:pt x="642" y="104"/>
                  </a:lnTo>
                  <a:lnTo>
                    <a:pt x="596" y="113"/>
                  </a:lnTo>
                  <a:lnTo>
                    <a:pt x="551" y="123"/>
                  </a:lnTo>
                  <a:lnTo>
                    <a:pt x="505" y="134"/>
                  </a:lnTo>
                  <a:lnTo>
                    <a:pt x="460" y="145"/>
                  </a:lnTo>
                  <a:lnTo>
                    <a:pt x="414" y="156"/>
                  </a:lnTo>
                  <a:lnTo>
                    <a:pt x="370" y="167"/>
                  </a:lnTo>
                  <a:lnTo>
                    <a:pt x="323" y="179"/>
                  </a:lnTo>
                  <a:lnTo>
                    <a:pt x="279" y="189"/>
                  </a:lnTo>
                  <a:lnTo>
                    <a:pt x="232" y="201"/>
                  </a:lnTo>
                  <a:lnTo>
                    <a:pt x="188" y="212"/>
                  </a:lnTo>
                  <a:lnTo>
                    <a:pt x="142" y="223"/>
                  </a:lnTo>
                  <a:lnTo>
                    <a:pt x="97" y="234"/>
                  </a:lnTo>
                  <a:lnTo>
                    <a:pt x="51" y="244"/>
                  </a:lnTo>
                  <a:lnTo>
                    <a:pt x="2" y="252"/>
                  </a:lnTo>
                  <a:lnTo>
                    <a:pt x="0" y="247"/>
                  </a:lnTo>
                  <a:lnTo>
                    <a:pt x="0" y="241"/>
                  </a:lnTo>
                  <a:lnTo>
                    <a:pt x="2" y="235"/>
                  </a:lnTo>
                  <a:lnTo>
                    <a:pt x="3" y="228"/>
                  </a:lnTo>
                  <a:lnTo>
                    <a:pt x="3" y="228"/>
                  </a:lnTo>
                  <a:lnTo>
                    <a:pt x="4" y="225"/>
                  </a:lnTo>
                  <a:lnTo>
                    <a:pt x="6" y="220"/>
                  </a:lnTo>
                  <a:lnTo>
                    <a:pt x="6" y="216"/>
                  </a:lnTo>
                  <a:lnTo>
                    <a:pt x="7" y="212"/>
                  </a:lnTo>
                  <a:lnTo>
                    <a:pt x="7" y="213"/>
                  </a:lnTo>
                  <a:lnTo>
                    <a:pt x="7" y="213"/>
                  </a:lnTo>
                  <a:lnTo>
                    <a:pt x="7" y="213"/>
                  </a:lnTo>
                  <a:lnTo>
                    <a:pt x="8" y="214"/>
                  </a:lnTo>
                  <a:lnTo>
                    <a:pt x="9" y="210"/>
                  </a:lnTo>
                  <a:lnTo>
                    <a:pt x="9" y="205"/>
                  </a:lnTo>
                  <a:lnTo>
                    <a:pt x="9" y="201"/>
                  </a:lnTo>
                  <a:lnTo>
                    <a:pt x="10" y="196"/>
                  </a:lnTo>
                  <a:lnTo>
                    <a:pt x="10" y="197"/>
                  </a:lnTo>
                  <a:lnTo>
                    <a:pt x="11" y="197"/>
                  </a:lnTo>
                  <a:lnTo>
                    <a:pt x="11" y="198"/>
                  </a:lnTo>
                  <a:lnTo>
                    <a:pt x="11" y="198"/>
                  </a:lnTo>
                  <a:lnTo>
                    <a:pt x="14" y="173"/>
                  </a:lnTo>
                  <a:lnTo>
                    <a:pt x="15" y="174"/>
                  </a:lnTo>
                  <a:lnTo>
                    <a:pt x="25" y="132"/>
                  </a:lnTo>
                  <a:lnTo>
                    <a:pt x="26" y="133"/>
                  </a:lnTo>
                  <a:lnTo>
                    <a:pt x="28" y="122"/>
                  </a:lnTo>
                  <a:lnTo>
                    <a:pt x="30" y="114"/>
                  </a:lnTo>
                  <a:lnTo>
                    <a:pt x="32" y="107"/>
                  </a:lnTo>
                  <a:lnTo>
                    <a:pt x="32" y="96"/>
                  </a:lnTo>
                  <a:lnTo>
                    <a:pt x="33" y="97"/>
                  </a:lnTo>
                  <a:lnTo>
                    <a:pt x="36" y="69"/>
                  </a:lnTo>
                  <a:lnTo>
                    <a:pt x="37" y="70"/>
                  </a:lnTo>
                  <a:lnTo>
                    <a:pt x="38" y="61"/>
                  </a:lnTo>
                  <a:lnTo>
                    <a:pt x="38" y="52"/>
                  </a:lnTo>
                  <a:lnTo>
                    <a:pt x="38" y="42"/>
                  </a:lnTo>
                  <a:lnTo>
                    <a:pt x="38" y="32"/>
                  </a:lnTo>
                  <a:lnTo>
                    <a:pt x="48" y="31"/>
                  </a:lnTo>
                  <a:lnTo>
                    <a:pt x="57" y="31"/>
                  </a:lnTo>
                  <a:lnTo>
                    <a:pt x="67" y="29"/>
                  </a:lnTo>
                  <a:lnTo>
                    <a:pt x="76" y="28"/>
                  </a:lnTo>
                  <a:lnTo>
                    <a:pt x="85" y="26"/>
                  </a:lnTo>
                  <a:lnTo>
                    <a:pt x="94" y="24"/>
                  </a:lnTo>
                  <a:lnTo>
                    <a:pt x="104" y="22"/>
                  </a:lnTo>
                  <a:lnTo>
                    <a:pt x="113" y="20"/>
                  </a:lnTo>
                  <a:lnTo>
                    <a:pt x="107" y="65"/>
                  </a:lnTo>
                  <a:lnTo>
                    <a:pt x="100" y="110"/>
                  </a:lnTo>
                  <a:lnTo>
                    <a:pt x="90" y="152"/>
                  </a:lnTo>
                  <a:lnTo>
                    <a:pt x="80" y="191"/>
                  </a:lnTo>
                  <a:lnTo>
                    <a:pt x="90" y="194"/>
                  </a:lnTo>
                  <a:lnTo>
                    <a:pt x="99" y="193"/>
                  </a:lnTo>
                  <a:lnTo>
                    <a:pt x="108" y="190"/>
                  </a:lnTo>
                  <a:lnTo>
                    <a:pt x="116" y="187"/>
                  </a:lnTo>
                  <a:lnTo>
                    <a:pt x="125" y="182"/>
                  </a:lnTo>
                  <a:lnTo>
                    <a:pt x="135" y="178"/>
                  </a:lnTo>
                  <a:lnTo>
                    <a:pt x="144" y="174"/>
                  </a:lnTo>
                  <a:lnTo>
                    <a:pt x="154" y="173"/>
                  </a:lnTo>
                  <a:lnTo>
                    <a:pt x="192" y="164"/>
                  </a:lnTo>
                  <a:lnTo>
                    <a:pt x="229" y="153"/>
                  </a:lnTo>
                  <a:lnTo>
                    <a:pt x="266" y="143"/>
                  </a:lnTo>
                  <a:lnTo>
                    <a:pt x="303" y="132"/>
                  </a:lnTo>
                  <a:lnTo>
                    <a:pt x="338" y="120"/>
                  </a:lnTo>
                  <a:lnTo>
                    <a:pt x="374" y="108"/>
                  </a:lnTo>
                  <a:lnTo>
                    <a:pt x="411" y="97"/>
                  </a:lnTo>
                  <a:lnTo>
                    <a:pt x="447" y="85"/>
                  </a:lnTo>
                  <a:lnTo>
                    <a:pt x="482" y="74"/>
                  </a:lnTo>
                  <a:lnTo>
                    <a:pt x="518" y="62"/>
                  </a:lnTo>
                  <a:lnTo>
                    <a:pt x="555" y="51"/>
                  </a:lnTo>
                  <a:lnTo>
                    <a:pt x="591" y="41"/>
                  </a:lnTo>
                  <a:lnTo>
                    <a:pt x="627" y="29"/>
                  </a:lnTo>
                  <a:lnTo>
                    <a:pt x="664" y="19"/>
                  </a:lnTo>
                  <a:lnTo>
                    <a:pt x="702" y="9"/>
                  </a:lnTo>
                  <a:lnTo>
                    <a:pt x="740" y="0"/>
                  </a:lnTo>
                  <a:lnTo>
                    <a:pt x="747" y="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85" name="Freeform 1418"/>
            <p:cNvSpPr>
              <a:spLocks/>
            </p:cNvSpPr>
            <p:nvPr/>
          </p:nvSpPr>
          <p:spPr bwMode="auto">
            <a:xfrm>
              <a:off x="1090" y="992"/>
              <a:ext cx="369" cy="98"/>
            </a:xfrm>
            <a:custGeom>
              <a:avLst/>
              <a:gdLst/>
              <a:ahLst/>
              <a:cxnLst>
                <a:cxn ang="0">
                  <a:pos x="655" y="20"/>
                </a:cxn>
                <a:cxn ang="0">
                  <a:pos x="664" y="35"/>
                </a:cxn>
                <a:cxn ang="0">
                  <a:pos x="679" y="53"/>
                </a:cxn>
                <a:cxn ang="0">
                  <a:pos x="698" y="76"/>
                </a:cxn>
                <a:cxn ang="0">
                  <a:pos x="714" y="99"/>
                </a:cxn>
                <a:cxn ang="0">
                  <a:pos x="730" y="123"/>
                </a:cxn>
                <a:cxn ang="0">
                  <a:pos x="729" y="139"/>
                </a:cxn>
                <a:cxn ang="0">
                  <a:pos x="711" y="139"/>
                </a:cxn>
                <a:cxn ang="0">
                  <a:pos x="695" y="137"/>
                </a:cxn>
                <a:cxn ang="0">
                  <a:pos x="679" y="137"/>
                </a:cxn>
                <a:cxn ang="0">
                  <a:pos x="627" y="139"/>
                </a:cxn>
                <a:cxn ang="0">
                  <a:pos x="541" y="144"/>
                </a:cxn>
                <a:cxn ang="0">
                  <a:pos x="457" y="150"/>
                </a:cxn>
                <a:cxn ang="0">
                  <a:pos x="373" y="157"/>
                </a:cxn>
                <a:cxn ang="0">
                  <a:pos x="290" y="167"/>
                </a:cxn>
                <a:cxn ang="0">
                  <a:pos x="207" y="175"/>
                </a:cxn>
                <a:cxn ang="0">
                  <a:pos x="124" y="184"/>
                </a:cxn>
                <a:cxn ang="0">
                  <a:pos x="41" y="192"/>
                </a:cxn>
                <a:cxn ang="0">
                  <a:pos x="16" y="190"/>
                </a:cxn>
                <a:cxn ang="0">
                  <a:pos x="49" y="182"/>
                </a:cxn>
                <a:cxn ang="0">
                  <a:pos x="84" y="175"/>
                </a:cxn>
                <a:cxn ang="0">
                  <a:pos x="118" y="167"/>
                </a:cxn>
                <a:cxn ang="0">
                  <a:pos x="163" y="155"/>
                </a:cxn>
                <a:cxn ang="0">
                  <a:pos x="220" y="141"/>
                </a:cxn>
                <a:cxn ang="0">
                  <a:pos x="279" y="127"/>
                </a:cxn>
                <a:cxn ang="0">
                  <a:pos x="338" y="115"/>
                </a:cxn>
                <a:cxn ang="0">
                  <a:pos x="398" y="101"/>
                </a:cxn>
                <a:cxn ang="0">
                  <a:pos x="458" y="88"/>
                </a:cxn>
                <a:cxn ang="0">
                  <a:pos x="517" y="77"/>
                </a:cxn>
                <a:cxn ang="0">
                  <a:pos x="577" y="64"/>
                </a:cxn>
                <a:cxn ang="0">
                  <a:pos x="603" y="46"/>
                </a:cxn>
                <a:cxn ang="0">
                  <a:pos x="593" y="20"/>
                </a:cxn>
                <a:cxn ang="0">
                  <a:pos x="589" y="4"/>
                </a:cxn>
                <a:cxn ang="0">
                  <a:pos x="600" y="1"/>
                </a:cxn>
                <a:cxn ang="0">
                  <a:pos x="614" y="1"/>
                </a:cxn>
                <a:cxn ang="0">
                  <a:pos x="627" y="2"/>
                </a:cxn>
                <a:cxn ang="0">
                  <a:pos x="638" y="5"/>
                </a:cxn>
                <a:cxn ang="0">
                  <a:pos x="644" y="11"/>
                </a:cxn>
              </a:cxnLst>
              <a:rect l="0" t="0" r="r" b="b"/>
              <a:pathLst>
                <a:path w="737" h="195">
                  <a:moveTo>
                    <a:pt x="646" y="16"/>
                  </a:moveTo>
                  <a:lnTo>
                    <a:pt x="655" y="20"/>
                  </a:lnTo>
                  <a:lnTo>
                    <a:pt x="661" y="27"/>
                  </a:lnTo>
                  <a:lnTo>
                    <a:pt x="664" y="35"/>
                  </a:lnTo>
                  <a:lnTo>
                    <a:pt x="670" y="41"/>
                  </a:lnTo>
                  <a:lnTo>
                    <a:pt x="679" y="53"/>
                  </a:lnTo>
                  <a:lnTo>
                    <a:pt x="688" y="64"/>
                  </a:lnTo>
                  <a:lnTo>
                    <a:pt x="698" y="76"/>
                  </a:lnTo>
                  <a:lnTo>
                    <a:pt x="706" y="87"/>
                  </a:lnTo>
                  <a:lnTo>
                    <a:pt x="714" y="99"/>
                  </a:lnTo>
                  <a:lnTo>
                    <a:pt x="722" y="110"/>
                  </a:lnTo>
                  <a:lnTo>
                    <a:pt x="730" y="123"/>
                  </a:lnTo>
                  <a:lnTo>
                    <a:pt x="737" y="137"/>
                  </a:lnTo>
                  <a:lnTo>
                    <a:pt x="729" y="139"/>
                  </a:lnTo>
                  <a:lnTo>
                    <a:pt x="720" y="139"/>
                  </a:lnTo>
                  <a:lnTo>
                    <a:pt x="711" y="139"/>
                  </a:lnTo>
                  <a:lnTo>
                    <a:pt x="703" y="138"/>
                  </a:lnTo>
                  <a:lnTo>
                    <a:pt x="695" y="137"/>
                  </a:lnTo>
                  <a:lnTo>
                    <a:pt x="687" y="137"/>
                  </a:lnTo>
                  <a:lnTo>
                    <a:pt x="679" y="137"/>
                  </a:lnTo>
                  <a:lnTo>
                    <a:pt x="670" y="138"/>
                  </a:lnTo>
                  <a:lnTo>
                    <a:pt x="627" y="139"/>
                  </a:lnTo>
                  <a:lnTo>
                    <a:pt x="584" y="141"/>
                  </a:lnTo>
                  <a:lnTo>
                    <a:pt x="541" y="144"/>
                  </a:lnTo>
                  <a:lnTo>
                    <a:pt x="500" y="147"/>
                  </a:lnTo>
                  <a:lnTo>
                    <a:pt x="457" y="150"/>
                  </a:lnTo>
                  <a:lnTo>
                    <a:pt x="416" y="154"/>
                  </a:lnTo>
                  <a:lnTo>
                    <a:pt x="373" y="157"/>
                  </a:lnTo>
                  <a:lnTo>
                    <a:pt x="331" y="162"/>
                  </a:lnTo>
                  <a:lnTo>
                    <a:pt x="290" y="167"/>
                  </a:lnTo>
                  <a:lnTo>
                    <a:pt x="249" y="170"/>
                  </a:lnTo>
                  <a:lnTo>
                    <a:pt x="207" y="175"/>
                  </a:lnTo>
                  <a:lnTo>
                    <a:pt x="166" y="179"/>
                  </a:lnTo>
                  <a:lnTo>
                    <a:pt x="124" y="184"/>
                  </a:lnTo>
                  <a:lnTo>
                    <a:pt x="83" y="187"/>
                  </a:lnTo>
                  <a:lnTo>
                    <a:pt x="41" y="192"/>
                  </a:lnTo>
                  <a:lnTo>
                    <a:pt x="0" y="195"/>
                  </a:lnTo>
                  <a:lnTo>
                    <a:pt x="16" y="190"/>
                  </a:lnTo>
                  <a:lnTo>
                    <a:pt x="32" y="185"/>
                  </a:lnTo>
                  <a:lnTo>
                    <a:pt x="49" y="182"/>
                  </a:lnTo>
                  <a:lnTo>
                    <a:pt x="67" y="178"/>
                  </a:lnTo>
                  <a:lnTo>
                    <a:pt x="84" y="175"/>
                  </a:lnTo>
                  <a:lnTo>
                    <a:pt x="101" y="171"/>
                  </a:lnTo>
                  <a:lnTo>
                    <a:pt x="118" y="167"/>
                  </a:lnTo>
                  <a:lnTo>
                    <a:pt x="135" y="162"/>
                  </a:lnTo>
                  <a:lnTo>
                    <a:pt x="163" y="155"/>
                  </a:lnTo>
                  <a:lnTo>
                    <a:pt x="191" y="148"/>
                  </a:lnTo>
                  <a:lnTo>
                    <a:pt x="220" y="141"/>
                  </a:lnTo>
                  <a:lnTo>
                    <a:pt x="250" y="134"/>
                  </a:lnTo>
                  <a:lnTo>
                    <a:pt x="279" y="127"/>
                  </a:lnTo>
                  <a:lnTo>
                    <a:pt x="308" y="122"/>
                  </a:lnTo>
                  <a:lnTo>
                    <a:pt x="338" y="115"/>
                  </a:lnTo>
                  <a:lnTo>
                    <a:pt x="368" y="108"/>
                  </a:lnTo>
                  <a:lnTo>
                    <a:pt x="398" y="101"/>
                  </a:lnTo>
                  <a:lnTo>
                    <a:pt x="428" y="95"/>
                  </a:lnTo>
                  <a:lnTo>
                    <a:pt x="458" y="88"/>
                  </a:lnTo>
                  <a:lnTo>
                    <a:pt x="487" y="82"/>
                  </a:lnTo>
                  <a:lnTo>
                    <a:pt x="517" y="77"/>
                  </a:lnTo>
                  <a:lnTo>
                    <a:pt x="547" y="70"/>
                  </a:lnTo>
                  <a:lnTo>
                    <a:pt x="577" y="64"/>
                  </a:lnTo>
                  <a:lnTo>
                    <a:pt x="606" y="58"/>
                  </a:lnTo>
                  <a:lnTo>
                    <a:pt x="603" y="46"/>
                  </a:lnTo>
                  <a:lnTo>
                    <a:pt x="599" y="32"/>
                  </a:lnTo>
                  <a:lnTo>
                    <a:pt x="593" y="20"/>
                  </a:lnTo>
                  <a:lnTo>
                    <a:pt x="586" y="9"/>
                  </a:lnTo>
                  <a:lnTo>
                    <a:pt x="589" y="4"/>
                  </a:lnTo>
                  <a:lnTo>
                    <a:pt x="594" y="2"/>
                  </a:lnTo>
                  <a:lnTo>
                    <a:pt x="600" y="1"/>
                  </a:lnTo>
                  <a:lnTo>
                    <a:pt x="607" y="0"/>
                  </a:lnTo>
                  <a:lnTo>
                    <a:pt x="614" y="1"/>
                  </a:lnTo>
                  <a:lnTo>
                    <a:pt x="621" y="1"/>
                  </a:lnTo>
                  <a:lnTo>
                    <a:pt x="627" y="2"/>
                  </a:lnTo>
                  <a:lnTo>
                    <a:pt x="634" y="2"/>
                  </a:lnTo>
                  <a:lnTo>
                    <a:pt x="638" y="5"/>
                  </a:lnTo>
                  <a:lnTo>
                    <a:pt x="641" y="8"/>
                  </a:lnTo>
                  <a:lnTo>
                    <a:pt x="644" y="11"/>
                  </a:lnTo>
                  <a:lnTo>
                    <a:pt x="646" y="1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86" name="Freeform 1419"/>
            <p:cNvSpPr>
              <a:spLocks/>
            </p:cNvSpPr>
            <p:nvPr/>
          </p:nvSpPr>
          <p:spPr bwMode="auto">
            <a:xfrm>
              <a:off x="418" y="1018"/>
              <a:ext cx="431" cy="69"/>
            </a:xfrm>
            <a:custGeom>
              <a:avLst/>
              <a:gdLst/>
              <a:ahLst/>
              <a:cxnLst>
                <a:cxn ang="0">
                  <a:pos x="624" y="65"/>
                </a:cxn>
                <a:cxn ang="0">
                  <a:pos x="655" y="71"/>
                </a:cxn>
                <a:cxn ang="0">
                  <a:pos x="686" y="75"/>
                </a:cxn>
                <a:cxn ang="0">
                  <a:pos x="716" y="80"/>
                </a:cxn>
                <a:cxn ang="0">
                  <a:pos x="747" y="84"/>
                </a:cxn>
                <a:cxn ang="0">
                  <a:pos x="778" y="88"/>
                </a:cxn>
                <a:cxn ang="0">
                  <a:pos x="809" y="93"/>
                </a:cxn>
                <a:cxn ang="0">
                  <a:pos x="839" y="96"/>
                </a:cxn>
                <a:cxn ang="0">
                  <a:pos x="858" y="106"/>
                </a:cxn>
                <a:cxn ang="0">
                  <a:pos x="861" y="128"/>
                </a:cxn>
                <a:cxn ang="0">
                  <a:pos x="846" y="136"/>
                </a:cxn>
                <a:cxn ang="0">
                  <a:pos x="814" y="133"/>
                </a:cxn>
                <a:cxn ang="0">
                  <a:pos x="782" y="129"/>
                </a:cxn>
                <a:cxn ang="0">
                  <a:pos x="748" y="127"/>
                </a:cxn>
                <a:cxn ang="0">
                  <a:pos x="714" y="124"/>
                </a:cxn>
                <a:cxn ang="0">
                  <a:pos x="680" y="121"/>
                </a:cxn>
                <a:cxn ang="0">
                  <a:pos x="647" y="119"/>
                </a:cxn>
                <a:cxn ang="0">
                  <a:pos x="614" y="117"/>
                </a:cxn>
                <a:cxn ang="0">
                  <a:pos x="561" y="111"/>
                </a:cxn>
                <a:cxn ang="0">
                  <a:pos x="486" y="103"/>
                </a:cxn>
                <a:cxn ang="0">
                  <a:pos x="411" y="97"/>
                </a:cxn>
                <a:cxn ang="0">
                  <a:pos x="335" y="91"/>
                </a:cxn>
                <a:cxn ang="0">
                  <a:pos x="259" y="88"/>
                </a:cxn>
                <a:cxn ang="0">
                  <a:pos x="183" y="84"/>
                </a:cxn>
                <a:cxn ang="0">
                  <a:pos x="109" y="81"/>
                </a:cxn>
                <a:cxn ang="0">
                  <a:pos x="36" y="78"/>
                </a:cxn>
                <a:cxn ang="0">
                  <a:pos x="6" y="70"/>
                </a:cxn>
                <a:cxn ang="0">
                  <a:pos x="21" y="57"/>
                </a:cxn>
                <a:cxn ang="0">
                  <a:pos x="39" y="44"/>
                </a:cxn>
                <a:cxn ang="0">
                  <a:pos x="55" y="33"/>
                </a:cxn>
                <a:cxn ang="0">
                  <a:pos x="71" y="20"/>
                </a:cxn>
                <a:cxn ang="0">
                  <a:pos x="86" y="6"/>
                </a:cxn>
                <a:cxn ang="0">
                  <a:pos x="128" y="2"/>
                </a:cxn>
                <a:cxn ang="0">
                  <a:pos x="192" y="7"/>
                </a:cxn>
                <a:cxn ang="0">
                  <a:pos x="257" y="15"/>
                </a:cxn>
                <a:cxn ang="0">
                  <a:pos x="321" y="25"/>
                </a:cxn>
                <a:cxn ang="0">
                  <a:pos x="385" y="35"/>
                </a:cxn>
                <a:cxn ang="0">
                  <a:pos x="449" y="44"/>
                </a:cxn>
                <a:cxn ang="0">
                  <a:pos x="512" y="53"/>
                </a:cxn>
                <a:cxn ang="0">
                  <a:pos x="577" y="60"/>
                </a:cxn>
              </a:cxnLst>
              <a:rect l="0" t="0" r="r" b="b"/>
              <a:pathLst>
                <a:path w="862" h="139">
                  <a:moveTo>
                    <a:pt x="609" y="63"/>
                  </a:moveTo>
                  <a:lnTo>
                    <a:pt x="624" y="65"/>
                  </a:lnTo>
                  <a:lnTo>
                    <a:pt x="639" y="67"/>
                  </a:lnTo>
                  <a:lnTo>
                    <a:pt x="655" y="71"/>
                  </a:lnTo>
                  <a:lnTo>
                    <a:pt x="670" y="73"/>
                  </a:lnTo>
                  <a:lnTo>
                    <a:pt x="686" y="75"/>
                  </a:lnTo>
                  <a:lnTo>
                    <a:pt x="701" y="78"/>
                  </a:lnTo>
                  <a:lnTo>
                    <a:pt x="716" y="80"/>
                  </a:lnTo>
                  <a:lnTo>
                    <a:pt x="732" y="82"/>
                  </a:lnTo>
                  <a:lnTo>
                    <a:pt x="747" y="84"/>
                  </a:lnTo>
                  <a:lnTo>
                    <a:pt x="763" y="86"/>
                  </a:lnTo>
                  <a:lnTo>
                    <a:pt x="778" y="88"/>
                  </a:lnTo>
                  <a:lnTo>
                    <a:pt x="793" y="90"/>
                  </a:lnTo>
                  <a:lnTo>
                    <a:pt x="809" y="93"/>
                  </a:lnTo>
                  <a:lnTo>
                    <a:pt x="824" y="95"/>
                  </a:lnTo>
                  <a:lnTo>
                    <a:pt x="839" y="96"/>
                  </a:lnTo>
                  <a:lnTo>
                    <a:pt x="854" y="98"/>
                  </a:lnTo>
                  <a:lnTo>
                    <a:pt x="858" y="106"/>
                  </a:lnTo>
                  <a:lnTo>
                    <a:pt x="860" y="117"/>
                  </a:lnTo>
                  <a:lnTo>
                    <a:pt x="861" y="128"/>
                  </a:lnTo>
                  <a:lnTo>
                    <a:pt x="862" y="139"/>
                  </a:lnTo>
                  <a:lnTo>
                    <a:pt x="846" y="136"/>
                  </a:lnTo>
                  <a:lnTo>
                    <a:pt x="831" y="135"/>
                  </a:lnTo>
                  <a:lnTo>
                    <a:pt x="814" y="133"/>
                  </a:lnTo>
                  <a:lnTo>
                    <a:pt x="798" y="132"/>
                  </a:lnTo>
                  <a:lnTo>
                    <a:pt x="782" y="129"/>
                  </a:lnTo>
                  <a:lnTo>
                    <a:pt x="765" y="128"/>
                  </a:lnTo>
                  <a:lnTo>
                    <a:pt x="748" y="127"/>
                  </a:lnTo>
                  <a:lnTo>
                    <a:pt x="731" y="125"/>
                  </a:lnTo>
                  <a:lnTo>
                    <a:pt x="714" y="124"/>
                  </a:lnTo>
                  <a:lnTo>
                    <a:pt x="698" y="122"/>
                  </a:lnTo>
                  <a:lnTo>
                    <a:pt x="680" y="121"/>
                  </a:lnTo>
                  <a:lnTo>
                    <a:pt x="663" y="120"/>
                  </a:lnTo>
                  <a:lnTo>
                    <a:pt x="647" y="119"/>
                  </a:lnTo>
                  <a:lnTo>
                    <a:pt x="630" y="118"/>
                  </a:lnTo>
                  <a:lnTo>
                    <a:pt x="614" y="117"/>
                  </a:lnTo>
                  <a:lnTo>
                    <a:pt x="598" y="116"/>
                  </a:lnTo>
                  <a:lnTo>
                    <a:pt x="561" y="111"/>
                  </a:lnTo>
                  <a:lnTo>
                    <a:pt x="524" y="108"/>
                  </a:lnTo>
                  <a:lnTo>
                    <a:pt x="486" y="103"/>
                  </a:lnTo>
                  <a:lnTo>
                    <a:pt x="448" y="99"/>
                  </a:lnTo>
                  <a:lnTo>
                    <a:pt x="411" y="97"/>
                  </a:lnTo>
                  <a:lnTo>
                    <a:pt x="373" y="94"/>
                  </a:lnTo>
                  <a:lnTo>
                    <a:pt x="335" y="91"/>
                  </a:lnTo>
                  <a:lnTo>
                    <a:pt x="297" y="89"/>
                  </a:lnTo>
                  <a:lnTo>
                    <a:pt x="259" y="88"/>
                  </a:lnTo>
                  <a:lnTo>
                    <a:pt x="221" y="86"/>
                  </a:lnTo>
                  <a:lnTo>
                    <a:pt x="183" y="84"/>
                  </a:lnTo>
                  <a:lnTo>
                    <a:pt x="146" y="82"/>
                  </a:lnTo>
                  <a:lnTo>
                    <a:pt x="109" y="81"/>
                  </a:lnTo>
                  <a:lnTo>
                    <a:pt x="72" y="80"/>
                  </a:lnTo>
                  <a:lnTo>
                    <a:pt x="36" y="78"/>
                  </a:lnTo>
                  <a:lnTo>
                    <a:pt x="0" y="76"/>
                  </a:lnTo>
                  <a:lnTo>
                    <a:pt x="6" y="70"/>
                  </a:lnTo>
                  <a:lnTo>
                    <a:pt x="13" y="63"/>
                  </a:lnTo>
                  <a:lnTo>
                    <a:pt x="21" y="57"/>
                  </a:lnTo>
                  <a:lnTo>
                    <a:pt x="30" y="50"/>
                  </a:lnTo>
                  <a:lnTo>
                    <a:pt x="39" y="44"/>
                  </a:lnTo>
                  <a:lnTo>
                    <a:pt x="47" y="38"/>
                  </a:lnTo>
                  <a:lnTo>
                    <a:pt x="55" y="33"/>
                  </a:lnTo>
                  <a:lnTo>
                    <a:pt x="63" y="26"/>
                  </a:lnTo>
                  <a:lnTo>
                    <a:pt x="71" y="20"/>
                  </a:lnTo>
                  <a:lnTo>
                    <a:pt x="78" y="13"/>
                  </a:lnTo>
                  <a:lnTo>
                    <a:pt x="86" y="6"/>
                  </a:lnTo>
                  <a:lnTo>
                    <a:pt x="96" y="0"/>
                  </a:lnTo>
                  <a:lnTo>
                    <a:pt x="128" y="2"/>
                  </a:lnTo>
                  <a:lnTo>
                    <a:pt x="160" y="4"/>
                  </a:lnTo>
                  <a:lnTo>
                    <a:pt x="192" y="7"/>
                  </a:lnTo>
                  <a:lnTo>
                    <a:pt x="224" y="11"/>
                  </a:lnTo>
                  <a:lnTo>
                    <a:pt x="257" y="15"/>
                  </a:lnTo>
                  <a:lnTo>
                    <a:pt x="289" y="20"/>
                  </a:lnTo>
                  <a:lnTo>
                    <a:pt x="321" y="25"/>
                  </a:lnTo>
                  <a:lnTo>
                    <a:pt x="352" y="29"/>
                  </a:lnTo>
                  <a:lnTo>
                    <a:pt x="385" y="35"/>
                  </a:lnTo>
                  <a:lnTo>
                    <a:pt x="417" y="40"/>
                  </a:lnTo>
                  <a:lnTo>
                    <a:pt x="449" y="44"/>
                  </a:lnTo>
                  <a:lnTo>
                    <a:pt x="480" y="49"/>
                  </a:lnTo>
                  <a:lnTo>
                    <a:pt x="512" y="53"/>
                  </a:lnTo>
                  <a:lnTo>
                    <a:pt x="545" y="57"/>
                  </a:lnTo>
                  <a:lnTo>
                    <a:pt x="577" y="60"/>
                  </a:lnTo>
                  <a:lnTo>
                    <a:pt x="609" y="6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87" name="Freeform 1420"/>
            <p:cNvSpPr>
              <a:spLocks/>
            </p:cNvSpPr>
            <p:nvPr/>
          </p:nvSpPr>
          <p:spPr bwMode="auto">
            <a:xfrm>
              <a:off x="865" y="1045"/>
              <a:ext cx="75" cy="79"/>
            </a:xfrm>
            <a:custGeom>
              <a:avLst/>
              <a:gdLst/>
              <a:ahLst/>
              <a:cxnLst>
                <a:cxn ang="0">
                  <a:pos x="150" y="77"/>
                </a:cxn>
                <a:cxn ang="0">
                  <a:pos x="139" y="88"/>
                </a:cxn>
                <a:cxn ang="0">
                  <a:pos x="128" y="99"/>
                </a:cxn>
                <a:cxn ang="0">
                  <a:pos x="118" y="109"/>
                </a:cxn>
                <a:cxn ang="0">
                  <a:pos x="108" y="118"/>
                </a:cxn>
                <a:cxn ang="0">
                  <a:pos x="96" y="129"/>
                </a:cxn>
                <a:cxn ang="0">
                  <a:pos x="85" y="138"/>
                </a:cxn>
                <a:cxn ang="0">
                  <a:pos x="71" y="148"/>
                </a:cxn>
                <a:cxn ang="0">
                  <a:pos x="57" y="157"/>
                </a:cxn>
                <a:cxn ang="0">
                  <a:pos x="48" y="157"/>
                </a:cxn>
                <a:cxn ang="0">
                  <a:pos x="40" y="154"/>
                </a:cxn>
                <a:cxn ang="0">
                  <a:pos x="33" y="149"/>
                </a:cxn>
                <a:cxn ang="0">
                  <a:pos x="26" y="144"/>
                </a:cxn>
                <a:cxn ang="0">
                  <a:pos x="20" y="138"/>
                </a:cxn>
                <a:cxn ang="0">
                  <a:pos x="14" y="131"/>
                </a:cxn>
                <a:cxn ang="0">
                  <a:pos x="7" y="125"/>
                </a:cxn>
                <a:cxn ang="0">
                  <a:pos x="0" y="120"/>
                </a:cxn>
                <a:cxn ang="0">
                  <a:pos x="7" y="115"/>
                </a:cxn>
                <a:cxn ang="0">
                  <a:pos x="14" y="109"/>
                </a:cxn>
                <a:cxn ang="0">
                  <a:pos x="21" y="104"/>
                </a:cxn>
                <a:cxn ang="0">
                  <a:pos x="29" y="100"/>
                </a:cxn>
                <a:cxn ang="0">
                  <a:pos x="36" y="95"/>
                </a:cxn>
                <a:cxn ang="0">
                  <a:pos x="44" y="91"/>
                </a:cxn>
                <a:cxn ang="0">
                  <a:pos x="51" y="86"/>
                </a:cxn>
                <a:cxn ang="0">
                  <a:pos x="58" y="81"/>
                </a:cxn>
                <a:cxn ang="0">
                  <a:pos x="71" y="72"/>
                </a:cxn>
                <a:cxn ang="0">
                  <a:pos x="83" y="62"/>
                </a:cxn>
                <a:cxn ang="0">
                  <a:pos x="95" y="51"/>
                </a:cxn>
                <a:cxn ang="0">
                  <a:pos x="106" y="41"/>
                </a:cxn>
                <a:cxn ang="0">
                  <a:pos x="117" y="31"/>
                </a:cxn>
                <a:cxn ang="0">
                  <a:pos x="127" y="20"/>
                </a:cxn>
                <a:cxn ang="0">
                  <a:pos x="136" y="10"/>
                </a:cxn>
                <a:cxn ang="0">
                  <a:pos x="147" y="0"/>
                </a:cxn>
                <a:cxn ang="0">
                  <a:pos x="151" y="4"/>
                </a:cxn>
                <a:cxn ang="0">
                  <a:pos x="150" y="77"/>
                </a:cxn>
              </a:cxnLst>
              <a:rect l="0" t="0" r="r" b="b"/>
              <a:pathLst>
                <a:path w="151" h="157">
                  <a:moveTo>
                    <a:pt x="150" y="77"/>
                  </a:moveTo>
                  <a:lnTo>
                    <a:pt x="139" y="88"/>
                  </a:lnTo>
                  <a:lnTo>
                    <a:pt x="128" y="99"/>
                  </a:lnTo>
                  <a:lnTo>
                    <a:pt x="118" y="109"/>
                  </a:lnTo>
                  <a:lnTo>
                    <a:pt x="108" y="118"/>
                  </a:lnTo>
                  <a:lnTo>
                    <a:pt x="96" y="129"/>
                  </a:lnTo>
                  <a:lnTo>
                    <a:pt x="85" y="138"/>
                  </a:lnTo>
                  <a:lnTo>
                    <a:pt x="71" y="148"/>
                  </a:lnTo>
                  <a:lnTo>
                    <a:pt x="57" y="157"/>
                  </a:lnTo>
                  <a:lnTo>
                    <a:pt x="48" y="157"/>
                  </a:lnTo>
                  <a:lnTo>
                    <a:pt x="40" y="154"/>
                  </a:lnTo>
                  <a:lnTo>
                    <a:pt x="33" y="149"/>
                  </a:lnTo>
                  <a:lnTo>
                    <a:pt x="26" y="144"/>
                  </a:lnTo>
                  <a:lnTo>
                    <a:pt x="20" y="138"/>
                  </a:lnTo>
                  <a:lnTo>
                    <a:pt x="14" y="131"/>
                  </a:lnTo>
                  <a:lnTo>
                    <a:pt x="7" y="125"/>
                  </a:lnTo>
                  <a:lnTo>
                    <a:pt x="0" y="120"/>
                  </a:lnTo>
                  <a:lnTo>
                    <a:pt x="7" y="115"/>
                  </a:lnTo>
                  <a:lnTo>
                    <a:pt x="14" y="109"/>
                  </a:lnTo>
                  <a:lnTo>
                    <a:pt x="21" y="104"/>
                  </a:lnTo>
                  <a:lnTo>
                    <a:pt x="29" y="100"/>
                  </a:lnTo>
                  <a:lnTo>
                    <a:pt x="36" y="95"/>
                  </a:lnTo>
                  <a:lnTo>
                    <a:pt x="44" y="91"/>
                  </a:lnTo>
                  <a:lnTo>
                    <a:pt x="51" y="86"/>
                  </a:lnTo>
                  <a:lnTo>
                    <a:pt x="58" y="81"/>
                  </a:lnTo>
                  <a:lnTo>
                    <a:pt x="71" y="72"/>
                  </a:lnTo>
                  <a:lnTo>
                    <a:pt x="83" y="62"/>
                  </a:lnTo>
                  <a:lnTo>
                    <a:pt x="95" y="51"/>
                  </a:lnTo>
                  <a:lnTo>
                    <a:pt x="106" y="41"/>
                  </a:lnTo>
                  <a:lnTo>
                    <a:pt x="117" y="31"/>
                  </a:lnTo>
                  <a:lnTo>
                    <a:pt x="127" y="20"/>
                  </a:lnTo>
                  <a:lnTo>
                    <a:pt x="136" y="10"/>
                  </a:lnTo>
                  <a:lnTo>
                    <a:pt x="147" y="0"/>
                  </a:lnTo>
                  <a:lnTo>
                    <a:pt x="151" y="4"/>
                  </a:lnTo>
                  <a:lnTo>
                    <a:pt x="150" y="77"/>
                  </a:lnTo>
                  <a:close/>
                </a:path>
              </a:pathLst>
            </a:custGeom>
            <a:solidFill>
              <a:srgbClr val="DB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88" name="Freeform 1421"/>
            <p:cNvSpPr>
              <a:spLocks/>
            </p:cNvSpPr>
            <p:nvPr/>
          </p:nvSpPr>
          <p:spPr bwMode="auto">
            <a:xfrm>
              <a:off x="413" y="1062"/>
              <a:ext cx="443" cy="57"/>
            </a:xfrm>
            <a:custGeom>
              <a:avLst/>
              <a:gdLst/>
              <a:ahLst/>
              <a:cxnLst>
                <a:cxn ang="0">
                  <a:pos x="771" y="51"/>
                </a:cxn>
                <a:cxn ang="0">
                  <a:pos x="793" y="53"/>
                </a:cxn>
                <a:cxn ang="0">
                  <a:pos x="813" y="55"/>
                </a:cxn>
                <a:cxn ang="0">
                  <a:pos x="830" y="62"/>
                </a:cxn>
                <a:cxn ang="0">
                  <a:pos x="885" y="113"/>
                </a:cxn>
                <a:cxn ang="0">
                  <a:pos x="876" y="114"/>
                </a:cxn>
                <a:cxn ang="0">
                  <a:pos x="866" y="114"/>
                </a:cxn>
                <a:cxn ang="0">
                  <a:pos x="855" y="114"/>
                </a:cxn>
                <a:cxn ang="0">
                  <a:pos x="846" y="113"/>
                </a:cxn>
                <a:cxn ang="0">
                  <a:pos x="803" y="111"/>
                </a:cxn>
                <a:cxn ang="0">
                  <a:pos x="725" y="107"/>
                </a:cxn>
                <a:cxn ang="0">
                  <a:pos x="647" y="101"/>
                </a:cxn>
                <a:cxn ang="0">
                  <a:pos x="567" y="96"/>
                </a:cxn>
                <a:cxn ang="0">
                  <a:pos x="489" y="90"/>
                </a:cxn>
                <a:cxn ang="0">
                  <a:pos x="411" y="84"/>
                </a:cxn>
                <a:cxn ang="0">
                  <a:pos x="333" y="79"/>
                </a:cxn>
                <a:cxn ang="0">
                  <a:pos x="253" y="76"/>
                </a:cxn>
                <a:cxn ang="0">
                  <a:pos x="201" y="75"/>
                </a:cxn>
                <a:cxn ang="0">
                  <a:pos x="175" y="76"/>
                </a:cxn>
                <a:cxn ang="0">
                  <a:pos x="148" y="76"/>
                </a:cxn>
                <a:cxn ang="0">
                  <a:pos x="122" y="76"/>
                </a:cxn>
                <a:cxn ang="0">
                  <a:pos x="94" y="76"/>
                </a:cxn>
                <a:cxn ang="0">
                  <a:pos x="68" y="75"/>
                </a:cxn>
                <a:cxn ang="0">
                  <a:pos x="40" y="74"/>
                </a:cxn>
                <a:cxn ang="0">
                  <a:pos x="14" y="73"/>
                </a:cxn>
                <a:cxn ang="0">
                  <a:pos x="4" y="66"/>
                </a:cxn>
                <a:cxn ang="0">
                  <a:pos x="23" y="55"/>
                </a:cxn>
                <a:cxn ang="0">
                  <a:pos x="40" y="43"/>
                </a:cxn>
                <a:cxn ang="0">
                  <a:pos x="56" y="30"/>
                </a:cxn>
                <a:cxn ang="0">
                  <a:pos x="72" y="18"/>
                </a:cxn>
                <a:cxn ang="0">
                  <a:pos x="91" y="7"/>
                </a:cxn>
                <a:cxn ang="0">
                  <a:pos x="141" y="1"/>
                </a:cxn>
                <a:cxn ang="0">
                  <a:pos x="223" y="5"/>
                </a:cxn>
                <a:cxn ang="0">
                  <a:pos x="306" y="10"/>
                </a:cxn>
                <a:cxn ang="0">
                  <a:pos x="389" y="16"/>
                </a:cxn>
                <a:cxn ang="0">
                  <a:pos x="472" y="24"/>
                </a:cxn>
                <a:cxn ang="0">
                  <a:pos x="555" y="32"/>
                </a:cxn>
                <a:cxn ang="0">
                  <a:pos x="638" y="39"/>
                </a:cxn>
                <a:cxn ang="0">
                  <a:pos x="721" y="46"/>
                </a:cxn>
              </a:cxnLst>
              <a:rect l="0" t="0" r="r" b="b"/>
              <a:pathLst>
                <a:path w="885" h="114">
                  <a:moveTo>
                    <a:pt x="762" y="48"/>
                  </a:moveTo>
                  <a:lnTo>
                    <a:pt x="771" y="51"/>
                  </a:lnTo>
                  <a:lnTo>
                    <a:pt x="782" y="52"/>
                  </a:lnTo>
                  <a:lnTo>
                    <a:pt x="793" y="53"/>
                  </a:lnTo>
                  <a:lnTo>
                    <a:pt x="803" y="53"/>
                  </a:lnTo>
                  <a:lnTo>
                    <a:pt x="813" y="55"/>
                  </a:lnTo>
                  <a:lnTo>
                    <a:pt x="822" y="58"/>
                  </a:lnTo>
                  <a:lnTo>
                    <a:pt x="830" y="62"/>
                  </a:lnTo>
                  <a:lnTo>
                    <a:pt x="836" y="69"/>
                  </a:lnTo>
                  <a:lnTo>
                    <a:pt x="885" y="113"/>
                  </a:lnTo>
                  <a:lnTo>
                    <a:pt x="881" y="114"/>
                  </a:lnTo>
                  <a:lnTo>
                    <a:pt x="876" y="114"/>
                  </a:lnTo>
                  <a:lnTo>
                    <a:pt x="871" y="114"/>
                  </a:lnTo>
                  <a:lnTo>
                    <a:pt x="866" y="114"/>
                  </a:lnTo>
                  <a:lnTo>
                    <a:pt x="861" y="114"/>
                  </a:lnTo>
                  <a:lnTo>
                    <a:pt x="855" y="114"/>
                  </a:lnTo>
                  <a:lnTo>
                    <a:pt x="851" y="114"/>
                  </a:lnTo>
                  <a:lnTo>
                    <a:pt x="846" y="113"/>
                  </a:lnTo>
                  <a:lnTo>
                    <a:pt x="843" y="112"/>
                  </a:lnTo>
                  <a:lnTo>
                    <a:pt x="803" y="111"/>
                  </a:lnTo>
                  <a:lnTo>
                    <a:pt x="764" y="108"/>
                  </a:lnTo>
                  <a:lnTo>
                    <a:pt x="725" y="107"/>
                  </a:lnTo>
                  <a:lnTo>
                    <a:pt x="686" y="104"/>
                  </a:lnTo>
                  <a:lnTo>
                    <a:pt x="647" y="101"/>
                  </a:lnTo>
                  <a:lnTo>
                    <a:pt x="608" y="99"/>
                  </a:lnTo>
                  <a:lnTo>
                    <a:pt x="567" y="96"/>
                  </a:lnTo>
                  <a:lnTo>
                    <a:pt x="528" y="93"/>
                  </a:lnTo>
                  <a:lnTo>
                    <a:pt x="489" y="90"/>
                  </a:lnTo>
                  <a:lnTo>
                    <a:pt x="450" y="87"/>
                  </a:lnTo>
                  <a:lnTo>
                    <a:pt x="411" y="84"/>
                  </a:lnTo>
                  <a:lnTo>
                    <a:pt x="372" y="82"/>
                  </a:lnTo>
                  <a:lnTo>
                    <a:pt x="333" y="79"/>
                  </a:lnTo>
                  <a:lnTo>
                    <a:pt x="293" y="77"/>
                  </a:lnTo>
                  <a:lnTo>
                    <a:pt x="253" y="76"/>
                  </a:lnTo>
                  <a:lnTo>
                    <a:pt x="214" y="75"/>
                  </a:lnTo>
                  <a:lnTo>
                    <a:pt x="201" y="75"/>
                  </a:lnTo>
                  <a:lnTo>
                    <a:pt x="187" y="76"/>
                  </a:lnTo>
                  <a:lnTo>
                    <a:pt x="175" y="76"/>
                  </a:lnTo>
                  <a:lnTo>
                    <a:pt x="161" y="76"/>
                  </a:lnTo>
                  <a:lnTo>
                    <a:pt x="148" y="76"/>
                  </a:lnTo>
                  <a:lnTo>
                    <a:pt x="134" y="76"/>
                  </a:lnTo>
                  <a:lnTo>
                    <a:pt x="122" y="76"/>
                  </a:lnTo>
                  <a:lnTo>
                    <a:pt x="108" y="76"/>
                  </a:lnTo>
                  <a:lnTo>
                    <a:pt x="94" y="76"/>
                  </a:lnTo>
                  <a:lnTo>
                    <a:pt x="81" y="75"/>
                  </a:lnTo>
                  <a:lnTo>
                    <a:pt x="68" y="75"/>
                  </a:lnTo>
                  <a:lnTo>
                    <a:pt x="54" y="75"/>
                  </a:lnTo>
                  <a:lnTo>
                    <a:pt x="40" y="74"/>
                  </a:lnTo>
                  <a:lnTo>
                    <a:pt x="27" y="74"/>
                  </a:lnTo>
                  <a:lnTo>
                    <a:pt x="14" y="73"/>
                  </a:lnTo>
                  <a:lnTo>
                    <a:pt x="0" y="73"/>
                  </a:lnTo>
                  <a:lnTo>
                    <a:pt x="4" y="66"/>
                  </a:lnTo>
                  <a:lnTo>
                    <a:pt x="12" y="60"/>
                  </a:lnTo>
                  <a:lnTo>
                    <a:pt x="23" y="55"/>
                  </a:lnTo>
                  <a:lnTo>
                    <a:pt x="32" y="48"/>
                  </a:lnTo>
                  <a:lnTo>
                    <a:pt x="40" y="43"/>
                  </a:lnTo>
                  <a:lnTo>
                    <a:pt x="48" y="36"/>
                  </a:lnTo>
                  <a:lnTo>
                    <a:pt x="56" y="30"/>
                  </a:lnTo>
                  <a:lnTo>
                    <a:pt x="64" y="24"/>
                  </a:lnTo>
                  <a:lnTo>
                    <a:pt x="72" y="18"/>
                  </a:lnTo>
                  <a:lnTo>
                    <a:pt x="81" y="13"/>
                  </a:lnTo>
                  <a:lnTo>
                    <a:pt x="91" y="7"/>
                  </a:lnTo>
                  <a:lnTo>
                    <a:pt x="100" y="0"/>
                  </a:lnTo>
                  <a:lnTo>
                    <a:pt x="141" y="1"/>
                  </a:lnTo>
                  <a:lnTo>
                    <a:pt x="182" y="2"/>
                  </a:lnTo>
                  <a:lnTo>
                    <a:pt x="223" y="5"/>
                  </a:lnTo>
                  <a:lnTo>
                    <a:pt x="265" y="7"/>
                  </a:lnTo>
                  <a:lnTo>
                    <a:pt x="306" y="10"/>
                  </a:lnTo>
                  <a:lnTo>
                    <a:pt x="347" y="13"/>
                  </a:lnTo>
                  <a:lnTo>
                    <a:pt x="389" y="16"/>
                  </a:lnTo>
                  <a:lnTo>
                    <a:pt x="430" y="21"/>
                  </a:lnTo>
                  <a:lnTo>
                    <a:pt x="472" y="24"/>
                  </a:lnTo>
                  <a:lnTo>
                    <a:pt x="513" y="28"/>
                  </a:lnTo>
                  <a:lnTo>
                    <a:pt x="555" y="32"/>
                  </a:lnTo>
                  <a:lnTo>
                    <a:pt x="596" y="36"/>
                  </a:lnTo>
                  <a:lnTo>
                    <a:pt x="638" y="39"/>
                  </a:lnTo>
                  <a:lnTo>
                    <a:pt x="679" y="43"/>
                  </a:lnTo>
                  <a:lnTo>
                    <a:pt x="721" y="46"/>
                  </a:lnTo>
                  <a:lnTo>
                    <a:pt x="762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89" name="Freeform 1422"/>
            <p:cNvSpPr>
              <a:spLocks/>
            </p:cNvSpPr>
            <p:nvPr/>
          </p:nvSpPr>
          <p:spPr bwMode="auto">
            <a:xfrm>
              <a:off x="950" y="1065"/>
              <a:ext cx="84" cy="52"/>
            </a:xfrm>
            <a:custGeom>
              <a:avLst/>
              <a:gdLst/>
              <a:ahLst/>
              <a:cxnLst>
                <a:cxn ang="0">
                  <a:pos x="86" y="46"/>
                </a:cxn>
                <a:cxn ang="0">
                  <a:pos x="84" y="56"/>
                </a:cxn>
                <a:cxn ang="0">
                  <a:pos x="79" y="66"/>
                </a:cxn>
                <a:cxn ang="0">
                  <a:pos x="76" y="75"/>
                </a:cxn>
                <a:cxn ang="0">
                  <a:pos x="78" y="86"/>
                </a:cxn>
                <a:cxn ang="0">
                  <a:pos x="90" y="89"/>
                </a:cxn>
                <a:cxn ang="0">
                  <a:pos x="100" y="90"/>
                </a:cxn>
                <a:cxn ang="0">
                  <a:pos x="112" y="87"/>
                </a:cxn>
                <a:cxn ang="0">
                  <a:pos x="123" y="84"/>
                </a:cxn>
                <a:cxn ang="0">
                  <a:pos x="135" y="82"/>
                </a:cxn>
                <a:cxn ang="0">
                  <a:pos x="146" y="78"/>
                </a:cxn>
                <a:cxn ang="0">
                  <a:pos x="158" y="76"/>
                </a:cxn>
                <a:cxn ang="0">
                  <a:pos x="168" y="76"/>
                </a:cxn>
                <a:cxn ang="0">
                  <a:pos x="166" y="83"/>
                </a:cxn>
                <a:cxn ang="0">
                  <a:pos x="161" y="91"/>
                </a:cxn>
                <a:cxn ang="0">
                  <a:pos x="154" y="98"/>
                </a:cxn>
                <a:cxn ang="0">
                  <a:pos x="147" y="104"/>
                </a:cxn>
                <a:cxn ang="0">
                  <a:pos x="0" y="102"/>
                </a:cxn>
                <a:cxn ang="0">
                  <a:pos x="2" y="97"/>
                </a:cxn>
                <a:cxn ang="0">
                  <a:pos x="8" y="94"/>
                </a:cxn>
                <a:cxn ang="0">
                  <a:pos x="15" y="92"/>
                </a:cxn>
                <a:cxn ang="0">
                  <a:pos x="19" y="86"/>
                </a:cxn>
                <a:cxn ang="0">
                  <a:pos x="28" y="75"/>
                </a:cxn>
                <a:cxn ang="0">
                  <a:pos x="37" y="64"/>
                </a:cxn>
                <a:cxn ang="0">
                  <a:pos x="46" y="54"/>
                </a:cxn>
                <a:cxn ang="0">
                  <a:pos x="56" y="44"/>
                </a:cxn>
                <a:cxn ang="0">
                  <a:pos x="67" y="33"/>
                </a:cxn>
                <a:cxn ang="0">
                  <a:pos x="76" y="23"/>
                </a:cxn>
                <a:cxn ang="0">
                  <a:pos x="85" y="11"/>
                </a:cxn>
                <a:cxn ang="0">
                  <a:pos x="93" y="0"/>
                </a:cxn>
                <a:cxn ang="0">
                  <a:pos x="94" y="10"/>
                </a:cxn>
                <a:cxn ang="0">
                  <a:pos x="92" y="23"/>
                </a:cxn>
                <a:cxn ang="0">
                  <a:pos x="89" y="34"/>
                </a:cxn>
                <a:cxn ang="0">
                  <a:pos x="86" y="46"/>
                </a:cxn>
              </a:cxnLst>
              <a:rect l="0" t="0" r="r" b="b"/>
              <a:pathLst>
                <a:path w="168" h="104">
                  <a:moveTo>
                    <a:pt x="86" y="46"/>
                  </a:moveTo>
                  <a:lnTo>
                    <a:pt x="84" y="56"/>
                  </a:lnTo>
                  <a:lnTo>
                    <a:pt x="79" y="66"/>
                  </a:lnTo>
                  <a:lnTo>
                    <a:pt x="76" y="75"/>
                  </a:lnTo>
                  <a:lnTo>
                    <a:pt x="78" y="86"/>
                  </a:lnTo>
                  <a:lnTo>
                    <a:pt x="90" y="89"/>
                  </a:lnTo>
                  <a:lnTo>
                    <a:pt x="100" y="90"/>
                  </a:lnTo>
                  <a:lnTo>
                    <a:pt x="112" y="87"/>
                  </a:lnTo>
                  <a:lnTo>
                    <a:pt x="123" y="84"/>
                  </a:lnTo>
                  <a:lnTo>
                    <a:pt x="135" y="82"/>
                  </a:lnTo>
                  <a:lnTo>
                    <a:pt x="146" y="78"/>
                  </a:lnTo>
                  <a:lnTo>
                    <a:pt x="158" y="76"/>
                  </a:lnTo>
                  <a:lnTo>
                    <a:pt x="168" y="76"/>
                  </a:lnTo>
                  <a:lnTo>
                    <a:pt x="166" y="83"/>
                  </a:lnTo>
                  <a:lnTo>
                    <a:pt x="161" y="91"/>
                  </a:lnTo>
                  <a:lnTo>
                    <a:pt x="154" y="98"/>
                  </a:lnTo>
                  <a:lnTo>
                    <a:pt x="147" y="104"/>
                  </a:lnTo>
                  <a:lnTo>
                    <a:pt x="0" y="102"/>
                  </a:lnTo>
                  <a:lnTo>
                    <a:pt x="2" y="97"/>
                  </a:lnTo>
                  <a:lnTo>
                    <a:pt x="8" y="94"/>
                  </a:lnTo>
                  <a:lnTo>
                    <a:pt x="15" y="92"/>
                  </a:lnTo>
                  <a:lnTo>
                    <a:pt x="19" y="86"/>
                  </a:lnTo>
                  <a:lnTo>
                    <a:pt x="28" y="75"/>
                  </a:lnTo>
                  <a:lnTo>
                    <a:pt x="37" y="64"/>
                  </a:lnTo>
                  <a:lnTo>
                    <a:pt x="46" y="54"/>
                  </a:lnTo>
                  <a:lnTo>
                    <a:pt x="56" y="44"/>
                  </a:lnTo>
                  <a:lnTo>
                    <a:pt x="67" y="33"/>
                  </a:lnTo>
                  <a:lnTo>
                    <a:pt x="76" y="23"/>
                  </a:lnTo>
                  <a:lnTo>
                    <a:pt x="85" y="11"/>
                  </a:lnTo>
                  <a:lnTo>
                    <a:pt x="93" y="0"/>
                  </a:lnTo>
                  <a:lnTo>
                    <a:pt x="94" y="10"/>
                  </a:lnTo>
                  <a:lnTo>
                    <a:pt x="92" y="23"/>
                  </a:lnTo>
                  <a:lnTo>
                    <a:pt x="89" y="34"/>
                  </a:lnTo>
                  <a:lnTo>
                    <a:pt x="86" y="46"/>
                  </a:lnTo>
                  <a:close/>
                </a:path>
              </a:pathLst>
            </a:custGeom>
            <a:solidFill>
              <a:srgbClr val="005BB7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90" name="Freeform 1423"/>
            <p:cNvSpPr>
              <a:spLocks/>
            </p:cNvSpPr>
            <p:nvPr/>
          </p:nvSpPr>
          <p:spPr bwMode="auto">
            <a:xfrm>
              <a:off x="1022" y="1067"/>
              <a:ext cx="431" cy="62"/>
            </a:xfrm>
            <a:custGeom>
              <a:avLst/>
              <a:gdLst/>
              <a:ahLst/>
              <a:cxnLst>
                <a:cxn ang="0">
                  <a:pos x="813" y="11"/>
                </a:cxn>
                <a:cxn ang="0">
                  <a:pos x="829" y="29"/>
                </a:cxn>
                <a:cxn ang="0">
                  <a:pos x="844" y="50"/>
                </a:cxn>
                <a:cxn ang="0">
                  <a:pos x="857" y="72"/>
                </a:cxn>
                <a:cxn ang="0">
                  <a:pos x="837" y="83"/>
                </a:cxn>
                <a:cxn ang="0">
                  <a:pos x="790" y="83"/>
                </a:cxn>
                <a:cxn ang="0">
                  <a:pos x="741" y="82"/>
                </a:cxn>
                <a:cxn ang="0">
                  <a:pos x="693" y="83"/>
                </a:cxn>
                <a:cxn ang="0">
                  <a:pos x="646" y="84"/>
                </a:cxn>
                <a:cxn ang="0">
                  <a:pos x="597" y="85"/>
                </a:cxn>
                <a:cxn ang="0">
                  <a:pos x="550" y="88"/>
                </a:cxn>
                <a:cxn ang="0">
                  <a:pos x="502" y="90"/>
                </a:cxn>
                <a:cxn ang="0">
                  <a:pos x="455" y="93"/>
                </a:cxn>
                <a:cxn ang="0">
                  <a:pos x="407" y="96"/>
                </a:cxn>
                <a:cxn ang="0">
                  <a:pos x="359" y="99"/>
                </a:cxn>
                <a:cxn ang="0">
                  <a:pos x="312" y="103"/>
                </a:cxn>
                <a:cxn ang="0">
                  <a:pos x="266" y="106"/>
                </a:cxn>
                <a:cxn ang="0">
                  <a:pos x="219" y="110"/>
                </a:cxn>
                <a:cxn ang="0">
                  <a:pos x="171" y="112"/>
                </a:cxn>
                <a:cxn ang="0">
                  <a:pos x="125" y="115"/>
                </a:cxn>
                <a:cxn ang="0">
                  <a:pos x="90" y="118"/>
                </a:cxn>
                <a:cxn ang="0">
                  <a:pos x="63" y="121"/>
                </a:cxn>
                <a:cxn ang="0">
                  <a:pos x="38" y="125"/>
                </a:cxn>
                <a:cxn ang="0">
                  <a:pos x="13" y="125"/>
                </a:cxn>
                <a:cxn ang="0">
                  <a:pos x="6" y="115"/>
                </a:cxn>
                <a:cxn ang="0">
                  <a:pos x="19" y="100"/>
                </a:cxn>
                <a:cxn ang="0">
                  <a:pos x="33" y="84"/>
                </a:cxn>
                <a:cxn ang="0">
                  <a:pos x="48" y="70"/>
                </a:cxn>
                <a:cxn ang="0">
                  <a:pos x="64" y="62"/>
                </a:cxn>
                <a:cxn ang="0">
                  <a:pos x="79" y="61"/>
                </a:cxn>
                <a:cxn ang="0">
                  <a:pos x="93" y="64"/>
                </a:cxn>
                <a:cxn ang="0">
                  <a:pos x="107" y="62"/>
                </a:cxn>
                <a:cxn ang="0">
                  <a:pos x="159" y="55"/>
                </a:cxn>
                <a:cxn ang="0">
                  <a:pos x="245" y="46"/>
                </a:cxn>
                <a:cxn ang="0">
                  <a:pos x="330" y="37"/>
                </a:cxn>
                <a:cxn ang="0">
                  <a:pos x="414" y="28"/>
                </a:cxn>
                <a:cxn ang="0">
                  <a:pos x="498" y="20"/>
                </a:cxn>
                <a:cxn ang="0">
                  <a:pos x="582" y="12"/>
                </a:cxn>
                <a:cxn ang="0">
                  <a:pos x="669" y="6"/>
                </a:cxn>
                <a:cxn ang="0">
                  <a:pos x="758" y="1"/>
                </a:cxn>
              </a:cxnLst>
              <a:rect l="0" t="0" r="r" b="b"/>
              <a:pathLst>
                <a:path w="861" h="125">
                  <a:moveTo>
                    <a:pt x="804" y="0"/>
                  </a:moveTo>
                  <a:lnTo>
                    <a:pt x="813" y="11"/>
                  </a:lnTo>
                  <a:lnTo>
                    <a:pt x="821" y="20"/>
                  </a:lnTo>
                  <a:lnTo>
                    <a:pt x="829" y="29"/>
                  </a:lnTo>
                  <a:lnTo>
                    <a:pt x="837" y="39"/>
                  </a:lnTo>
                  <a:lnTo>
                    <a:pt x="844" y="50"/>
                  </a:lnTo>
                  <a:lnTo>
                    <a:pt x="851" y="60"/>
                  </a:lnTo>
                  <a:lnTo>
                    <a:pt x="857" y="72"/>
                  </a:lnTo>
                  <a:lnTo>
                    <a:pt x="861" y="84"/>
                  </a:lnTo>
                  <a:lnTo>
                    <a:pt x="837" y="83"/>
                  </a:lnTo>
                  <a:lnTo>
                    <a:pt x="813" y="83"/>
                  </a:lnTo>
                  <a:lnTo>
                    <a:pt x="790" y="83"/>
                  </a:lnTo>
                  <a:lnTo>
                    <a:pt x="766" y="82"/>
                  </a:lnTo>
                  <a:lnTo>
                    <a:pt x="741" y="82"/>
                  </a:lnTo>
                  <a:lnTo>
                    <a:pt x="717" y="83"/>
                  </a:lnTo>
                  <a:lnTo>
                    <a:pt x="693" y="83"/>
                  </a:lnTo>
                  <a:lnTo>
                    <a:pt x="669" y="83"/>
                  </a:lnTo>
                  <a:lnTo>
                    <a:pt x="646" y="84"/>
                  </a:lnTo>
                  <a:lnTo>
                    <a:pt x="622" y="85"/>
                  </a:lnTo>
                  <a:lnTo>
                    <a:pt x="597" y="85"/>
                  </a:lnTo>
                  <a:lnTo>
                    <a:pt x="573" y="87"/>
                  </a:lnTo>
                  <a:lnTo>
                    <a:pt x="550" y="88"/>
                  </a:lnTo>
                  <a:lnTo>
                    <a:pt x="526" y="89"/>
                  </a:lnTo>
                  <a:lnTo>
                    <a:pt x="502" y="90"/>
                  </a:lnTo>
                  <a:lnTo>
                    <a:pt x="479" y="91"/>
                  </a:lnTo>
                  <a:lnTo>
                    <a:pt x="455" y="93"/>
                  </a:lnTo>
                  <a:lnTo>
                    <a:pt x="430" y="95"/>
                  </a:lnTo>
                  <a:lnTo>
                    <a:pt x="407" y="96"/>
                  </a:lnTo>
                  <a:lnTo>
                    <a:pt x="383" y="98"/>
                  </a:lnTo>
                  <a:lnTo>
                    <a:pt x="359" y="99"/>
                  </a:lnTo>
                  <a:lnTo>
                    <a:pt x="336" y="102"/>
                  </a:lnTo>
                  <a:lnTo>
                    <a:pt x="312" y="103"/>
                  </a:lnTo>
                  <a:lnTo>
                    <a:pt x="289" y="104"/>
                  </a:lnTo>
                  <a:lnTo>
                    <a:pt x="266" y="106"/>
                  </a:lnTo>
                  <a:lnTo>
                    <a:pt x="242" y="107"/>
                  </a:lnTo>
                  <a:lnTo>
                    <a:pt x="219" y="110"/>
                  </a:lnTo>
                  <a:lnTo>
                    <a:pt x="196" y="111"/>
                  </a:lnTo>
                  <a:lnTo>
                    <a:pt x="171" y="112"/>
                  </a:lnTo>
                  <a:lnTo>
                    <a:pt x="148" y="114"/>
                  </a:lnTo>
                  <a:lnTo>
                    <a:pt x="125" y="115"/>
                  </a:lnTo>
                  <a:lnTo>
                    <a:pt x="102" y="117"/>
                  </a:lnTo>
                  <a:lnTo>
                    <a:pt x="90" y="118"/>
                  </a:lnTo>
                  <a:lnTo>
                    <a:pt x="77" y="119"/>
                  </a:lnTo>
                  <a:lnTo>
                    <a:pt x="63" y="121"/>
                  </a:lnTo>
                  <a:lnTo>
                    <a:pt x="51" y="122"/>
                  </a:lnTo>
                  <a:lnTo>
                    <a:pt x="38" y="125"/>
                  </a:lnTo>
                  <a:lnTo>
                    <a:pt x="25" y="125"/>
                  </a:lnTo>
                  <a:lnTo>
                    <a:pt x="13" y="125"/>
                  </a:lnTo>
                  <a:lnTo>
                    <a:pt x="0" y="123"/>
                  </a:lnTo>
                  <a:lnTo>
                    <a:pt x="6" y="115"/>
                  </a:lnTo>
                  <a:lnTo>
                    <a:pt x="13" y="108"/>
                  </a:lnTo>
                  <a:lnTo>
                    <a:pt x="19" y="100"/>
                  </a:lnTo>
                  <a:lnTo>
                    <a:pt x="26" y="92"/>
                  </a:lnTo>
                  <a:lnTo>
                    <a:pt x="33" y="84"/>
                  </a:lnTo>
                  <a:lnTo>
                    <a:pt x="40" y="77"/>
                  </a:lnTo>
                  <a:lnTo>
                    <a:pt x="48" y="70"/>
                  </a:lnTo>
                  <a:lnTo>
                    <a:pt x="55" y="65"/>
                  </a:lnTo>
                  <a:lnTo>
                    <a:pt x="64" y="62"/>
                  </a:lnTo>
                  <a:lnTo>
                    <a:pt x="72" y="61"/>
                  </a:lnTo>
                  <a:lnTo>
                    <a:pt x="79" y="61"/>
                  </a:lnTo>
                  <a:lnTo>
                    <a:pt x="86" y="62"/>
                  </a:lnTo>
                  <a:lnTo>
                    <a:pt x="93" y="64"/>
                  </a:lnTo>
                  <a:lnTo>
                    <a:pt x="99" y="64"/>
                  </a:lnTo>
                  <a:lnTo>
                    <a:pt x="107" y="62"/>
                  </a:lnTo>
                  <a:lnTo>
                    <a:pt x="115" y="60"/>
                  </a:lnTo>
                  <a:lnTo>
                    <a:pt x="159" y="55"/>
                  </a:lnTo>
                  <a:lnTo>
                    <a:pt x="203" y="51"/>
                  </a:lnTo>
                  <a:lnTo>
                    <a:pt x="245" y="46"/>
                  </a:lnTo>
                  <a:lnTo>
                    <a:pt x="288" y="42"/>
                  </a:lnTo>
                  <a:lnTo>
                    <a:pt x="330" y="37"/>
                  </a:lnTo>
                  <a:lnTo>
                    <a:pt x="373" y="32"/>
                  </a:lnTo>
                  <a:lnTo>
                    <a:pt x="414" y="28"/>
                  </a:lnTo>
                  <a:lnTo>
                    <a:pt x="456" y="23"/>
                  </a:lnTo>
                  <a:lnTo>
                    <a:pt x="498" y="20"/>
                  </a:lnTo>
                  <a:lnTo>
                    <a:pt x="541" y="15"/>
                  </a:lnTo>
                  <a:lnTo>
                    <a:pt x="582" y="12"/>
                  </a:lnTo>
                  <a:lnTo>
                    <a:pt x="626" y="8"/>
                  </a:lnTo>
                  <a:lnTo>
                    <a:pt x="669" y="6"/>
                  </a:lnTo>
                  <a:lnTo>
                    <a:pt x="714" y="4"/>
                  </a:lnTo>
                  <a:lnTo>
                    <a:pt x="758" y="1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91" name="Freeform 1424"/>
            <p:cNvSpPr>
              <a:spLocks/>
            </p:cNvSpPr>
            <p:nvPr/>
          </p:nvSpPr>
          <p:spPr bwMode="auto">
            <a:xfrm>
              <a:off x="425" y="1104"/>
              <a:ext cx="430" cy="43"/>
            </a:xfrm>
            <a:custGeom>
              <a:avLst/>
              <a:gdLst/>
              <a:ahLst/>
              <a:cxnLst>
                <a:cxn ang="0">
                  <a:pos x="701" y="32"/>
                </a:cxn>
                <a:cxn ang="0">
                  <a:pos x="748" y="33"/>
                </a:cxn>
                <a:cxn ang="0">
                  <a:pos x="796" y="35"/>
                </a:cxn>
                <a:cxn ang="0">
                  <a:pos x="834" y="50"/>
                </a:cxn>
                <a:cxn ang="0">
                  <a:pos x="850" y="71"/>
                </a:cxn>
                <a:cxn ang="0">
                  <a:pos x="858" y="80"/>
                </a:cxn>
                <a:cxn ang="0">
                  <a:pos x="834" y="85"/>
                </a:cxn>
                <a:cxn ang="0">
                  <a:pos x="782" y="84"/>
                </a:cxn>
                <a:cxn ang="0">
                  <a:pos x="732" y="83"/>
                </a:cxn>
                <a:cxn ang="0">
                  <a:pos x="683" y="80"/>
                </a:cxn>
                <a:cxn ang="0">
                  <a:pos x="634" y="75"/>
                </a:cxn>
                <a:cxn ang="0">
                  <a:pos x="585" y="70"/>
                </a:cxn>
                <a:cxn ang="0">
                  <a:pos x="536" y="67"/>
                </a:cxn>
                <a:cxn ang="0">
                  <a:pos x="487" y="63"/>
                </a:cxn>
                <a:cxn ang="0">
                  <a:pos x="435" y="60"/>
                </a:cxn>
                <a:cxn ang="0">
                  <a:pos x="378" y="56"/>
                </a:cxn>
                <a:cxn ang="0">
                  <a:pos x="320" y="53"/>
                </a:cxn>
                <a:cxn ang="0">
                  <a:pos x="262" y="51"/>
                </a:cxn>
                <a:cxn ang="0">
                  <a:pos x="205" y="50"/>
                </a:cxn>
                <a:cxn ang="0">
                  <a:pos x="146" y="47"/>
                </a:cxn>
                <a:cxn ang="0">
                  <a:pos x="87" y="46"/>
                </a:cxn>
                <a:cxn ang="0">
                  <a:pos x="29" y="45"/>
                </a:cxn>
                <a:cxn ang="0">
                  <a:pos x="2" y="38"/>
                </a:cxn>
                <a:cxn ang="0">
                  <a:pos x="16" y="32"/>
                </a:cxn>
                <a:cxn ang="0">
                  <a:pos x="62" y="2"/>
                </a:cxn>
                <a:cxn ang="0">
                  <a:pos x="140" y="0"/>
                </a:cxn>
                <a:cxn ang="0">
                  <a:pos x="218" y="1"/>
                </a:cxn>
                <a:cxn ang="0">
                  <a:pos x="295" y="5"/>
                </a:cxn>
                <a:cxn ang="0">
                  <a:pos x="372" y="8"/>
                </a:cxn>
                <a:cxn ang="0">
                  <a:pos x="449" y="14"/>
                </a:cxn>
                <a:cxn ang="0">
                  <a:pos x="525" y="20"/>
                </a:cxn>
                <a:cxn ang="0">
                  <a:pos x="602" y="24"/>
                </a:cxn>
                <a:cxn ang="0">
                  <a:pos x="679" y="29"/>
                </a:cxn>
              </a:cxnLst>
              <a:rect l="0" t="0" r="r" b="b"/>
              <a:pathLst>
                <a:path w="859" h="85">
                  <a:moveTo>
                    <a:pt x="679" y="29"/>
                  </a:moveTo>
                  <a:lnTo>
                    <a:pt x="701" y="32"/>
                  </a:lnTo>
                  <a:lnTo>
                    <a:pt x="724" y="33"/>
                  </a:lnTo>
                  <a:lnTo>
                    <a:pt x="748" y="33"/>
                  </a:lnTo>
                  <a:lnTo>
                    <a:pt x="773" y="33"/>
                  </a:lnTo>
                  <a:lnTo>
                    <a:pt x="796" y="35"/>
                  </a:lnTo>
                  <a:lnTo>
                    <a:pt x="816" y="40"/>
                  </a:lnTo>
                  <a:lnTo>
                    <a:pt x="834" y="50"/>
                  </a:lnTo>
                  <a:lnTo>
                    <a:pt x="847" y="67"/>
                  </a:lnTo>
                  <a:lnTo>
                    <a:pt x="850" y="71"/>
                  </a:lnTo>
                  <a:lnTo>
                    <a:pt x="854" y="75"/>
                  </a:lnTo>
                  <a:lnTo>
                    <a:pt x="858" y="80"/>
                  </a:lnTo>
                  <a:lnTo>
                    <a:pt x="859" y="84"/>
                  </a:lnTo>
                  <a:lnTo>
                    <a:pt x="834" y="85"/>
                  </a:lnTo>
                  <a:lnTo>
                    <a:pt x="807" y="85"/>
                  </a:lnTo>
                  <a:lnTo>
                    <a:pt x="782" y="84"/>
                  </a:lnTo>
                  <a:lnTo>
                    <a:pt x="758" y="84"/>
                  </a:lnTo>
                  <a:lnTo>
                    <a:pt x="732" y="83"/>
                  </a:lnTo>
                  <a:lnTo>
                    <a:pt x="707" y="81"/>
                  </a:lnTo>
                  <a:lnTo>
                    <a:pt x="683" y="80"/>
                  </a:lnTo>
                  <a:lnTo>
                    <a:pt x="659" y="77"/>
                  </a:lnTo>
                  <a:lnTo>
                    <a:pt x="634" y="75"/>
                  </a:lnTo>
                  <a:lnTo>
                    <a:pt x="609" y="73"/>
                  </a:lnTo>
                  <a:lnTo>
                    <a:pt x="585" y="70"/>
                  </a:lnTo>
                  <a:lnTo>
                    <a:pt x="561" y="68"/>
                  </a:lnTo>
                  <a:lnTo>
                    <a:pt x="536" y="67"/>
                  </a:lnTo>
                  <a:lnTo>
                    <a:pt x="512" y="65"/>
                  </a:lnTo>
                  <a:lnTo>
                    <a:pt x="487" y="63"/>
                  </a:lnTo>
                  <a:lnTo>
                    <a:pt x="463" y="62"/>
                  </a:lnTo>
                  <a:lnTo>
                    <a:pt x="435" y="60"/>
                  </a:lnTo>
                  <a:lnTo>
                    <a:pt x="406" y="59"/>
                  </a:lnTo>
                  <a:lnTo>
                    <a:pt x="378" y="56"/>
                  </a:lnTo>
                  <a:lnTo>
                    <a:pt x="349" y="55"/>
                  </a:lnTo>
                  <a:lnTo>
                    <a:pt x="320" y="53"/>
                  </a:lnTo>
                  <a:lnTo>
                    <a:pt x="291" y="52"/>
                  </a:lnTo>
                  <a:lnTo>
                    <a:pt x="262" y="51"/>
                  </a:lnTo>
                  <a:lnTo>
                    <a:pt x="234" y="50"/>
                  </a:lnTo>
                  <a:lnTo>
                    <a:pt x="205" y="50"/>
                  </a:lnTo>
                  <a:lnTo>
                    <a:pt x="175" y="48"/>
                  </a:lnTo>
                  <a:lnTo>
                    <a:pt x="146" y="47"/>
                  </a:lnTo>
                  <a:lnTo>
                    <a:pt x="116" y="46"/>
                  </a:lnTo>
                  <a:lnTo>
                    <a:pt x="87" y="46"/>
                  </a:lnTo>
                  <a:lnTo>
                    <a:pt x="59" y="45"/>
                  </a:lnTo>
                  <a:lnTo>
                    <a:pt x="29" y="45"/>
                  </a:lnTo>
                  <a:lnTo>
                    <a:pt x="0" y="44"/>
                  </a:lnTo>
                  <a:lnTo>
                    <a:pt x="2" y="38"/>
                  </a:lnTo>
                  <a:lnTo>
                    <a:pt x="9" y="35"/>
                  </a:lnTo>
                  <a:lnTo>
                    <a:pt x="16" y="32"/>
                  </a:lnTo>
                  <a:lnTo>
                    <a:pt x="22" y="28"/>
                  </a:lnTo>
                  <a:lnTo>
                    <a:pt x="62" y="2"/>
                  </a:lnTo>
                  <a:lnTo>
                    <a:pt x="101" y="1"/>
                  </a:lnTo>
                  <a:lnTo>
                    <a:pt x="140" y="0"/>
                  </a:lnTo>
                  <a:lnTo>
                    <a:pt x="180" y="0"/>
                  </a:lnTo>
                  <a:lnTo>
                    <a:pt x="218" y="1"/>
                  </a:lnTo>
                  <a:lnTo>
                    <a:pt x="257" y="2"/>
                  </a:lnTo>
                  <a:lnTo>
                    <a:pt x="295" y="5"/>
                  </a:lnTo>
                  <a:lnTo>
                    <a:pt x="334" y="6"/>
                  </a:lnTo>
                  <a:lnTo>
                    <a:pt x="372" y="8"/>
                  </a:lnTo>
                  <a:lnTo>
                    <a:pt x="410" y="12"/>
                  </a:lnTo>
                  <a:lnTo>
                    <a:pt x="449" y="14"/>
                  </a:lnTo>
                  <a:lnTo>
                    <a:pt x="487" y="17"/>
                  </a:lnTo>
                  <a:lnTo>
                    <a:pt x="525" y="20"/>
                  </a:lnTo>
                  <a:lnTo>
                    <a:pt x="564" y="22"/>
                  </a:lnTo>
                  <a:lnTo>
                    <a:pt x="602" y="24"/>
                  </a:lnTo>
                  <a:lnTo>
                    <a:pt x="640" y="27"/>
                  </a:lnTo>
                  <a:lnTo>
                    <a:pt x="679" y="2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92" name="Freeform 1425"/>
            <p:cNvSpPr>
              <a:spLocks/>
            </p:cNvSpPr>
            <p:nvPr/>
          </p:nvSpPr>
          <p:spPr bwMode="auto">
            <a:xfrm>
              <a:off x="1014" y="1113"/>
              <a:ext cx="439" cy="43"/>
            </a:xfrm>
            <a:custGeom>
              <a:avLst/>
              <a:gdLst/>
              <a:ahLst/>
              <a:cxnLst>
                <a:cxn ang="0">
                  <a:pos x="831" y="6"/>
                </a:cxn>
                <a:cxn ang="0">
                  <a:pos x="839" y="8"/>
                </a:cxn>
                <a:cxn ang="0">
                  <a:pos x="852" y="22"/>
                </a:cxn>
                <a:cxn ang="0">
                  <a:pos x="867" y="45"/>
                </a:cxn>
                <a:cxn ang="0">
                  <a:pos x="852" y="59"/>
                </a:cxn>
                <a:cxn ang="0">
                  <a:pos x="804" y="60"/>
                </a:cxn>
                <a:cxn ang="0">
                  <a:pos x="756" y="60"/>
                </a:cxn>
                <a:cxn ang="0">
                  <a:pos x="709" y="61"/>
                </a:cxn>
                <a:cxn ang="0">
                  <a:pos x="663" y="61"/>
                </a:cxn>
                <a:cxn ang="0">
                  <a:pos x="617" y="63"/>
                </a:cxn>
                <a:cxn ang="0">
                  <a:pos x="570" y="64"/>
                </a:cxn>
                <a:cxn ang="0">
                  <a:pos x="521" y="66"/>
                </a:cxn>
                <a:cxn ang="0">
                  <a:pos x="471" y="69"/>
                </a:cxn>
                <a:cxn ang="0">
                  <a:pos x="416" y="72"/>
                </a:cxn>
                <a:cxn ang="0">
                  <a:pos x="361" y="74"/>
                </a:cxn>
                <a:cxn ang="0">
                  <a:pos x="307" y="75"/>
                </a:cxn>
                <a:cxn ang="0">
                  <a:pos x="253" y="76"/>
                </a:cxn>
                <a:cxn ang="0">
                  <a:pos x="199" y="78"/>
                </a:cxn>
                <a:cxn ang="0">
                  <a:pos x="146" y="80"/>
                </a:cxn>
                <a:cxn ang="0">
                  <a:pos x="94" y="82"/>
                </a:cxn>
                <a:cxn ang="0">
                  <a:pos x="0" y="88"/>
                </a:cxn>
                <a:cxn ang="0">
                  <a:pos x="8" y="76"/>
                </a:cxn>
                <a:cxn ang="0">
                  <a:pos x="25" y="66"/>
                </a:cxn>
                <a:cxn ang="0">
                  <a:pos x="41" y="56"/>
                </a:cxn>
                <a:cxn ang="0">
                  <a:pos x="57" y="45"/>
                </a:cxn>
                <a:cxn ang="0">
                  <a:pos x="105" y="36"/>
                </a:cxn>
                <a:cxn ang="0">
                  <a:pos x="182" y="30"/>
                </a:cxn>
                <a:cxn ang="0">
                  <a:pos x="259" y="25"/>
                </a:cxn>
                <a:cxn ang="0">
                  <a:pos x="336" y="21"/>
                </a:cxn>
                <a:cxn ang="0">
                  <a:pos x="413" y="18"/>
                </a:cxn>
                <a:cxn ang="0">
                  <a:pos x="490" y="13"/>
                </a:cxn>
                <a:cxn ang="0">
                  <a:pos x="568" y="10"/>
                </a:cxn>
                <a:cxn ang="0">
                  <a:pos x="645" y="4"/>
                </a:cxn>
                <a:cxn ang="0">
                  <a:pos x="830" y="3"/>
                </a:cxn>
              </a:cxnLst>
              <a:rect l="0" t="0" r="r" b="b"/>
              <a:pathLst>
                <a:path w="876" h="88">
                  <a:moveTo>
                    <a:pt x="830" y="3"/>
                  </a:moveTo>
                  <a:lnTo>
                    <a:pt x="831" y="6"/>
                  </a:lnTo>
                  <a:lnTo>
                    <a:pt x="835" y="7"/>
                  </a:lnTo>
                  <a:lnTo>
                    <a:pt x="839" y="8"/>
                  </a:lnTo>
                  <a:lnTo>
                    <a:pt x="843" y="11"/>
                  </a:lnTo>
                  <a:lnTo>
                    <a:pt x="852" y="22"/>
                  </a:lnTo>
                  <a:lnTo>
                    <a:pt x="860" y="34"/>
                  </a:lnTo>
                  <a:lnTo>
                    <a:pt x="867" y="45"/>
                  </a:lnTo>
                  <a:lnTo>
                    <a:pt x="876" y="58"/>
                  </a:lnTo>
                  <a:lnTo>
                    <a:pt x="852" y="59"/>
                  </a:lnTo>
                  <a:lnTo>
                    <a:pt x="828" y="59"/>
                  </a:lnTo>
                  <a:lnTo>
                    <a:pt x="804" y="60"/>
                  </a:lnTo>
                  <a:lnTo>
                    <a:pt x="779" y="60"/>
                  </a:lnTo>
                  <a:lnTo>
                    <a:pt x="756" y="60"/>
                  </a:lnTo>
                  <a:lnTo>
                    <a:pt x="732" y="61"/>
                  </a:lnTo>
                  <a:lnTo>
                    <a:pt x="709" y="61"/>
                  </a:lnTo>
                  <a:lnTo>
                    <a:pt x="686" y="61"/>
                  </a:lnTo>
                  <a:lnTo>
                    <a:pt x="663" y="61"/>
                  </a:lnTo>
                  <a:lnTo>
                    <a:pt x="640" y="63"/>
                  </a:lnTo>
                  <a:lnTo>
                    <a:pt x="617" y="63"/>
                  </a:lnTo>
                  <a:lnTo>
                    <a:pt x="593" y="63"/>
                  </a:lnTo>
                  <a:lnTo>
                    <a:pt x="570" y="64"/>
                  </a:lnTo>
                  <a:lnTo>
                    <a:pt x="546" y="65"/>
                  </a:lnTo>
                  <a:lnTo>
                    <a:pt x="521" y="66"/>
                  </a:lnTo>
                  <a:lnTo>
                    <a:pt x="497" y="68"/>
                  </a:lnTo>
                  <a:lnTo>
                    <a:pt x="471" y="69"/>
                  </a:lnTo>
                  <a:lnTo>
                    <a:pt x="443" y="71"/>
                  </a:lnTo>
                  <a:lnTo>
                    <a:pt x="416" y="72"/>
                  </a:lnTo>
                  <a:lnTo>
                    <a:pt x="389" y="73"/>
                  </a:lnTo>
                  <a:lnTo>
                    <a:pt x="361" y="74"/>
                  </a:lnTo>
                  <a:lnTo>
                    <a:pt x="334" y="74"/>
                  </a:lnTo>
                  <a:lnTo>
                    <a:pt x="307" y="75"/>
                  </a:lnTo>
                  <a:lnTo>
                    <a:pt x="280" y="75"/>
                  </a:lnTo>
                  <a:lnTo>
                    <a:pt x="253" y="76"/>
                  </a:lnTo>
                  <a:lnTo>
                    <a:pt x="226" y="78"/>
                  </a:lnTo>
                  <a:lnTo>
                    <a:pt x="199" y="78"/>
                  </a:lnTo>
                  <a:lnTo>
                    <a:pt x="173" y="79"/>
                  </a:lnTo>
                  <a:lnTo>
                    <a:pt x="146" y="80"/>
                  </a:lnTo>
                  <a:lnTo>
                    <a:pt x="120" y="81"/>
                  </a:lnTo>
                  <a:lnTo>
                    <a:pt x="94" y="82"/>
                  </a:lnTo>
                  <a:lnTo>
                    <a:pt x="69" y="83"/>
                  </a:lnTo>
                  <a:lnTo>
                    <a:pt x="0" y="88"/>
                  </a:lnTo>
                  <a:lnTo>
                    <a:pt x="0" y="82"/>
                  </a:lnTo>
                  <a:lnTo>
                    <a:pt x="8" y="76"/>
                  </a:lnTo>
                  <a:lnTo>
                    <a:pt x="16" y="72"/>
                  </a:lnTo>
                  <a:lnTo>
                    <a:pt x="25" y="66"/>
                  </a:lnTo>
                  <a:lnTo>
                    <a:pt x="33" y="61"/>
                  </a:lnTo>
                  <a:lnTo>
                    <a:pt x="41" y="56"/>
                  </a:lnTo>
                  <a:lnTo>
                    <a:pt x="49" y="51"/>
                  </a:lnTo>
                  <a:lnTo>
                    <a:pt x="57" y="45"/>
                  </a:lnTo>
                  <a:lnTo>
                    <a:pt x="66" y="39"/>
                  </a:lnTo>
                  <a:lnTo>
                    <a:pt x="105" y="36"/>
                  </a:lnTo>
                  <a:lnTo>
                    <a:pt x="143" y="33"/>
                  </a:lnTo>
                  <a:lnTo>
                    <a:pt x="182" y="30"/>
                  </a:lnTo>
                  <a:lnTo>
                    <a:pt x="220" y="27"/>
                  </a:lnTo>
                  <a:lnTo>
                    <a:pt x="259" y="25"/>
                  </a:lnTo>
                  <a:lnTo>
                    <a:pt x="297" y="23"/>
                  </a:lnTo>
                  <a:lnTo>
                    <a:pt x="336" y="21"/>
                  </a:lnTo>
                  <a:lnTo>
                    <a:pt x="374" y="19"/>
                  </a:lnTo>
                  <a:lnTo>
                    <a:pt x="413" y="18"/>
                  </a:lnTo>
                  <a:lnTo>
                    <a:pt x="451" y="15"/>
                  </a:lnTo>
                  <a:lnTo>
                    <a:pt x="490" y="13"/>
                  </a:lnTo>
                  <a:lnTo>
                    <a:pt x="528" y="12"/>
                  </a:lnTo>
                  <a:lnTo>
                    <a:pt x="568" y="10"/>
                  </a:lnTo>
                  <a:lnTo>
                    <a:pt x="606" y="6"/>
                  </a:lnTo>
                  <a:lnTo>
                    <a:pt x="645" y="4"/>
                  </a:lnTo>
                  <a:lnTo>
                    <a:pt x="683" y="0"/>
                  </a:lnTo>
                  <a:lnTo>
                    <a:pt x="830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93" name="Freeform 1426"/>
            <p:cNvSpPr>
              <a:spLocks/>
            </p:cNvSpPr>
            <p:nvPr/>
          </p:nvSpPr>
          <p:spPr bwMode="auto">
            <a:xfrm>
              <a:off x="877" y="1122"/>
              <a:ext cx="158" cy="74"/>
            </a:xfrm>
            <a:custGeom>
              <a:avLst/>
              <a:gdLst/>
              <a:ahLst/>
              <a:cxnLst>
                <a:cxn ang="0">
                  <a:pos x="280" y="8"/>
                </a:cxn>
                <a:cxn ang="0">
                  <a:pos x="278" y="8"/>
                </a:cxn>
                <a:cxn ang="0">
                  <a:pos x="276" y="11"/>
                </a:cxn>
                <a:cxn ang="0">
                  <a:pos x="278" y="19"/>
                </a:cxn>
                <a:cxn ang="0">
                  <a:pos x="283" y="23"/>
                </a:cxn>
                <a:cxn ang="0">
                  <a:pos x="292" y="24"/>
                </a:cxn>
                <a:cxn ang="0">
                  <a:pos x="302" y="24"/>
                </a:cxn>
                <a:cxn ang="0">
                  <a:pos x="311" y="24"/>
                </a:cxn>
                <a:cxn ang="0">
                  <a:pos x="308" y="30"/>
                </a:cxn>
                <a:cxn ang="0">
                  <a:pos x="296" y="40"/>
                </a:cxn>
                <a:cxn ang="0">
                  <a:pos x="282" y="48"/>
                </a:cxn>
                <a:cxn ang="0">
                  <a:pos x="267" y="54"/>
                </a:cxn>
                <a:cxn ang="0">
                  <a:pos x="247" y="55"/>
                </a:cxn>
                <a:cxn ang="0">
                  <a:pos x="224" y="54"/>
                </a:cxn>
                <a:cxn ang="0">
                  <a:pos x="199" y="52"/>
                </a:cxn>
                <a:cxn ang="0">
                  <a:pos x="174" y="52"/>
                </a:cxn>
                <a:cxn ang="0">
                  <a:pos x="155" y="60"/>
                </a:cxn>
                <a:cxn ang="0">
                  <a:pos x="143" y="73"/>
                </a:cxn>
                <a:cxn ang="0">
                  <a:pos x="131" y="87"/>
                </a:cxn>
                <a:cxn ang="0">
                  <a:pos x="120" y="101"/>
                </a:cxn>
                <a:cxn ang="0">
                  <a:pos x="103" y="107"/>
                </a:cxn>
                <a:cxn ang="0">
                  <a:pos x="84" y="100"/>
                </a:cxn>
                <a:cxn ang="0">
                  <a:pos x="64" y="92"/>
                </a:cxn>
                <a:cxn ang="0">
                  <a:pos x="46" y="82"/>
                </a:cxn>
                <a:cxn ang="0">
                  <a:pos x="37" y="77"/>
                </a:cxn>
                <a:cxn ang="0">
                  <a:pos x="33" y="79"/>
                </a:cxn>
                <a:cxn ang="0">
                  <a:pos x="36" y="87"/>
                </a:cxn>
                <a:cxn ang="0">
                  <a:pos x="52" y="99"/>
                </a:cxn>
                <a:cxn ang="0">
                  <a:pos x="72" y="107"/>
                </a:cxn>
                <a:cxn ang="0">
                  <a:pos x="93" y="115"/>
                </a:cxn>
                <a:cxn ang="0">
                  <a:pos x="100" y="128"/>
                </a:cxn>
                <a:cxn ang="0">
                  <a:pos x="90" y="140"/>
                </a:cxn>
                <a:cxn ang="0">
                  <a:pos x="72" y="145"/>
                </a:cxn>
                <a:cxn ang="0">
                  <a:pos x="47" y="138"/>
                </a:cxn>
                <a:cxn ang="0">
                  <a:pos x="25" y="126"/>
                </a:cxn>
                <a:cxn ang="0">
                  <a:pos x="7" y="113"/>
                </a:cxn>
                <a:cxn ang="0">
                  <a:pos x="1" y="99"/>
                </a:cxn>
                <a:cxn ang="0">
                  <a:pos x="11" y="93"/>
                </a:cxn>
                <a:cxn ang="0">
                  <a:pos x="23" y="75"/>
                </a:cxn>
                <a:cxn ang="0">
                  <a:pos x="50" y="49"/>
                </a:cxn>
                <a:cxn ang="0">
                  <a:pos x="80" y="26"/>
                </a:cxn>
                <a:cxn ang="0">
                  <a:pos x="113" y="8"/>
                </a:cxn>
                <a:cxn ang="0">
                  <a:pos x="148" y="1"/>
                </a:cxn>
                <a:cxn ang="0">
                  <a:pos x="185" y="0"/>
                </a:cxn>
                <a:cxn ang="0">
                  <a:pos x="221" y="0"/>
                </a:cxn>
                <a:cxn ang="0">
                  <a:pos x="259" y="1"/>
                </a:cxn>
                <a:cxn ang="0">
                  <a:pos x="280" y="9"/>
                </a:cxn>
              </a:cxnLst>
              <a:rect l="0" t="0" r="r" b="b"/>
              <a:pathLst>
                <a:path w="315" h="147">
                  <a:moveTo>
                    <a:pt x="280" y="9"/>
                  </a:moveTo>
                  <a:lnTo>
                    <a:pt x="280" y="8"/>
                  </a:lnTo>
                  <a:lnTo>
                    <a:pt x="278" y="8"/>
                  </a:lnTo>
                  <a:lnTo>
                    <a:pt x="278" y="8"/>
                  </a:lnTo>
                  <a:lnTo>
                    <a:pt x="277" y="8"/>
                  </a:lnTo>
                  <a:lnTo>
                    <a:pt x="276" y="11"/>
                  </a:lnTo>
                  <a:lnTo>
                    <a:pt x="277" y="16"/>
                  </a:lnTo>
                  <a:lnTo>
                    <a:pt x="278" y="19"/>
                  </a:lnTo>
                  <a:lnTo>
                    <a:pt x="280" y="20"/>
                  </a:lnTo>
                  <a:lnTo>
                    <a:pt x="283" y="23"/>
                  </a:lnTo>
                  <a:lnTo>
                    <a:pt x="288" y="24"/>
                  </a:lnTo>
                  <a:lnTo>
                    <a:pt x="292" y="24"/>
                  </a:lnTo>
                  <a:lnTo>
                    <a:pt x="297" y="24"/>
                  </a:lnTo>
                  <a:lnTo>
                    <a:pt x="302" y="24"/>
                  </a:lnTo>
                  <a:lnTo>
                    <a:pt x="306" y="24"/>
                  </a:lnTo>
                  <a:lnTo>
                    <a:pt x="311" y="24"/>
                  </a:lnTo>
                  <a:lnTo>
                    <a:pt x="315" y="25"/>
                  </a:lnTo>
                  <a:lnTo>
                    <a:pt x="308" y="30"/>
                  </a:lnTo>
                  <a:lnTo>
                    <a:pt x="302" y="34"/>
                  </a:lnTo>
                  <a:lnTo>
                    <a:pt x="296" y="40"/>
                  </a:lnTo>
                  <a:lnTo>
                    <a:pt x="289" y="44"/>
                  </a:lnTo>
                  <a:lnTo>
                    <a:pt x="282" y="48"/>
                  </a:lnTo>
                  <a:lnTo>
                    <a:pt x="275" y="52"/>
                  </a:lnTo>
                  <a:lnTo>
                    <a:pt x="267" y="54"/>
                  </a:lnTo>
                  <a:lnTo>
                    <a:pt x="258" y="56"/>
                  </a:lnTo>
                  <a:lnTo>
                    <a:pt x="247" y="55"/>
                  </a:lnTo>
                  <a:lnTo>
                    <a:pt x="236" y="55"/>
                  </a:lnTo>
                  <a:lnTo>
                    <a:pt x="224" y="54"/>
                  </a:lnTo>
                  <a:lnTo>
                    <a:pt x="212" y="53"/>
                  </a:lnTo>
                  <a:lnTo>
                    <a:pt x="199" y="52"/>
                  </a:lnTo>
                  <a:lnTo>
                    <a:pt x="186" y="52"/>
                  </a:lnTo>
                  <a:lnTo>
                    <a:pt x="174" y="52"/>
                  </a:lnTo>
                  <a:lnTo>
                    <a:pt x="161" y="53"/>
                  </a:lnTo>
                  <a:lnTo>
                    <a:pt x="155" y="60"/>
                  </a:lnTo>
                  <a:lnTo>
                    <a:pt x="148" y="67"/>
                  </a:lnTo>
                  <a:lnTo>
                    <a:pt x="143" y="73"/>
                  </a:lnTo>
                  <a:lnTo>
                    <a:pt x="137" y="80"/>
                  </a:lnTo>
                  <a:lnTo>
                    <a:pt x="131" y="87"/>
                  </a:lnTo>
                  <a:lnTo>
                    <a:pt x="125" y="94"/>
                  </a:lnTo>
                  <a:lnTo>
                    <a:pt x="120" y="101"/>
                  </a:lnTo>
                  <a:lnTo>
                    <a:pt x="114" y="109"/>
                  </a:lnTo>
                  <a:lnTo>
                    <a:pt x="103" y="107"/>
                  </a:lnTo>
                  <a:lnTo>
                    <a:pt x="93" y="103"/>
                  </a:lnTo>
                  <a:lnTo>
                    <a:pt x="84" y="100"/>
                  </a:lnTo>
                  <a:lnTo>
                    <a:pt x="74" y="95"/>
                  </a:lnTo>
                  <a:lnTo>
                    <a:pt x="64" y="92"/>
                  </a:lnTo>
                  <a:lnTo>
                    <a:pt x="55" y="87"/>
                  </a:lnTo>
                  <a:lnTo>
                    <a:pt x="46" y="82"/>
                  </a:lnTo>
                  <a:lnTo>
                    <a:pt x="39" y="77"/>
                  </a:lnTo>
                  <a:lnTo>
                    <a:pt x="37" y="77"/>
                  </a:lnTo>
                  <a:lnTo>
                    <a:pt x="34" y="78"/>
                  </a:lnTo>
                  <a:lnTo>
                    <a:pt x="33" y="79"/>
                  </a:lnTo>
                  <a:lnTo>
                    <a:pt x="31" y="79"/>
                  </a:lnTo>
                  <a:lnTo>
                    <a:pt x="36" y="87"/>
                  </a:lnTo>
                  <a:lnTo>
                    <a:pt x="44" y="93"/>
                  </a:lnTo>
                  <a:lnTo>
                    <a:pt x="52" y="99"/>
                  </a:lnTo>
                  <a:lnTo>
                    <a:pt x="62" y="102"/>
                  </a:lnTo>
                  <a:lnTo>
                    <a:pt x="72" y="107"/>
                  </a:lnTo>
                  <a:lnTo>
                    <a:pt x="83" y="110"/>
                  </a:lnTo>
                  <a:lnTo>
                    <a:pt x="93" y="115"/>
                  </a:lnTo>
                  <a:lnTo>
                    <a:pt x="102" y="120"/>
                  </a:lnTo>
                  <a:lnTo>
                    <a:pt x="100" y="128"/>
                  </a:lnTo>
                  <a:lnTo>
                    <a:pt x="95" y="135"/>
                  </a:lnTo>
                  <a:lnTo>
                    <a:pt x="90" y="140"/>
                  </a:lnTo>
                  <a:lnTo>
                    <a:pt x="85" y="147"/>
                  </a:lnTo>
                  <a:lnTo>
                    <a:pt x="72" y="145"/>
                  </a:lnTo>
                  <a:lnTo>
                    <a:pt x="60" y="141"/>
                  </a:lnTo>
                  <a:lnTo>
                    <a:pt x="47" y="138"/>
                  </a:lnTo>
                  <a:lnTo>
                    <a:pt x="36" y="132"/>
                  </a:lnTo>
                  <a:lnTo>
                    <a:pt x="25" y="126"/>
                  </a:lnTo>
                  <a:lnTo>
                    <a:pt x="16" y="120"/>
                  </a:lnTo>
                  <a:lnTo>
                    <a:pt x="7" y="113"/>
                  </a:lnTo>
                  <a:lnTo>
                    <a:pt x="0" y="105"/>
                  </a:lnTo>
                  <a:lnTo>
                    <a:pt x="1" y="99"/>
                  </a:lnTo>
                  <a:lnTo>
                    <a:pt x="7" y="97"/>
                  </a:lnTo>
                  <a:lnTo>
                    <a:pt x="11" y="93"/>
                  </a:lnTo>
                  <a:lnTo>
                    <a:pt x="11" y="86"/>
                  </a:lnTo>
                  <a:lnTo>
                    <a:pt x="23" y="75"/>
                  </a:lnTo>
                  <a:lnTo>
                    <a:pt x="36" y="62"/>
                  </a:lnTo>
                  <a:lnTo>
                    <a:pt x="50" y="49"/>
                  </a:lnTo>
                  <a:lnTo>
                    <a:pt x="65" y="38"/>
                  </a:lnTo>
                  <a:lnTo>
                    <a:pt x="80" y="26"/>
                  </a:lnTo>
                  <a:lnTo>
                    <a:pt x="97" y="16"/>
                  </a:lnTo>
                  <a:lnTo>
                    <a:pt x="113" y="8"/>
                  </a:lnTo>
                  <a:lnTo>
                    <a:pt x="129" y="1"/>
                  </a:lnTo>
                  <a:lnTo>
                    <a:pt x="148" y="1"/>
                  </a:lnTo>
                  <a:lnTo>
                    <a:pt x="167" y="0"/>
                  </a:lnTo>
                  <a:lnTo>
                    <a:pt x="185" y="0"/>
                  </a:lnTo>
                  <a:lnTo>
                    <a:pt x="204" y="0"/>
                  </a:lnTo>
                  <a:lnTo>
                    <a:pt x="221" y="0"/>
                  </a:lnTo>
                  <a:lnTo>
                    <a:pt x="239" y="0"/>
                  </a:lnTo>
                  <a:lnTo>
                    <a:pt x="259" y="1"/>
                  </a:lnTo>
                  <a:lnTo>
                    <a:pt x="280" y="2"/>
                  </a:lnTo>
                  <a:lnTo>
                    <a:pt x="280" y="9"/>
                  </a:lnTo>
                  <a:close/>
                </a:path>
              </a:pathLst>
            </a:custGeom>
            <a:solidFill>
              <a:srgbClr val="EAD6BA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94" name="Freeform 1427"/>
            <p:cNvSpPr>
              <a:spLocks/>
            </p:cNvSpPr>
            <p:nvPr/>
          </p:nvSpPr>
          <p:spPr bwMode="auto">
            <a:xfrm>
              <a:off x="429" y="1131"/>
              <a:ext cx="427" cy="47"/>
            </a:xfrm>
            <a:custGeom>
              <a:avLst/>
              <a:gdLst/>
              <a:ahLst/>
              <a:cxnLst>
                <a:cxn ang="0">
                  <a:pos x="814" y="51"/>
                </a:cxn>
                <a:cxn ang="0">
                  <a:pos x="826" y="62"/>
                </a:cxn>
                <a:cxn ang="0">
                  <a:pos x="837" y="73"/>
                </a:cxn>
                <a:cxn ang="0">
                  <a:pos x="847" y="85"/>
                </a:cxn>
                <a:cxn ang="0">
                  <a:pos x="816" y="92"/>
                </a:cxn>
                <a:cxn ang="0">
                  <a:pos x="742" y="90"/>
                </a:cxn>
                <a:cxn ang="0">
                  <a:pos x="668" y="85"/>
                </a:cxn>
                <a:cxn ang="0">
                  <a:pos x="594" y="80"/>
                </a:cxn>
                <a:cxn ang="0">
                  <a:pos x="519" y="74"/>
                </a:cxn>
                <a:cxn ang="0">
                  <a:pos x="446" y="68"/>
                </a:cxn>
                <a:cxn ang="0">
                  <a:pos x="372" y="62"/>
                </a:cxn>
                <a:cxn ang="0">
                  <a:pos x="297" y="57"/>
                </a:cxn>
                <a:cxn ang="0">
                  <a:pos x="244" y="53"/>
                </a:cxn>
                <a:cxn ang="0">
                  <a:pos x="211" y="51"/>
                </a:cxn>
                <a:cxn ang="0">
                  <a:pos x="177" y="50"/>
                </a:cxn>
                <a:cxn ang="0">
                  <a:pos x="144" y="49"/>
                </a:cxn>
                <a:cxn ang="0">
                  <a:pos x="111" y="47"/>
                </a:cxn>
                <a:cxn ang="0">
                  <a:pos x="77" y="46"/>
                </a:cxn>
                <a:cxn ang="0">
                  <a:pos x="45" y="45"/>
                </a:cxn>
                <a:cxn ang="0">
                  <a:pos x="15" y="43"/>
                </a:cxn>
                <a:cxn ang="0">
                  <a:pos x="6" y="36"/>
                </a:cxn>
                <a:cxn ang="0">
                  <a:pos x="20" y="27"/>
                </a:cxn>
                <a:cxn ang="0">
                  <a:pos x="35" y="15"/>
                </a:cxn>
                <a:cxn ang="0">
                  <a:pos x="49" y="5"/>
                </a:cxn>
                <a:cxn ang="0">
                  <a:pos x="81" y="0"/>
                </a:cxn>
                <a:cxn ang="0">
                  <a:pos x="128" y="1"/>
                </a:cxn>
                <a:cxn ang="0">
                  <a:pos x="175" y="4"/>
                </a:cxn>
                <a:cxn ang="0">
                  <a:pos x="223" y="5"/>
                </a:cxn>
                <a:cxn ang="0">
                  <a:pos x="271" y="7"/>
                </a:cxn>
                <a:cxn ang="0">
                  <a:pos x="318" y="9"/>
                </a:cxn>
                <a:cxn ang="0">
                  <a:pos x="365" y="13"/>
                </a:cxn>
                <a:cxn ang="0">
                  <a:pos x="412" y="15"/>
                </a:cxn>
                <a:cxn ang="0">
                  <a:pos x="459" y="19"/>
                </a:cxn>
                <a:cxn ang="0">
                  <a:pos x="507" y="22"/>
                </a:cxn>
                <a:cxn ang="0">
                  <a:pos x="554" y="24"/>
                </a:cxn>
                <a:cxn ang="0">
                  <a:pos x="600" y="28"/>
                </a:cxn>
                <a:cxn ang="0">
                  <a:pos x="647" y="31"/>
                </a:cxn>
                <a:cxn ang="0">
                  <a:pos x="694" y="35"/>
                </a:cxn>
                <a:cxn ang="0">
                  <a:pos x="740" y="38"/>
                </a:cxn>
                <a:cxn ang="0">
                  <a:pos x="786" y="42"/>
                </a:cxn>
              </a:cxnLst>
              <a:rect l="0" t="0" r="r" b="b"/>
              <a:pathLst>
                <a:path w="853" h="93">
                  <a:moveTo>
                    <a:pt x="809" y="44"/>
                  </a:moveTo>
                  <a:lnTo>
                    <a:pt x="814" y="51"/>
                  </a:lnTo>
                  <a:lnTo>
                    <a:pt x="820" y="57"/>
                  </a:lnTo>
                  <a:lnTo>
                    <a:pt x="826" y="62"/>
                  </a:lnTo>
                  <a:lnTo>
                    <a:pt x="831" y="67"/>
                  </a:lnTo>
                  <a:lnTo>
                    <a:pt x="837" y="73"/>
                  </a:lnTo>
                  <a:lnTo>
                    <a:pt x="843" y="79"/>
                  </a:lnTo>
                  <a:lnTo>
                    <a:pt x="847" y="85"/>
                  </a:lnTo>
                  <a:lnTo>
                    <a:pt x="853" y="93"/>
                  </a:lnTo>
                  <a:lnTo>
                    <a:pt x="816" y="92"/>
                  </a:lnTo>
                  <a:lnTo>
                    <a:pt x="778" y="91"/>
                  </a:lnTo>
                  <a:lnTo>
                    <a:pt x="742" y="90"/>
                  </a:lnTo>
                  <a:lnTo>
                    <a:pt x="705" y="88"/>
                  </a:lnTo>
                  <a:lnTo>
                    <a:pt x="668" y="85"/>
                  </a:lnTo>
                  <a:lnTo>
                    <a:pt x="631" y="83"/>
                  </a:lnTo>
                  <a:lnTo>
                    <a:pt x="594" y="80"/>
                  </a:lnTo>
                  <a:lnTo>
                    <a:pt x="557" y="77"/>
                  </a:lnTo>
                  <a:lnTo>
                    <a:pt x="519" y="74"/>
                  </a:lnTo>
                  <a:lnTo>
                    <a:pt x="482" y="70"/>
                  </a:lnTo>
                  <a:lnTo>
                    <a:pt x="446" y="68"/>
                  </a:lnTo>
                  <a:lnTo>
                    <a:pt x="409" y="65"/>
                  </a:lnTo>
                  <a:lnTo>
                    <a:pt x="372" y="62"/>
                  </a:lnTo>
                  <a:lnTo>
                    <a:pt x="335" y="59"/>
                  </a:lnTo>
                  <a:lnTo>
                    <a:pt x="297" y="57"/>
                  </a:lnTo>
                  <a:lnTo>
                    <a:pt x="260" y="54"/>
                  </a:lnTo>
                  <a:lnTo>
                    <a:pt x="244" y="53"/>
                  </a:lnTo>
                  <a:lnTo>
                    <a:pt x="228" y="52"/>
                  </a:lnTo>
                  <a:lnTo>
                    <a:pt x="211" y="51"/>
                  </a:lnTo>
                  <a:lnTo>
                    <a:pt x="195" y="50"/>
                  </a:lnTo>
                  <a:lnTo>
                    <a:pt x="177" y="50"/>
                  </a:lnTo>
                  <a:lnTo>
                    <a:pt x="161" y="49"/>
                  </a:lnTo>
                  <a:lnTo>
                    <a:pt x="144" y="49"/>
                  </a:lnTo>
                  <a:lnTo>
                    <a:pt x="127" y="49"/>
                  </a:lnTo>
                  <a:lnTo>
                    <a:pt x="111" y="47"/>
                  </a:lnTo>
                  <a:lnTo>
                    <a:pt x="93" y="47"/>
                  </a:lnTo>
                  <a:lnTo>
                    <a:pt x="77" y="46"/>
                  </a:lnTo>
                  <a:lnTo>
                    <a:pt x="61" y="46"/>
                  </a:lnTo>
                  <a:lnTo>
                    <a:pt x="45" y="45"/>
                  </a:lnTo>
                  <a:lnTo>
                    <a:pt x="30" y="44"/>
                  </a:lnTo>
                  <a:lnTo>
                    <a:pt x="15" y="43"/>
                  </a:lnTo>
                  <a:lnTo>
                    <a:pt x="0" y="41"/>
                  </a:lnTo>
                  <a:lnTo>
                    <a:pt x="6" y="36"/>
                  </a:lnTo>
                  <a:lnTo>
                    <a:pt x="13" y="31"/>
                  </a:lnTo>
                  <a:lnTo>
                    <a:pt x="20" y="27"/>
                  </a:lnTo>
                  <a:lnTo>
                    <a:pt x="28" y="21"/>
                  </a:lnTo>
                  <a:lnTo>
                    <a:pt x="35" y="15"/>
                  </a:lnTo>
                  <a:lnTo>
                    <a:pt x="43" y="9"/>
                  </a:lnTo>
                  <a:lnTo>
                    <a:pt x="49" y="5"/>
                  </a:lnTo>
                  <a:lnTo>
                    <a:pt x="58" y="0"/>
                  </a:lnTo>
                  <a:lnTo>
                    <a:pt x="81" y="0"/>
                  </a:lnTo>
                  <a:lnTo>
                    <a:pt x="105" y="1"/>
                  </a:lnTo>
                  <a:lnTo>
                    <a:pt x="128" y="1"/>
                  </a:lnTo>
                  <a:lnTo>
                    <a:pt x="152" y="2"/>
                  </a:lnTo>
                  <a:lnTo>
                    <a:pt x="175" y="4"/>
                  </a:lnTo>
                  <a:lnTo>
                    <a:pt x="199" y="5"/>
                  </a:lnTo>
                  <a:lnTo>
                    <a:pt x="223" y="5"/>
                  </a:lnTo>
                  <a:lnTo>
                    <a:pt x="246" y="6"/>
                  </a:lnTo>
                  <a:lnTo>
                    <a:pt x="271" y="7"/>
                  </a:lnTo>
                  <a:lnTo>
                    <a:pt x="294" y="8"/>
                  </a:lnTo>
                  <a:lnTo>
                    <a:pt x="318" y="9"/>
                  </a:lnTo>
                  <a:lnTo>
                    <a:pt x="341" y="12"/>
                  </a:lnTo>
                  <a:lnTo>
                    <a:pt x="365" y="13"/>
                  </a:lnTo>
                  <a:lnTo>
                    <a:pt x="388" y="14"/>
                  </a:lnTo>
                  <a:lnTo>
                    <a:pt x="412" y="15"/>
                  </a:lnTo>
                  <a:lnTo>
                    <a:pt x="435" y="16"/>
                  </a:lnTo>
                  <a:lnTo>
                    <a:pt x="459" y="19"/>
                  </a:lnTo>
                  <a:lnTo>
                    <a:pt x="482" y="20"/>
                  </a:lnTo>
                  <a:lnTo>
                    <a:pt x="507" y="22"/>
                  </a:lnTo>
                  <a:lnTo>
                    <a:pt x="530" y="23"/>
                  </a:lnTo>
                  <a:lnTo>
                    <a:pt x="554" y="24"/>
                  </a:lnTo>
                  <a:lnTo>
                    <a:pt x="577" y="27"/>
                  </a:lnTo>
                  <a:lnTo>
                    <a:pt x="600" y="28"/>
                  </a:lnTo>
                  <a:lnTo>
                    <a:pt x="624" y="30"/>
                  </a:lnTo>
                  <a:lnTo>
                    <a:pt x="647" y="31"/>
                  </a:lnTo>
                  <a:lnTo>
                    <a:pt x="670" y="34"/>
                  </a:lnTo>
                  <a:lnTo>
                    <a:pt x="694" y="35"/>
                  </a:lnTo>
                  <a:lnTo>
                    <a:pt x="717" y="37"/>
                  </a:lnTo>
                  <a:lnTo>
                    <a:pt x="740" y="38"/>
                  </a:lnTo>
                  <a:lnTo>
                    <a:pt x="763" y="41"/>
                  </a:lnTo>
                  <a:lnTo>
                    <a:pt x="786" y="42"/>
                  </a:lnTo>
                  <a:lnTo>
                    <a:pt x="809" y="4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95" name="Freeform 1428"/>
            <p:cNvSpPr>
              <a:spLocks/>
            </p:cNvSpPr>
            <p:nvPr/>
          </p:nvSpPr>
          <p:spPr bwMode="auto">
            <a:xfrm>
              <a:off x="997" y="1147"/>
              <a:ext cx="460" cy="43"/>
            </a:xfrm>
            <a:custGeom>
              <a:avLst/>
              <a:gdLst/>
              <a:ahLst/>
              <a:cxnLst>
                <a:cxn ang="0">
                  <a:pos x="885" y="10"/>
                </a:cxn>
                <a:cxn ang="0">
                  <a:pos x="896" y="23"/>
                </a:cxn>
                <a:cxn ang="0">
                  <a:pos x="906" y="36"/>
                </a:cxn>
                <a:cxn ang="0">
                  <a:pos x="916" y="51"/>
                </a:cxn>
                <a:cxn ang="0">
                  <a:pos x="905" y="60"/>
                </a:cxn>
                <a:cxn ang="0">
                  <a:pos x="872" y="61"/>
                </a:cxn>
                <a:cxn ang="0">
                  <a:pos x="838" y="64"/>
                </a:cxn>
                <a:cxn ang="0">
                  <a:pos x="804" y="65"/>
                </a:cxn>
                <a:cxn ang="0">
                  <a:pos x="332" y="80"/>
                </a:cxn>
                <a:cxn ang="0">
                  <a:pos x="293" y="83"/>
                </a:cxn>
                <a:cxn ang="0">
                  <a:pos x="252" y="85"/>
                </a:cxn>
                <a:cxn ang="0">
                  <a:pos x="212" y="86"/>
                </a:cxn>
                <a:cxn ang="0">
                  <a:pos x="173" y="85"/>
                </a:cxn>
                <a:cxn ang="0">
                  <a:pos x="133" y="85"/>
                </a:cxn>
                <a:cxn ang="0">
                  <a:pos x="95" y="83"/>
                </a:cxn>
                <a:cxn ang="0">
                  <a:pos x="55" y="83"/>
                </a:cxn>
                <a:cxn ang="0">
                  <a:pos x="19" y="83"/>
                </a:cxn>
                <a:cxn ang="0">
                  <a:pos x="9" y="82"/>
                </a:cxn>
                <a:cxn ang="0">
                  <a:pos x="0" y="81"/>
                </a:cxn>
                <a:cxn ang="0">
                  <a:pos x="22" y="67"/>
                </a:cxn>
                <a:cxn ang="0">
                  <a:pos x="42" y="52"/>
                </a:cxn>
                <a:cxn ang="0">
                  <a:pos x="61" y="37"/>
                </a:cxn>
                <a:cxn ang="0">
                  <a:pos x="80" y="25"/>
                </a:cxn>
                <a:cxn ang="0">
                  <a:pos x="120" y="22"/>
                </a:cxn>
                <a:cxn ang="0">
                  <a:pos x="161" y="21"/>
                </a:cxn>
                <a:cxn ang="0">
                  <a:pos x="203" y="20"/>
                </a:cxn>
                <a:cxn ang="0">
                  <a:pos x="245" y="19"/>
                </a:cxn>
                <a:cxn ang="0">
                  <a:pos x="288" y="18"/>
                </a:cxn>
                <a:cxn ang="0">
                  <a:pos x="332" y="17"/>
                </a:cxn>
                <a:cxn ang="0">
                  <a:pos x="374" y="15"/>
                </a:cxn>
                <a:cxn ang="0">
                  <a:pos x="416" y="14"/>
                </a:cxn>
                <a:cxn ang="0">
                  <a:pos x="472" y="11"/>
                </a:cxn>
                <a:cxn ang="0">
                  <a:pos x="529" y="7"/>
                </a:cxn>
                <a:cxn ang="0">
                  <a:pos x="586" y="5"/>
                </a:cxn>
                <a:cxn ang="0">
                  <a:pos x="644" y="3"/>
                </a:cxn>
                <a:cxn ang="0">
                  <a:pos x="701" y="2"/>
                </a:cxn>
                <a:cxn ang="0">
                  <a:pos x="760" y="0"/>
                </a:cxn>
                <a:cxn ang="0">
                  <a:pos x="819" y="2"/>
                </a:cxn>
                <a:cxn ang="0">
                  <a:pos x="879" y="3"/>
                </a:cxn>
              </a:cxnLst>
              <a:rect l="0" t="0" r="r" b="b"/>
              <a:pathLst>
                <a:path w="921" h="86">
                  <a:moveTo>
                    <a:pt x="879" y="3"/>
                  </a:moveTo>
                  <a:lnTo>
                    <a:pt x="885" y="10"/>
                  </a:lnTo>
                  <a:lnTo>
                    <a:pt x="890" y="17"/>
                  </a:lnTo>
                  <a:lnTo>
                    <a:pt x="896" y="23"/>
                  </a:lnTo>
                  <a:lnTo>
                    <a:pt x="901" y="29"/>
                  </a:lnTo>
                  <a:lnTo>
                    <a:pt x="906" y="36"/>
                  </a:lnTo>
                  <a:lnTo>
                    <a:pt x="911" y="44"/>
                  </a:lnTo>
                  <a:lnTo>
                    <a:pt x="916" y="51"/>
                  </a:lnTo>
                  <a:lnTo>
                    <a:pt x="921" y="59"/>
                  </a:lnTo>
                  <a:lnTo>
                    <a:pt x="905" y="60"/>
                  </a:lnTo>
                  <a:lnTo>
                    <a:pt x="889" y="60"/>
                  </a:lnTo>
                  <a:lnTo>
                    <a:pt x="872" y="61"/>
                  </a:lnTo>
                  <a:lnTo>
                    <a:pt x="856" y="63"/>
                  </a:lnTo>
                  <a:lnTo>
                    <a:pt x="838" y="64"/>
                  </a:lnTo>
                  <a:lnTo>
                    <a:pt x="821" y="64"/>
                  </a:lnTo>
                  <a:lnTo>
                    <a:pt x="804" y="65"/>
                  </a:lnTo>
                  <a:lnTo>
                    <a:pt x="787" y="65"/>
                  </a:lnTo>
                  <a:lnTo>
                    <a:pt x="332" y="80"/>
                  </a:lnTo>
                  <a:lnTo>
                    <a:pt x="312" y="82"/>
                  </a:lnTo>
                  <a:lnTo>
                    <a:pt x="293" y="83"/>
                  </a:lnTo>
                  <a:lnTo>
                    <a:pt x="272" y="85"/>
                  </a:lnTo>
                  <a:lnTo>
                    <a:pt x="252" y="85"/>
                  </a:lnTo>
                  <a:lnTo>
                    <a:pt x="233" y="85"/>
                  </a:lnTo>
                  <a:lnTo>
                    <a:pt x="212" y="86"/>
                  </a:lnTo>
                  <a:lnTo>
                    <a:pt x="192" y="86"/>
                  </a:lnTo>
                  <a:lnTo>
                    <a:pt x="173" y="85"/>
                  </a:lnTo>
                  <a:lnTo>
                    <a:pt x="153" y="85"/>
                  </a:lnTo>
                  <a:lnTo>
                    <a:pt x="133" y="85"/>
                  </a:lnTo>
                  <a:lnTo>
                    <a:pt x="113" y="85"/>
                  </a:lnTo>
                  <a:lnTo>
                    <a:pt x="95" y="83"/>
                  </a:lnTo>
                  <a:lnTo>
                    <a:pt x="75" y="83"/>
                  </a:lnTo>
                  <a:lnTo>
                    <a:pt x="55" y="83"/>
                  </a:lnTo>
                  <a:lnTo>
                    <a:pt x="37" y="83"/>
                  </a:lnTo>
                  <a:lnTo>
                    <a:pt x="19" y="83"/>
                  </a:lnTo>
                  <a:lnTo>
                    <a:pt x="14" y="83"/>
                  </a:lnTo>
                  <a:lnTo>
                    <a:pt x="9" y="82"/>
                  </a:lnTo>
                  <a:lnTo>
                    <a:pt x="5" y="81"/>
                  </a:lnTo>
                  <a:lnTo>
                    <a:pt x="0" y="81"/>
                  </a:lnTo>
                  <a:lnTo>
                    <a:pt x="12" y="74"/>
                  </a:lnTo>
                  <a:lnTo>
                    <a:pt x="22" y="67"/>
                  </a:lnTo>
                  <a:lnTo>
                    <a:pt x="31" y="59"/>
                  </a:lnTo>
                  <a:lnTo>
                    <a:pt x="42" y="52"/>
                  </a:lnTo>
                  <a:lnTo>
                    <a:pt x="51" y="44"/>
                  </a:lnTo>
                  <a:lnTo>
                    <a:pt x="61" y="37"/>
                  </a:lnTo>
                  <a:lnTo>
                    <a:pt x="70" y="30"/>
                  </a:lnTo>
                  <a:lnTo>
                    <a:pt x="80" y="25"/>
                  </a:lnTo>
                  <a:lnTo>
                    <a:pt x="99" y="23"/>
                  </a:lnTo>
                  <a:lnTo>
                    <a:pt x="120" y="22"/>
                  </a:lnTo>
                  <a:lnTo>
                    <a:pt x="141" y="21"/>
                  </a:lnTo>
                  <a:lnTo>
                    <a:pt x="161" y="21"/>
                  </a:lnTo>
                  <a:lnTo>
                    <a:pt x="182" y="20"/>
                  </a:lnTo>
                  <a:lnTo>
                    <a:pt x="203" y="20"/>
                  </a:lnTo>
                  <a:lnTo>
                    <a:pt x="225" y="19"/>
                  </a:lnTo>
                  <a:lnTo>
                    <a:pt x="245" y="19"/>
                  </a:lnTo>
                  <a:lnTo>
                    <a:pt x="267" y="18"/>
                  </a:lnTo>
                  <a:lnTo>
                    <a:pt x="288" y="18"/>
                  </a:lnTo>
                  <a:lnTo>
                    <a:pt x="310" y="18"/>
                  </a:lnTo>
                  <a:lnTo>
                    <a:pt x="332" y="17"/>
                  </a:lnTo>
                  <a:lnTo>
                    <a:pt x="353" y="17"/>
                  </a:lnTo>
                  <a:lnTo>
                    <a:pt x="374" y="15"/>
                  </a:lnTo>
                  <a:lnTo>
                    <a:pt x="395" y="15"/>
                  </a:lnTo>
                  <a:lnTo>
                    <a:pt x="416" y="14"/>
                  </a:lnTo>
                  <a:lnTo>
                    <a:pt x="443" y="13"/>
                  </a:lnTo>
                  <a:lnTo>
                    <a:pt x="472" y="11"/>
                  </a:lnTo>
                  <a:lnTo>
                    <a:pt x="501" y="10"/>
                  </a:lnTo>
                  <a:lnTo>
                    <a:pt x="529" y="7"/>
                  </a:lnTo>
                  <a:lnTo>
                    <a:pt x="557" y="6"/>
                  </a:lnTo>
                  <a:lnTo>
                    <a:pt x="586" y="5"/>
                  </a:lnTo>
                  <a:lnTo>
                    <a:pt x="615" y="4"/>
                  </a:lnTo>
                  <a:lnTo>
                    <a:pt x="644" y="3"/>
                  </a:lnTo>
                  <a:lnTo>
                    <a:pt x="673" y="2"/>
                  </a:lnTo>
                  <a:lnTo>
                    <a:pt x="701" y="2"/>
                  </a:lnTo>
                  <a:lnTo>
                    <a:pt x="731" y="0"/>
                  </a:lnTo>
                  <a:lnTo>
                    <a:pt x="760" y="0"/>
                  </a:lnTo>
                  <a:lnTo>
                    <a:pt x="790" y="0"/>
                  </a:lnTo>
                  <a:lnTo>
                    <a:pt x="819" y="2"/>
                  </a:lnTo>
                  <a:lnTo>
                    <a:pt x="849" y="2"/>
                  </a:lnTo>
                  <a:lnTo>
                    <a:pt x="879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96" name="Freeform 1429"/>
            <p:cNvSpPr>
              <a:spLocks/>
            </p:cNvSpPr>
            <p:nvPr/>
          </p:nvSpPr>
          <p:spPr bwMode="auto">
            <a:xfrm>
              <a:off x="896" y="1153"/>
              <a:ext cx="126" cy="131"/>
            </a:xfrm>
            <a:custGeom>
              <a:avLst/>
              <a:gdLst/>
              <a:ahLst/>
              <a:cxnLst>
                <a:cxn ang="0">
                  <a:pos x="209" y="11"/>
                </a:cxn>
                <a:cxn ang="0">
                  <a:pos x="218" y="16"/>
                </a:cxn>
                <a:cxn ang="0">
                  <a:pos x="252" y="15"/>
                </a:cxn>
                <a:cxn ang="0">
                  <a:pos x="239" y="33"/>
                </a:cxn>
                <a:cxn ang="0">
                  <a:pos x="218" y="48"/>
                </a:cxn>
                <a:cxn ang="0">
                  <a:pos x="207" y="53"/>
                </a:cxn>
                <a:cxn ang="0">
                  <a:pos x="197" y="59"/>
                </a:cxn>
                <a:cxn ang="0">
                  <a:pos x="187" y="66"/>
                </a:cxn>
                <a:cxn ang="0">
                  <a:pos x="178" y="71"/>
                </a:cxn>
                <a:cxn ang="0">
                  <a:pos x="178" y="77"/>
                </a:cxn>
                <a:cxn ang="0">
                  <a:pos x="184" y="81"/>
                </a:cxn>
                <a:cxn ang="0">
                  <a:pos x="199" y="81"/>
                </a:cxn>
                <a:cxn ang="0">
                  <a:pos x="214" y="82"/>
                </a:cxn>
                <a:cxn ang="0">
                  <a:pos x="197" y="94"/>
                </a:cxn>
                <a:cxn ang="0">
                  <a:pos x="177" y="106"/>
                </a:cxn>
                <a:cxn ang="0">
                  <a:pos x="156" y="119"/>
                </a:cxn>
                <a:cxn ang="0">
                  <a:pos x="137" y="131"/>
                </a:cxn>
                <a:cxn ang="0">
                  <a:pos x="119" y="130"/>
                </a:cxn>
                <a:cxn ang="0">
                  <a:pos x="102" y="129"/>
                </a:cxn>
                <a:cxn ang="0">
                  <a:pos x="84" y="128"/>
                </a:cxn>
                <a:cxn ang="0">
                  <a:pos x="65" y="128"/>
                </a:cxn>
                <a:cxn ang="0">
                  <a:pos x="84" y="137"/>
                </a:cxn>
                <a:cxn ang="0">
                  <a:pos x="121" y="141"/>
                </a:cxn>
                <a:cxn ang="0">
                  <a:pos x="156" y="141"/>
                </a:cxn>
                <a:cxn ang="0">
                  <a:pos x="193" y="143"/>
                </a:cxn>
                <a:cxn ang="0">
                  <a:pos x="210" y="147"/>
                </a:cxn>
                <a:cxn ang="0">
                  <a:pos x="198" y="155"/>
                </a:cxn>
                <a:cxn ang="0">
                  <a:pos x="185" y="162"/>
                </a:cxn>
                <a:cxn ang="0">
                  <a:pos x="174" y="172"/>
                </a:cxn>
                <a:cxn ang="0">
                  <a:pos x="162" y="181"/>
                </a:cxn>
                <a:cxn ang="0">
                  <a:pos x="167" y="187"/>
                </a:cxn>
                <a:cxn ang="0">
                  <a:pos x="174" y="189"/>
                </a:cxn>
                <a:cxn ang="0">
                  <a:pos x="218" y="200"/>
                </a:cxn>
                <a:cxn ang="0">
                  <a:pos x="202" y="210"/>
                </a:cxn>
                <a:cxn ang="0">
                  <a:pos x="186" y="220"/>
                </a:cxn>
                <a:cxn ang="0">
                  <a:pos x="168" y="232"/>
                </a:cxn>
                <a:cxn ang="0">
                  <a:pos x="152" y="243"/>
                </a:cxn>
                <a:cxn ang="0">
                  <a:pos x="137" y="256"/>
                </a:cxn>
                <a:cxn ang="0">
                  <a:pos x="114" y="261"/>
                </a:cxn>
                <a:cxn ang="0">
                  <a:pos x="80" y="259"/>
                </a:cxn>
                <a:cxn ang="0">
                  <a:pos x="47" y="255"/>
                </a:cxn>
                <a:cxn ang="0">
                  <a:pos x="15" y="245"/>
                </a:cxn>
                <a:cxn ang="0">
                  <a:pos x="0" y="214"/>
                </a:cxn>
                <a:cxn ang="0">
                  <a:pos x="7" y="205"/>
                </a:cxn>
                <a:cxn ang="0">
                  <a:pos x="7" y="174"/>
                </a:cxn>
                <a:cxn ang="0">
                  <a:pos x="19" y="147"/>
                </a:cxn>
                <a:cxn ang="0">
                  <a:pos x="38" y="120"/>
                </a:cxn>
                <a:cxn ang="0">
                  <a:pos x="54" y="98"/>
                </a:cxn>
                <a:cxn ang="0">
                  <a:pos x="63" y="83"/>
                </a:cxn>
                <a:cxn ang="0">
                  <a:pos x="69" y="75"/>
                </a:cxn>
                <a:cxn ang="0">
                  <a:pos x="84" y="58"/>
                </a:cxn>
                <a:cxn ang="0">
                  <a:pos x="99" y="38"/>
                </a:cxn>
                <a:cxn ang="0">
                  <a:pos x="114" y="18"/>
                </a:cxn>
                <a:cxn ang="0">
                  <a:pos x="130" y="1"/>
                </a:cxn>
                <a:cxn ang="0">
                  <a:pos x="151" y="0"/>
                </a:cxn>
                <a:cxn ang="0">
                  <a:pos x="171" y="1"/>
                </a:cxn>
                <a:cxn ang="0">
                  <a:pos x="191" y="3"/>
                </a:cxn>
                <a:cxn ang="0">
                  <a:pos x="210" y="7"/>
                </a:cxn>
              </a:cxnLst>
              <a:rect l="0" t="0" r="r" b="b"/>
              <a:pathLst>
                <a:path w="252" h="263">
                  <a:moveTo>
                    <a:pt x="210" y="7"/>
                  </a:moveTo>
                  <a:lnTo>
                    <a:pt x="209" y="11"/>
                  </a:lnTo>
                  <a:lnTo>
                    <a:pt x="214" y="15"/>
                  </a:lnTo>
                  <a:lnTo>
                    <a:pt x="218" y="16"/>
                  </a:lnTo>
                  <a:lnTo>
                    <a:pt x="224" y="17"/>
                  </a:lnTo>
                  <a:lnTo>
                    <a:pt x="252" y="15"/>
                  </a:lnTo>
                  <a:lnTo>
                    <a:pt x="248" y="24"/>
                  </a:lnTo>
                  <a:lnTo>
                    <a:pt x="239" y="33"/>
                  </a:lnTo>
                  <a:lnTo>
                    <a:pt x="229" y="41"/>
                  </a:lnTo>
                  <a:lnTo>
                    <a:pt x="218" y="48"/>
                  </a:lnTo>
                  <a:lnTo>
                    <a:pt x="213" y="51"/>
                  </a:lnTo>
                  <a:lnTo>
                    <a:pt x="207" y="53"/>
                  </a:lnTo>
                  <a:lnTo>
                    <a:pt x="202" y="55"/>
                  </a:lnTo>
                  <a:lnTo>
                    <a:pt x="197" y="59"/>
                  </a:lnTo>
                  <a:lnTo>
                    <a:pt x="192" y="62"/>
                  </a:lnTo>
                  <a:lnTo>
                    <a:pt x="187" y="66"/>
                  </a:lnTo>
                  <a:lnTo>
                    <a:pt x="183" y="69"/>
                  </a:lnTo>
                  <a:lnTo>
                    <a:pt x="178" y="71"/>
                  </a:lnTo>
                  <a:lnTo>
                    <a:pt x="177" y="75"/>
                  </a:lnTo>
                  <a:lnTo>
                    <a:pt x="178" y="77"/>
                  </a:lnTo>
                  <a:lnTo>
                    <a:pt x="180" y="78"/>
                  </a:lnTo>
                  <a:lnTo>
                    <a:pt x="184" y="81"/>
                  </a:lnTo>
                  <a:lnTo>
                    <a:pt x="191" y="81"/>
                  </a:lnTo>
                  <a:lnTo>
                    <a:pt x="199" y="81"/>
                  </a:lnTo>
                  <a:lnTo>
                    <a:pt x="206" y="81"/>
                  </a:lnTo>
                  <a:lnTo>
                    <a:pt x="214" y="82"/>
                  </a:lnTo>
                  <a:lnTo>
                    <a:pt x="206" y="89"/>
                  </a:lnTo>
                  <a:lnTo>
                    <a:pt x="197" y="94"/>
                  </a:lnTo>
                  <a:lnTo>
                    <a:pt x="187" y="100"/>
                  </a:lnTo>
                  <a:lnTo>
                    <a:pt x="177" y="106"/>
                  </a:lnTo>
                  <a:lnTo>
                    <a:pt x="167" y="113"/>
                  </a:lnTo>
                  <a:lnTo>
                    <a:pt x="156" y="119"/>
                  </a:lnTo>
                  <a:lnTo>
                    <a:pt x="146" y="124"/>
                  </a:lnTo>
                  <a:lnTo>
                    <a:pt x="137" y="131"/>
                  </a:lnTo>
                  <a:lnTo>
                    <a:pt x="129" y="131"/>
                  </a:lnTo>
                  <a:lnTo>
                    <a:pt x="119" y="130"/>
                  </a:lnTo>
                  <a:lnTo>
                    <a:pt x="111" y="130"/>
                  </a:lnTo>
                  <a:lnTo>
                    <a:pt x="102" y="129"/>
                  </a:lnTo>
                  <a:lnTo>
                    <a:pt x="93" y="128"/>
                  </a:lnTo>
                  <a:lnTo>
                    <a:pt x="84" y="128"/>
                  </a:lnTo>
                  <a:lnTo>
                    <a:pt x="75" y="128"/>
                  </a:lnTo>
                  <a:lnTo>
                    <a:pt x="65" y="128"/>
                  </a:lnTo>
                  <a:lnTo>
                    <a:pt x="66" y="134"/>
                  </a:lnTo>
                  <a:lnTo>
                    <a:pt x="84" y="137"/>
                  </a:lnTo>
                  <a:lnTo>
                    <a:pt x="102" y="139"/>
                  </a:lnTo>
                  <a:lnTo>
                    <a:pt x="121" y="141"/>
                  </a:lnTo>
                  <a:lnTo>
                    <a:pt x="139" y="141"/>
                  </a:lnTo>
                  <a:lnTo>
                    <a:pt x="156" y="141"/>
                  </a:lnTo>
                  <a:lnTo>
                    <a:pt x="175" y="142"/>
                  </a:lnTo>
                  <a:lnTo>
                    <a:pt x="193" y="143"/>
                  </a:lnTo>
                  <a:lnTo>
                    <a:pt x="210" y="145"/>
                  </a:lnTo>
                  <a:lnTo>
                    <a:pt x="210" y="147"/>
                  </a:lnTo>
                  <a:lnTo>
                    <a:pt x="205" y="151"/>
                  </a:lnTo>
                  <a:lnTo>
                    <a:pt x="198" y="155"/>
                  </a:lnTo>
                  <a:lnTo>
                    <a:pt x="192" y="159"/>
                  </a:lnTo>
                  <a:lnTo>
                    <a:pt x="185" y="162"/>
                  </a:lnTo>
                  <a:lnTo>
                    <a:pt x="179" y="167"/>
                  </a:lnTo>
                  <a:lnTo>
                    <a:pt x="174" y="172"/>
                  </a:lnTo>
                  <a:lnTo>
                    <a:pt x="168" y="176"/>
                  </a:lnTo>
                  <a:lnTo>
                    <a:pt x="162" y="181"/>
                  </a:lnTo>
                  <a:lnTo>
                    <a:pt x="163" y="184"/>
                  </a:lnTo>
                  <a:lnTo>
                    <a:pt x="167" y="187"/>
                  </a:lnTo>
                  <a:lnTo>
                    <a:pt x="170" y="188"/>
                  </a:lnTo>
                  <a:lnTo>
                    <a:pt x="174" y="189"/>
                  </a:lnTo>
                  <a:lnTo>
                    <a:pt x="224" y="195"/>
                  </a:lnTo>
                  <a:lnTo>
                    <a:pt x="218" y="200"/>
                  </a:lnTo>
                  <a:lnTo>
                    <a:pt x="210" y="206"/>
                  </a:lnTo>
                  <a:lnTo>
                    <a:pt x="202" y="210"/>
                  </a:lnTo>
                  <a:lnTo>
                    <a:pt x="195" y="214"/>
                  </a:lnTo>
                  <a:lnTo>
                    <a:pt x="186" y="220"/>
                  </a:lnTo>
                  <a:lnTo>
                    <a:pt x="177" y="226"/>
                  </a:lnTo>
                  <a:lnTo>
                    <a:pt x="168" y="232"/>
                  </a:lnTo>
                  <a:lnTo>
                    <a:pt x="160" y="237"/>
                  </a:lnTo>
                  <a:lnTo>
                    <a:pt x="152" y="243"/>
                  </a:lnTo>
                  <a:lnTo>
                    <a:pt x="144" y="249"/>
                  </a:lnTo>
                  <a:lnTo>
                    <a:pt x="137" y="256"/>
                  </a:lnTo>
                  <a:lnTo>
                    <a:pt x="130" y="263"/>
                  </a:lnTo>
                  <a:lnTo>
                    <a:pt x="114" y="261"/>
                  </a:lnTo>
                  <a:lnTo>
                    <a:pt x="96" y="260"/>
                  </a:lnTo>
                  <a:lnTo>
                    <a:pt x="80" y="259"/>
                  </a:lnTo>
                  <a:lnTo>
                    <a:pt x="63" y="257"/>
                  </a:lnTo>
                  <a:lnTo>
                    <a:pt x="47" y="255"/>
                  </a:lnTo>
                  <a:lnTo>
                    <a:pt x="31" y="250"/>
                  </a:lnTo>
                  <a:lnTo>
                    <a:pt x="15" y="245"/>
                  </a:lnTo>
                  <a:lnTo>
                    <a:pt x="0" y="238"/>
                  </a:lnTo>
                  <a:lnTo>
                    <a:pt x="0" y="214"/>
                  </a:lnTo>
                  <a:lnTo>
                    <a:pt x="2" y="217"/>
                  </a:lnTo>
                  <a:lnTo>
                    <a:pt x="7" y="205"/>
                  </a:lnTo>
                  <a:lnTo>
                    <a:pt x="7" y="189"/>
                  </a:lnTo>
                  <a:lnTo>
                    <a:pt x="7" y="174"/>
                  </a:lnTo>
                  <a:lnTo>
                    <a:pt x="13" y="162"/>
                  </a:lnTo>
                  <a:lnTo>
                    <a:pt x="19" y="147"/>
                  </a:lnTo>
                  <a:lnTo>
                    <a:pt x="28" y="134"/>
                  </a:lnTo>
                  <a:lnTo>
                    <a:pt x="38" y="120"/>
                  </a:lnTo>
                  <a:lnTo>
                    <a:pt x="47" y="105"/>
                  </a:lnTo>
                  <a:lnTo>
                    <a:pt x="54" y="98"/>
                  </a:lnTo>
                  <a:lnTo>
                    <a:pt x="60" y="91"/>
                  </a:lnTo>
                  <a:lnTo>
                    <a:pt x="63" y="83"/>
                  </a:lnTo>
                  <a:lnTo>
                    <a:pt x="69" y="74"/>
                  </a:lnTo>
                  <a:lnTo>
                    <a:pt x="69" y="75"/>
                  </a:lnTo>
                  <a:lnTo>
                    <a:pt x="77" y="67"/>
                  </a:lnTo>
                  <a:lnTo>
                    <a:pt x="84" y="58"/>
                  </a:lnTo>
                  <a:lnTo>
                    <a:pt x="92" y="47"/>
                  </a:lnTo>
                  <a:lnTo>
                    <a:pt x="99" y="38"/>
                  </a:lnTo>
                  <a:lnTo>
                    <a:pt x="106" y="29"/>
                  </a:lnTo>
                  <a:lnTo>
                    <a:pt x="114" y="18"/>
                  </a:lnTo>
                  <a:lnTo>
                    <a:pt x="122" y="9"/>
                  </a:lnTo>
                  <a:lnTo>
                    <a:pt x="130" y="1"/>
                  </a:lnTo>
                  <a:lnTo>
                    <a:pt x="140" y="0"/>
                  </a:lnTo>
                  <a:lnTo>
                    <a:pt x="151" y="0"/>
                  </a:lnTo>
                  <a:lnTo>
                    <a:pt x="161" y="0"/>
                  </a:lnTo>
                  <a:lnTo>
                    <a:pt x="171" y="1"/>
                  </a:lnTo>
                  <a:lnTo>
                    <a:pt x="182" y="2"/>
                  </a:lnTo>
                  <a:lnTo>
                    <a:pt x="191" y="3"/>
                  </a:lnTo>
                  <a:lnTo>
                    <a:pt x="201" y="6"/>
                  </a:lnTo>
                  <a:lnTo>
                    <a:pt x="210" y="7"/>
                  </a:lnTo>
                  <a:close/>
                </a:path>
              </a:pathLst>
            </a:custGeom>
            <a:solidFill>
              <a:srgbClr val="EAD6BA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97" name="Freeform 1430"/>
            <p:cNvSpPr>
              <a:spLocks/>
            </p:cNvSpPr>
            <p:nvPr/>
          </p:nvSpPr>
          <p:spPr bwMode="auto">
            <a:xfrm>
              <a:off x="425" y="1159"/>
              <a:ext cx="439" cy="54"/>
            </a:xfrm>
            <a:custGeom>
              <a:avLst/>
              <a:gdLst/>
              <a:ahLst/>
              <a:cxnLst>
                <a:cxn ang="0">
                  <a:pos x="822" y="50"/>
                </a:cxn>
                <a:cxn ang="0">
                  <a:pos x="877" y="104"/>
                </a:cxn>
                <a:cxn ang="0">
                  <a:pos x="877" y="110"/>
                </a:cxn>
                <a:cxn ang="0">
                  <a:pos x="855" y="109"/>
                </a:cxn>
                <a:cxn ang="0">
                  <a:pos x="834" y="108"/>
                </a:cxn>
                <a:cxn ang="0">
                  <a:pos x="812" y="106"/>
                </a:cxn>
                <a:cxn ang="0">
                  <a:pos x="789" y="105"/>
                </a:cxn>
                <a:cxn ang="0">
                  <a:pos x="767" y="104"/>
                </a:cxn>
                <a:cxn ang="0">
                  <a:pos x="745" y="102"/>
                </a:cxn>
                <a:cxn ang="0">
                  <a:pos x="722" y="101"/>
                </a:cxn>
                <a:cxn ang="0">
                  <a:pos x="700" y="98"/>
                </a:cxn>
                <a:cxn ang="0">
                  <a:pos x="678" y="97"/>
                </a:cxn>
                <a:cxn ang="0">
                  <a:pos x="655" y="95"/>
                </a:cxn>
                <a:cxn ang="0">
                  <a:pos x="633" y="93"/>
                </a:cxn>
                <a:cxn ang="0">
                  <a:pos x="610" y="90"/>
                </a:cxn>
                <a:cxn ang="0">
                  <a:pos x="587" y="88"/>
                </a:cxn>
                <a:cxn ang="0">
                  <a:pos x="565" y="86"/>
                </a:cxn>
                <a:cxn ang="0">
                  <a:pos x="542" y="83"/>
                </a:cxn>
                <a:cxn ang="0">
                  <a:pos x="519" y="81"/>
                </a:cxn>
                <a:cxn ang="0">
                  <a:pos x="486" y="78"/>
                </a:cxn>
                <a:cxn ang="0">
                  <a:pos x="454" y="75"/>
                </a:cxn>
                <a:cxn ang="0">
                  <a:pos x="421" y="73"/>
                </a:cxn>
                <a:cxn ang="0">
                  <a:pos x="389" y="71"/>
                </a:cxn>
                <a:cxn ang="0">
                  <a:pos x="357" y="68"/>
                </a:cxn>
                <a:cxn ang="0">
                  <a:pos x="325" y="67"/>
                </a:cxn>
                <a:cxn ang="0">
                  <a:pos x="292" y="66"/>
                </a:cxn>
                <a:cxn ang="0">
                  <a:pos x="261" y="65"/>
                </a:cxn>
                <a:cxn ang="0">
                  <a:pos x="229" y="64"/>
                </a:cxn>
                <a:cxn ang="0">
                  <a:pos x="197" y="63"/>
                </a:cxn>
                <a:cxn ang="0">
                  <a:pos x="165" y="60"/>
                </a:cxn>
                <a:cxn ang="0">
                  <a:pos x="132" y="59"/>
                </a:cxn>
                <a:cxn ang="0">
                  <a:pos x="100" y="58"/>
                </a:cxn>
                <a:cxn ang="0">
                  <a:pos x="67" y="57"/>
                </a:cxn>
                <a:cxn ang="0">
                  <a:pos x="33" y="55"/>
                </a:cxn>
                <a:cxn ang="0">
                  <a:pos x="0" y="52"/>
                </a:cxn>
                <a:cxn ang="0">
                  <a:pos x="9" y="44"/>
                </a:cxn>
                <a:cxn ang="0">
                  <a:pos x="19" y="37"/>
                </a:cxn>
                <a:cxn ang="0">
                  <a:pos x="29" y="30"/>
                </a:cxn>
                <a:cxn ang="0">
                  <a:pos x="39" y="25"/>
                </a:cxn>
                <a:cxn ang="0">
                  <a:pos x="49" y="18"/>
                </a:cxn>
                <a:cxn ang="0">
                  <a:pos x="60" y="12"/>
                </a:cxn>
                <a:cxn ang="0">
                  <a:pos x="70" y="6"/>
                </a:cxn>
                <a:cxn ang="0">
                  <a:pos x="81" y="0"/>
                </a:cxn>
                <a:cxn ang="0">
                  <a:pos x="128" y="2"/>
                </a:cxn>
                <a:cxn ang="0">
                  <a:pos x="175" y="4"/>
                </a:cxn>
                <a:cxn ang="0">
                  <a:pos x="222" y="6"/>
                </a:cxn>
                <a:cxn ang="0">
                  <a:pos x="268" y="9"/>
                </a:cxn>
                <a:cxn ang="0">
                  <a:pos x="314" y="11"/>
                </a:cxn>
                <a:cxn ang="0">
                  <a:pos x="360" y="14"/>
                </a:cxn>
                <a:cxn ang="0">
                  <a:pos x="406" y="18"/>
                </a:cxn>
                <a:cxn ang="0">
                  <a:pos x="452" y="21"/>
                </a:cxn>
                <a:cxn ang="0">
                  <a:pos x="498" y="25"/>
                </a:cxn>
                <a:cxn ang="0">
                  <a:pos x="545" y="28"/>
                </a:cxn>
                <a:cxn ang="0">
                  <a:pos x="591" y="32"/>
                </a:cxn>
                <a:cxn ang="0">
                  <a:pos x="637" y="35"/>
                </a:cxn>
                <a:cxn ang="0">
                  <a:pos x="683" y="40"/>
                </a:cxn>
                <a:cxn ang="0">
                  <a:pos x="729" y="43"/>
                </a:cxn>
                <a:cxn ang="0">
                  <a:pos x="775" y="47"/>
                </a:cxn>
                <a:cxn ang="0">
                  <a:pos x="822" y="50"/>
                </a:cxn>
              </a:cxnLst>
              <a:rect l="0" t="0" r="r" b="b"/>
              <a:pathLst>
                <a:path w="877" h="110">
                  <a:moveTo>
                    <a:pt x="822" y="50"/>
                  </a:moveTo>
                  <a:lnTo>
                    <a:pt x="877" y="104"/>
                  </a:lnTo>
                  <a:lnTo>
                    <a:pt x="877" y="110"/>
                  </a:lnTo>
                  <a:lnTo>
                    <a:pt x="855" y="109"/>
                  </a:lnTo>
                  <a:lnTo>
                    <a:pt x="834" y="108"/>
                  </a:lnTo>
                  <a:lnTo>
                    <a:pt x="812" y="106"/>
                  </a:lnTo>
                  <a:lnTo>
                    <a:pt x="789" y="105"/>
                  </a:lnTo>
                  <a:lnTo>
                    <a:pt x="767" y="104"/>
                  </a:lnTo>
                  <a:lnTo>
                    <a:pt x="745" y="102"/>
                  </a:lnTo>
                  <a:lnTo>
                    <a:pt x="722" y="101"/>
                  </a:lnTo>
                  <a:lnTo>
                    <a:pt x="700" y="98"/>
                  </a:lnTo>
                  <a:lnTo>
                    <a:pt x="678" y="97"/>
                  </a:lnTo>
                  <a:lnTo>
                    <a:pt x="655" y="95"/>
                  </a:lnTo>
                  <a:lnTo>
                    <a:pt x="633" y="93"/>
                  </a:lnTo>
                  <a:lnTo>
                    <a:pt x="610" y="90"/>
                  </a:lnTo>
                  <a:lnTo>
                    <a:pt x="587" y="88"/>
                  </a:lnTo>
                  <a:lnTo>
                    <a:pt x="565" y="86"/>
                  </a:lnTo>
                  <a:lnTo>
                    <a:pt x="542" y="83"/>
                  </a:lnTo>
                  <a:lnTo>
                    <a:pt x="519" y="81"/>
                  </a:lnTo>
                  <a:lnTo>
                    <a:pt x="486" y="78"/>
                  </a:lnTo>
                  <a:lnTo>
                    <a:pt x="454" y="75"/>
                  </a:lnTo>
                  <a:lnTo>
                    <a:pt x="421" y="73"/>
                  </a:lnTo>
                  <a:lnTo>
                    <a:pt x="389" y="71"/>
                  </a:lnTo>
                  <a:lnTo>
                    <a:pt x="357" y="68"/>
                  </a:lnTo>
                  <a:lnTo>
                    <a:pt x="325" y="67"/>
                  </a:lnTo>
                  <a:lnTo>
                    <a:pt x="292" y="66"/>
                  </a:lnTo>
                  <a:lnTo>
                    <a:pt x="261" y="65"/>
                  </a:lnTo>
                  <a:lnTo>
                    <a:pt x="229" y="64"/>
                  </a:lnTo>
                  <a:lnTo>
                    <a:pt x="197" y="63"/>
                  </a:lnTo>
                  <a:lnTo>
                    <a:pt x="165" y="60"/>
                  </a:lnTo>
                  <a:lnTo>
                    <a:pt x="132" y="59"/>
                  </a:lnTo>
                  <a:lnTo>
                    <a:pt x="100" y="58"/>
                  </a:lnTo>
                  <a:lnTo>
                    <a:pt x="67" y="57"/>
                  </a:lnTo>
                  <a:lnTo>
                    <a:pt x="33" y="55"/>
                  </a:lnTo>
                  <a:lnTo>
                    <a:pt x="0" y="52"/>
                  </a:lnTo>
                  <a:lnTo>
                    <a:pt x="9" y="44"/>
                  </a:lnTo>
                  <a:lnTo>
                    <a:pt x="19" y="37"/>
                  </a:lnTo>
                  <a:lnTo>
                    <a:pt x="29" y="30"/>
                  </a:lnTo>
                  <a:lnTo>
                    <a:pt x="39" y="25"/>
                  </a:lnTo>
                  <a:lnTo>
                    <a:pt x="49" y="18"/>
                  </a:lnTo>
                  <a:lnTo>
                    <a:pt x="60" y="12"/>
                  </a:lnTo>
                  <a:lnTo>
                    <a:pt x="70" y="6"/>
                  </a:lnTo>
                  <a:lnTo>
                    <a:pt x="81" y="0"/>
                  </a:lnTo>
                  <a:lnTo>
                    <a:pt x="128" y="2"/>
                  </a:lnTo>
                  <a:lnTo>
                    <a:pt x="175" y="4"/>
                  </a:lnTo>
                  <a:lnTo>
                    <a:pt x="222" y="6"/>
                  </a:lnTo>
                  <a:lnTo>
                    <a:pt x="268" y="9"/>
                  </a:lnTo>
                  <a:lnTo>
                    <a:pt x="314" y="11"/>
                  </a:lnTo>
                  <a:lnTo>
                    <a:pt x="360" y="14"/>
                  </a:lnTo>
                  <a:lnTo>
                    <a:pt x="406" y="18"/>
                  </a:lnTo>
                  <a:lnTo>
                    <a:pt x="452" y="21"/>
                  </a:lnTo>
                  <a:lnTo>
                    <a:pt x="498" y="25"/>
                  </a:lnTo>
                  <a:lnTo>
                    <a:pt x="545" y="28"/>
                  </a:lnTo>
                  <a:lnTo>
                    <a:pt x="591" y="32"/>
                  </a:lnTo>
                  <a:lnTo>
                    <a:pt x="637" y="35"/>
                  </a:lnTo>
                  <a:lnTo>
                    <a:pt x="683" y="40"/>
                  </a:lnTo>
                  <a:lnTo>
                    <a:pt x="729" y="43"/>
                  </a:lnTo>
                  <a:lnTo>
                    <a:pt x="775" y="47"/>
                  </a:lnTo>
                  <a:lnTo>
                    <a:pt x="822" y="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98" name="Freeform 1431"/>
            <p:cNvSpPr>
              <a:spLocks/>
            </p:cNvSpPr>
            <p:nvPr/>
          </p:nvSpPr>
          <p:spPr bwMode="auto">
            <a:xfrm>
              <a:off x="845" y="1170"/>
              <a:ext cx="604" cy="149"/>
            </a:xfrm>
            <a:custGeom>
              <a:avLst/>
              <a:gdLst/>
              <a:ahLst/>
              <a:cxnLst>
                <a:cxn ang="0">
                  <a:pos x="61" y="24"/>
                </a:cxn>
                <a:cxn ang="0">
                  <a:pos x="94" y="43"/>
                </a:cxn>
                <a:cxn ang="0">
                  <a:pos x="125" y="56"/>
                </a:cxn>
                <a:cxn ang="0">
                  <a:pos x="126" y="82"/>
                </a:cxn>
                <a:cxn ang="0">
                  <a:pos x="99" y="131"/>
                </a:cxn>
                <a:cxn ang="0">
                  <a:pos x="89" y="190"/>
                </a:cxn>
                <a:cxn ang="0">
                  <a:pos x="102" y="218"/>
                </a:cxn>
                <a:cxn ang="0">
                  <a:pos x="124" y="228"/>
                </a:cxn>
                <a:cxn ang="0">
                  <a:pos x="162" y="236"/>
                </a:cxn>
                <a:cxn ang="0">
                  <a:pos x="217" y="240"/>
                </a:cxn>
                <a:cxn ang="0">
                  <a:pos x="257" y="237"/>
                </a:cxn>
                <a:cxn ang="0">
                  <a:pos x="264" y="240"/>
                </a:cxn>
                <a:cxn ang="0">
                  <a:pos x="243" y="251"/>
                </a:cxn>
                <a:cxn ang="0">
                  <a:pos x="217" y="273"/>
                </a:cxn>
                <a:cxn ang="0">
                  <a:pos x="251" y="281"/>
                </a:cxn>
                <a:cxn ang="0">
                  <a:pos x="332" y="279"/>
                </a:cxn>
                <a:cxn ang="0">
                  <a:pos x="422" y="281"/>
                </a:cxn>
                <a:cxn ang="0">
                  <a:pos x="557" y="276"/>
                </a:cxn>
                <a:cxn ang="0">
                  <a:pos x="692" y="266"/>
                </a:cxn>
                <a:cxn ang="0">
                  <a:pos x="832" y="256"/>
                </a:cxn>
                <a:cxn ang="0">
                  <a:pos x="953" y="258"/>
                </a:cxn>
                <a:cxn ang="0">
                  <a:pos x="1016" y="260"/>
                </a:cxn>
                <a:cxn ang="0">
                  <a:pos x="1080" y="260"/>
                </a:cxn>
                <a:cxn ang="0">
                  <a:pos x="1145" y="263"/>
                </a:cxn>
                <a:cxn ang="0">
                  <a:pos x="1196" y="276"/>
                </a:cxn>
                <a:cxn ang="0">
                  <a:pos x="847" y="294"/>
                </a:cxn>
                <a:cxn ang="0">
                  <a:pos x="795" y="293"/>
                </a:cxn>
                <a:cxn ang="0">
                  <a:pos x="742" y="294"/>
                </a:cxn>
                <a:cxn ang="0">
                  <a:pos x="690" y="296"/>
                </a:cxn>
                <a:cxn ang="0">
                  <a:pos x="637" y="294"/>
                </a:cxn>
                <a:cxn ang="0">
                  <a:pos x="569" y="298"/>
                </a:cxn>
                <a:cxn ang="0">
                  <a:pos x="502" y="296"/>
                </a:cxn>
                <a:cxn ang="0">
                  <a:pos x="436" y="293"/>
                </a:cxn>
                <a:cxn ang="0">
                  <a:pos x="369" y="293"/>
                </a:cxn>
                <a:cxn ang="0">
                  <a:pos x="330" y="293"/>
                </a:cxn>
                <a:cxn ang="0">
                  <a:pos x="292" y="291"/>
                </a:cxn>
                <a:cxn ang="0">
                  <a:pos x="227" y="297"/>
                </a:cxn>
                <a:cxn ang="0">
                  <a:pos x="160" y="292"/>
                </a:cxn>
                <a:cxn ang="0">
                  <a:pos x="126" y="294"/>
                </a:cxn>
                <a:cxn ang="0">
                  <a:pos x="94" y="293"/>
                </a:cxn>
                <a:cxn ang="0">
                  <a:pos x="67" y="293"/>
                </a:cxn>
                <a:cxn ang="0">
                  <a:pos x="39" y="291"/>
                </a:cxn>
                <a:cxn ang="0">
                  <a:pos x="64" y="261"/>
                </a:cxn>
                <a:cxn ang="0">
                  <a:pos x="64" y="250"/>
                </a:cxn>
                <a:cxn ang="0">
                  <a:pos x="39" y="245"/>
                </a:cxn>
                <a:cxn ang="0">
                  <a:pos x="20" y="223"/>
                </a:cxn>
                <a:cxn ang="0">
                  <a:pos x="3" y="200"/>
                </a:cxn>
                <a:cxn ang="0">
                  <a:pos x="25" y="198"/>
                </a:cxn>
                <a:cxn ang="0">
                  <a:pos x="46" y="202"/>
                </a:cxn>
                <a:cxn ang="0">
                  <a:pos x="57" y="193"/>
                </a:cxn>
                <a:cxn ang="0">
                  <a:pos x="36" y="177"/>
                </a:cxn>
                <a:cxn ang="0">
                  <a:pos x="20" y="157"/>
                </a:cxn>
                <a:cxn ang="0">
                  <a:pos x="31" y="146"/>
                </a:cxn>
                <a:cxn ang="0">
                  <a:pos x="56" y="146"/>
                </a:cxn>
                <a:cxn ang="0">
                  <a:pos x="52" y="131"/>
                </a:cxn>
                <a:cxn ang="0">
                  <a:pos x="27" y="104"/>
                </a:cxn>
                <a:cxn ang="0">
                  <a:pos x="64" y="93"/>
                </a:cxn>
                <a:cxn ang="0">
                  <a:pos x="45" y="74"/>
                </a:cxn>
                <a:cxn ang="0">
                  <a:pos x="16" y="43"/>
                </a:cxn>
                <a:cxn ang="0">
                  <a:pos x="12" y="26"/>
                </a:cxn>
                <a:cxn ang="0">
                  <a:pos x="36" y="26"/>
                </a:cxn>
                <a:cxn ang="0">
                  <a:pos x="36" y="13"/>
                </a:cxn>
                <a:cxn ang="0">
                  <a:pos x="41" y="0"/>
                </a:cxn>
              </a:cxnLst>
              <a:rect l="0" t="0" r="r" b="b"/>
              <a:pathLst>
                <a:path w="1208" h="298">
                  <a:moveTo>
                    <a:pt x="52" y="8"/>
                  </a:moveTo>
                  <a:lnTo>
                    <a:pt x="56" y="6"/>
                  </a:lnTo>
                  <a:lnTo>
                    <a:pt x="57" y="16"/>
                  </a:lnTo>
                  <a:lnTo>
                    <a:pt x="61" y="24"/>
                  </a:lnTo>
                  <a:lnTo>
                    <a:pt x="67" y="29"/>
                  </a:lnTo>
                  <a:lnTo>
                    <a:pt x="75" y="34"/>
                  </a:lnTo>
                  <a:lnTo>
                    <a:pt x="84" y="39"/>
                  </a:lnTo>
                  <a:lnTo>
                    <a:pt x="94" y="43"/>
                  </a:lnTo>
                  <a:lnTo>
                    <a:pt x="103" y="48"/>
                  </a:lnTo>
                  <a:lnTo>
                    <a:pt x="112" y="53"/>
                  </a:lnTo>
                  <a:lnTo>
                    <a:pt x="118" y="55"/>
                  </a:lnTo>
                  <a:lnTo>
                    <a:pt x="125" y="56"/>
                  </a:lnTo>
                  <a:lnTo>
                    <a:pt x="132" y="58"/>
                  </a:lnTo>
                  <a:lnTo>
                    <a:pt x="140" y="61"/>
                  </a:lnTo>
                  <a:lnTo>
                    <a:pt x="134" y="72"/>
                  </a:lnTo>
                  <a:lnTo>
                    <a:pt x="126" y="82"/>
                  </a:lnTo>
                  <a:lnTo>
                    <a:pt x="119" y="94"/>
                  </a:lnTo>
                  <a:lnTo>
                    <a:pt x="112" y="106"/>
                  </a:lnTo>
                  <a:lnTo>
                    <a:pt x="105" y="118"/>
                  </a:lnTo>
                  <a:lnTo>
                    <a:pt x="99" y="131"/>
                  </a:lnTo>
                  <a:lnTo>
                    <a:pt x="96" y="145"/>
                  </a:lnTo>
                  <a:lnTo>
                    <a:pt x="95" y="160"/>
                  </a:lnTo>
                  <a:lnTo>
                    <a:pt x="92" y="175"/>
                  </a:lnTo>
                  <a:lnTo>
                    <a:pt x="89" y="190"/>
                  </a:lnTo>
                  <a:lnTo>
                    <a:pt x="87" y="205"/>
                  </a:lnTo>
                  <a:lnTo>
                    <a:pt x="89" y="218"/>
                  </a:lnTo>
                  <a:lnTo>
                    <a:pt x="95" y="218"/>
                  </a:lnTo>
                  <a:lnTo>
                    <a:pt x="102" y="218"/>
                  </a:lnTo>
                  <a:lnTo>
                    <a:pt x="107" y="221"/>
                  </a:lnTo>
                  <a:lnTo>
                    <a:pt x="113" y="223"/>
                  </a:lnTo>
                  <a:lnTo>
                    <a:pt x="118" y="225"/>
                  </a:lnTo>
                  <a:lnTo>
                    <a:pt x="124" y="228"/>
                  </a:lnTo>
                  <a:lnTo>
                    <a:pt x="130" y="229"/>
                  </a:lnTo>
                  <a:lnTo>
                    <a:pt x="136" y="230"/>
                  </a:lnTo>
                  <a:lnTo>
                    <a:pt x="149" y="233"/>
                  </a:lnTo>
                  <a:lnTo>
                    <a:pt x="162" y="236"/>
                  </a:lnTo>
                  <a:lnTo>
                    <a:pt x="175" y="237"/>
                  </a:lnTo>
                  <a:lnTo>
                    <a:pt x="189" y="238"/>
                  </a:lnTo>
                  <a:lnTo>
                    <a:pt x="203" y="239"/>
                  </a:lnTo>
                  <a:lnTo>
                    <a:pt x="217" y="240"/>
                  </a:lnTo>
                  <a:lnTo>
                    <a:pt x="229" y="243"/>
                  </a:lnTo>
                  <a:lnTo>
                    <a:pt x="242" y="246"/>
                  </a:lnTo>
                  <a:lnTo>
                    <a:pt x="250" y="244"/>
                  </a:lnTo>
                  <a:lnTo>
                    <a:pt x="257" y="237"/>
                  </a:lnTo>
                  <a:lnTo>
                    <a:pt x="263" y="231"/>
                  </a:lnTo>
                  <a:lnTo>
                    <a:pt x="272" y="231"/>
                  </a:lnTo>
                  <a:lnTo>
                    <a:pt x="269" y="236"/>
                  </a:lnTo>
                  <a:lnTo>
                    <a:pt x="264" y="240"/>
                  </a:lnTo>
                  <a:lnTo>
                    <a:pt x="259" y="243"/>
                  </a:lnTo>
                  <a:lnTo>
                    <a:pt x="254" y="245"/>
                  </a:lnTo>
                  <a:lnTo>
                    <a:pt x="248" y="247"/>
                  </a:lnTo>
                  <a:lnTo>
                    <a:pt x="243" y="251"/>
                  </a:lnTo>
                  <a:lnTo>
                    <a:pt x="239" y="255"/>
                  </a:lnTo>
                  <a:lnTo>
                    <a:pt x="236" y="261"/>
                  </a:lnTo>
                  <a:lnTo>
                    <a:pt x="216" y="268"/>
                  </a:lnTo>
                  <a:lnTo>
                    <a:pt x="217" y="273"/>
                  </a:lnTo>
                  <a:lnTo>
                    <a:pt x="221" y="276"/>
                  </a:lnTo>
                  <a:lnTo>
                    <a:pt x="227" y="278"/>
                  </a:lnTo>
                  <a:lnTo>
                    <a:pt x="233" y="281"/>
                  </a:lnTo>
                  <a:lnTo>
                    <a:pt x="251" y="281"/>
                  </a:lnTo>
                  <a:lnTo>
                    <a:pt x="271" y="281"/>
                  </a:lnTo>
                  <a:lnTo>
                    <a:pt x="291" y="281"/>
                  </a:lnTo>
                  <a:lnTo>
                    <a:pt x="311" y="279"/>
                  </a:lnTo>
                  <a:lnTo>
                    <a:pt x="332" y="279"/>
                  </a:lnTo>
                  <a:lnTo>
                    <a:pt x="352" y="279"/>
                  </a:lnTo>
                  <a:lnTo>
                    <a:pt x="371" y="279"/>
                  </a:lnTo>
                  <a:lnTo>
                    <a:pt x="388" y="279"/>
                  </a:lnTo>
                  <a:lnTo>
                    <a:pt x="422" y="281"/>
                  </a:lnTo>
                  <a:lnTo>
                    <a:pt x="455" y="281"/>
                  </a:lnTo>
                  <a:lnTo>
                    <a:pt x="489" y="281"/>
                  </a:lnTo>
                  <a:lnTo>
                    <a:pt x="522" y="278"/>
                  </a:lnTo>
                  <a:lnTo>
                    <a:pt x="557" y="276"/>
                  </a:lnTo>
                  <a:lnTo>
                    <a:pt x="590" y="274"/>
                  </a:lnTo>
                  <a:lnTo>
                    <a:pt x="624" y="271"/>
                  </a:lnTo>
                  <a:lnTo>
                    <a:pt x="658" y="268"/>
                  </a:lnTo>
                  <a:lnTo>
                    <a:pt x="692" y="266"/>
                  </a:lnTo>
                  <a:lnTo>
                    <a:pt x="727" y="262"/>
                  </a:lnTo>
                  <a:lnTo>
                    <a:pt x="761" y="260"/>
                  </a:lnTo>
                  <a:lnTo>
                    <a:pt x="797" y="258"/>
                  </a:lnTo>
                  <a:lnTo>
                    <a:pt x="832" y="256"/>
                  </a:lnTo>
                  <a:lnTo>
                    <a:pt x="866" y="255"/>
                  </a:lnTo>
                  <a:lnTo>
                    <a:pt x="902" y="255"/>
                  </a:lnTo>
                  <a:lnTo>
                    <a:pt x="938" y="256"/>
                  </a:lnTo>
                  <a:lnTo>
                    <a:pt x="953" y="258"/>
                  </a:lnTo>
                  <a:lnTo>
                    <a:pt x="969" y="259"/>
                  </a:lnTo>
                  <a:lnTo>
                    <a:pt x="984" y="260"/>
                  </a:lnTo>
                  <a:lnTo>
                    <a:pt x="1000" y="260"/>
                  </a:lnTo>
                  <a:lnTo>
                    <a:pt x="1016" y="260"/>
                  </a:lnTo>
                  <a:lnTo>
                    <a:pt x="1032" y="260"/>
                  </a:lnTo>
                  <a:lnTo>
                    <a:pt x="1048" y="260"/>
                  </a:lnTo>
                  <a:lnTo>
                    <a:pt x="1064" y="260"/>
                  </a:lnTo>
                  <a:lnTo>
                    <a:pt x="1080" y="260"/>
                  </a:lnTo>
                  <a:lnTo>
                    <a:pt x="1097" y="261"/>
                  </a:lnTo>
                  <a:lnTo>
                    <a:pt x="1113" y="261"/>
                  </a:lnTo>
                  <a:lnTo>
                    <a:pt x="1129" y="262"/>
                  </a:lnTo>
                  <a:lnTo>
                    <a:pt x="1145" y="263"/>
                  </a:lnTo>
                  <a:lnTo>
                    <a:pt x="1161" y="264"/>
                  </a:lnTo>
                  <a:lnTo>
                    <a:pt x="1177" y="267"/>
                  </a:lnTo>
                  <a:lnTo>
                    <a:pt x="1192" y="269"/>
                  </a:lnTo>
                  <a:lnTo>
                    <a:pt x="1196" y="276"/>
                  </a:lnTo>
                  <a:lnTo>
                    <a:pt x="1200" y="282"/>
                  </a:lnTo>
                  <a:lnTo>
                    <a:pt x="1206" y="289"/>
                  </a:lnTo>
                  <a:lnTo>
                    <a:pt x="1208" y="297"/>
                  </a:lnTo>
                  <a:lnTo>
                    <a:pt x="847" y="294"/>
                  </a:lnTo>
                  <a:lnTo>
                    <a:pt x="834" y="293"/>
                  </a:lnTo>
                  <a:lnTo>
                    <a:pt x="820" y="293"/>
                  </a:lnTo>
                  <a:lnTo>
                    <a:pt x="808" y="293"/>
                  </a:lnTo>
                  <a:lnTo>
                    <a:pt x="795" y="293"/>
                  </a:lnTo>
                  <a:lnTo>
                    <a:pt x="781" y="293"/>
                  </a:lnTo>
                  <a:lnTo>
                    <a:pt x="768" y="293"/>
                  </a:lnTo>
                  <a:lnTo>
                    <a:pt x="756" y="294"/>
                  </a:lnTo>
                  <a:lnTo>
                    <a:pt x="742" y="294"/>
                  </a:lnTo>
                  <a:lnTo>
                    <a:pt x="729" y="294"/>
                  </a:lnTo>
                  <a:lnTo>
                    <a:pt x="717" y="296"/>
                  </a:lnTo>
                  <a:lnTo>
                    <a:pt x="703" y="296"/>
                  </a:lnTo>
                  <a:lnTo>
                    <a:pt x="690" y="296"/>
                  </a:lnTo>
                  <a:lnTo>
                    <a:pt x="676" y="296"/>
                  </a:lnTo>
                  <a:lnTo>
                    <a:pt x="664" y="296"/>
                  </a:lnTo>
                  <a:lnTo>
                    <a:pt x="650" y="296"/>
                  </a:lnTo>
                  <a:lnTo>
                    <a:pt x="637" y="294"/>
                  </a:lnTo>
                  <a:lnTo>
                    <a:pt x="620" y="296"/>
                  </a:lnTo>
                  <a:lnTo>
                    <a:pt x="603" y="297"/>
                  </a:lnTo>
                  <a:lnTo>
                    <a:pt x="586" y="298"/>
                  </a:lnTo>
                  <a:lnTo>
                    <a:pt x="569" y="298"/>
                  </a:lnTo>
                  <a:lnTo>
                    <a:pt x="552" y="298"/>
                  </a:lnTo>
                  <a:lnTo>
                    <a:pt x="536" y="297"/>
                  </a:lnTo>
                  <a:lnTo>
                    <a:pt x="519" y="297"/>
                  </a:lnTo>
                  <a:lnTo>
                    <a:pt x="502" y="296"/>
                  </a:lnTo>
                  <a:lnTo>
                    <a:pt x="485" y="294"/>
                  </a:lnTo>
                  <a:lnTo>
                    <a:pt x="469" y="294"/>
                  </a:lnTo>
                  <a:lnTo>
                    <a:pt x="452" y="293"/>
                  </a:lnTo>
                  <a:lnTo>
                    <a:pt x="436" y="293"/>
                  </a:lnTo>
                  <a:lnTo>
                    <a:pt x="418" y="292"/>
                  </a:lnTo>
                  <a:lnTo>
                    <a:pt x="402" y="292"/>
                  </a:lnTo>
                  <a:lnTo>
                    <a:pt x="385" y="292"/>
                  </a:lnTo>
                  <a:lnTo>
                    <a:pt x="369" y="293"/>
                  </a:lnTo>
                  <a:lnTo>
                    <a:pt x="360" y="292"/>
                  </a:lnTo>
                  <a:lnTo>
                    <a:pt x="350" y="292"/>
                  </a:lnTo>
                  <a:lnTo>
                    <a:pt x="340" y="292"/>
                  </a:lnTo>
                  <a:lnTo>
                    <a:pt x="330" y="293"/>
                  </a:lnTo>
                  <a:lnTo>
                    <a:pt x="319" y="294"/>
                  </a:lnTo>
                  <a:lnTo>
                    <a:pt x="310" y="296"/>
                  </a:lnTo>
                  <a:lnTo>
                    <a:pt x="301" y="294"/>
                  </a:lnTo>
                  <a:lnTo>
                    <a:pt x="292" y="291"/>
                  </a:lnTo>
                  <a:lnTo>
                    <a:pt x="276" y="294"/>
                  </a:lnTo>
                  <a:lnTo>
                    <a:pt x="259" y="297"/>
                  </a:lnTo>
                  <a:lnTo>
                    <a:pt x="243" y="298"/>
                  </a:lnTo>
                  <a:lnTo>
                    <a:pt x="227" y="297"/>
                  </a:lnTo>
                  <a:lnTo>
                    <a:pt x="211" y="296"/>
                  </a:lnTo>
                  <a:lnTo>
                    <a:pt x="194" y="294"/>
                  </a:lnTo>
                  <a:lnTo>
                    <a:pt x="178" y="292"/>
                  </a:lnTo>
                  <a:lnTo>
                    <a:pt x="160" y="292"/>
                  </a:lnTo>
                  <a:lnTo>
                    <a:pt x="151" y="292"/>
                  </a:lnTo>
                  <a:lnTo>
                    <a:pt x="143" y="293"/>
                  </a:lnTo>
                  <a:lnTo>
                    <a:pt x="134" y="293"/>
                  </a:lnTo>
                  <a:lnTo>
                    <a:pt x="126" y="294"/>
                  </a:lnTo>
                  <a:lnTo>
                    <a:pt x="118" y="296"/>
                  </a:lnTo>
                  <a:lnTo>
                    <a:pt x="110" y="296"/>
                  </a:lnTo>
                  <a:lnTo>
                    <a:pt x="102" y="296"/>
                  </a:lnTo>
                  <a:lnTo>
                    <a:pt x="94" y="293"/>
                  </a:lnTo>
                  <a:lnTo>
                    <a:pt x="87" y="294"/>
                  </a:lnTo>
                  <a:lnTo>
                    <a:pt x="80" y="296"/>
                  </a:lnTo>
                  <a:lnTo>
                    <a:pt x="73" y="294"/>
                  </a:lnTo>
                  <a:lnTo>
                    <a:pt x="67" y="293"/>
                  </a:lnTo>
                  <a:lnTo>
                    <a:pt x="60" y="291"/>
                  </a:lnTo>
                  <a:lnTo>
                    <a:pt x="54" y="290"/>
                  </a:lnTo>
                  <a:lnTo>
                    <a:pt x="46" y="290"/>
                  </a:lnTo>
                  <a:lnTo>
                    <a:pt x="39" y="291"/>
                  </a:lnTo>
                  <a:lnTo>
                    <a:pt x="45" y="283"/>
                  </a:lnTo>
                  <a:lnTo>
                    <a:pt x="49" y="273"/>
                  </a:lnTo>
                  <a:lnTo>
                    <a:pt x="54" y="264"/>
                  </a:lnTo>
                  <a:lnTo>
                    <a:pt x="64" y="261"/>
                  </a:lnTo>
                  <a:lnTo>
                    <a:pt x="66" y="259"/>
                  </a:lnTo>
                  <a:lnTo>
                    <a:pt x="66" y="255"/>
                  </a:lnTo>
                  <a:lnTo>
                    <a:pt x="65" y="253"/>
                  </a:lnTo>
                  <a:lnTo>
                    <a:pt x="64" y="250"/>
                  </a:lnTo>
                  <a:lnTo>
                    <a:pt x="58" y="246"/>
                  </a:lnTo>
                  <a:lnTo>
                    <a:pt x="52" y="246"/>
                  </a:lnTo>
                  <a:lnTo>
                    <a:pt x="45" y="246"/>
                  </a:lnTo>
                  <a:lnTo>
                    <a:pt x="39" y="245"/>
                  </a:lnTo>
                  <a:lnTo>
                    <a:pt x="34" y="239"/>
                  </a:lnTo>
                  <a:lnTo>
                    <a:pt x="29" y="235"/>
                  </a:lnTo>
                  <a:lnTo>
                    <a:pt x="25" y="229"/>
                  </a:lnTo>
                  <a:lnTo>
                    <a:pt x="20" y="223"/>
                  </a:lnTo>
                  <a:lnTo>
                    <a:pt x="15" y="218"/>
                  </a:lnTo>
                  <a:lnTo>
                    <a:pt x="11" y="213"/>
                  </a:lnTo>
                  <a:lnTo>
                    <a:pt x="6" y="206"/>
                  </a:lnTo>
                  <a:lnTo>
                    <a:pt x="3" y="200"/>
                  </a:lnTo>
                  <a:lnTo>
                    <a:pt x="8" y="199"/>
                  </a:lnTo>
                  <a:lnTo>
                    <a:pt x="13" y="199"/>
                  </a:lnTo>
                  <a:lnTo>
                    <a:pt x="19" y="198"/>
                  </a:lnTo>
                  <a:lnTo>
                    <a:pt x="25" y="198"/>
                  </a:lnTo>
                  <a:lnTo>
                    <a:pt x="30" y="198"/>
                  </a:lnTo>
                  <a:lnTo>
                    <a:pt x="36" y="198"/>
                  </a:lnTo>
                  <a:lnTo>
                    <a:pt x="42" y="200"/>
                  </a:lnTo>
                  <a:lnTo>
                    <a:pt x="46" y="202"/>
                  </a:lnTo>
                  <a:lnTo>
                    <a:pt x="51" y="202"/>
                  </a:lnTo>
                  <a:lnTo>
                    <a:pt x="53" y="199"/>
                  </a:lnTo>
                  <a:lnTo>
                    <a:pt x="54" y="194"/>
                  </a:lnTo>
                  <a:lnTo>
                    <a:pt x="57" y="193"/>
                  </a:lnTo>
                  <a:lnTo>
                    <a:pt x="51" y="190"/>
                  </a:lnTo>
                  <a:lnTo>
                    <a:pt x="46" y="185"/>
                  </a:lnTo>
                  <a:lnTo>
                    <a:pt x="41" y="182"/>
                  </a:lnTo>
                  <a:lnTo>
                    <a:pt x="36" y="177"/>
                  </a:lnTo>
                  <a:lnTo>
                    <a:pt x="31" y="172"/>
                  </a:lnTo>
                  <a:lnTo>
                    <a:pt x="27" y="167"/>
                  </a:lnTo>
                  <a:lnTo>
                    <a:pt x="23" y="162"/>
                  </a:lnTo>
                  <a:lnTo>
                    <a:pt x="20" y="157"/>
                  </a:lnTo>
                  <a:lnTo>
                    <a:pt x="14" y="149"/>
                  </a:lnTo>
                  <a:lnTo>
                    <a:pt x="20" y="147"/>
                  </a:lnTo>
                  <a:lnTo>
                    <a:pt x="26" y="146"/>
                  </a:lnTo>
                  <a:lnTo>
                    <a:pt x="31" y="146"/>
                  </a:lnTo>
                  <a:lnTo>
                    <a:pt x="38" y="146"/>
                  </a:lnTo>
                  <a:lnTo>
                    <a:pt x="44" y="147"/>
                  </a:lnTo>
                  <a:lnTo>
                    <a:pt x="50" y="147"/>
                  </a:lnTo>
                  <a:lnTo>
                    <a:pt x="56" y="146"/>
                  </a:lnTo>
                  <a:lnTo>
                    <a:pt x="63" y="144"/>
                  </a:lnTo>
                  <a:lnTo>
                    <a:pt x="61" y="137"/>
                  </a:lnTo>
                  <a:lnTo>
                    <a:pt x="57" y="133"/>
                  </a:lnTo>
                  <a:lnTo>
                    <a:pt x="52" y="131"/>
                  </a:lnTo>
                  <a:lnTo>
                    <a:pt x="48" y="127"/>
                  </a:lnTo>
                  <a:lnTo>
                    <a:pt x="41" y="119"/>
                  </a:lnTo>
                  <a:lnTo>
                    <a:pt x="34" y="112"/>
                  </a:lnTo>
                  <a:lnTo>
                    <a:pt x="27" y="104"/>
                  </a:lnTo>
                  <a:lnTo>
                    <a:pt x="22" y="96"/>
                  </a:lnTo>
                  <a:lnTo>
                    <a:pt x="64" y="97"/>
                  </a:lnTo>
                  <a:lnTo>
                    <a:pt x="64" y="95"/>
                  </a:lnTo>
                  <a:lnTo>
                    <a:pt x="64" y="93"/>
                  </a:lnTo>
                  <a:lnTo>
                    <a:pt x="64" y="91"/>
                  </a:lnTo>
                  <a:lnTo>
                    <a:pt x="64" y="87"/>
                  </a:lnTo>
                  <a:lnTo>
                    <a:pt x="54" y="80"/>
                  </a:lnTo>
                  <a:lnTo>
                    <a:pt x="45" y="74"/>
                  </a:lnTo>
                  <a:lnTo>
                    <a:pt x="37" y="66"/>
                  </a:lnTo>
                  <a:lnTo>
                    <a:pt x="30" y="59"/>
                  </a:lnTo>
                  <a:lnTo>
                    <a:pt x="23" y="51"/>
                  </a:lnTo>
                  <a:lnTo>
                    <a:pt x="16" y="43"/>
                  </a:lnTo>
                  <a:lnTo>
                    <a:pt x="8" y="35"/>
                  </a:lnTo>
                  <a:lnTo>
                    <a:pt x="0" y="28"/>
                  </a:lnTo>
                  <a:lnTo>
                    <a:pt x="6" y="27"/>
                  </a:lnTo>
                  <a:lnTo>
                    <a:pt x="12" y="26"/>
                  </a:lnTo>
                  <a:lnTo>
                    <a:pt x="19" y="26"/>
                  </a:lnTo>
                  <a:lnTo>
                    <a:pt x="25" y="27"/>
                  </a:lnTo>
                  <a:lnTo>
                    <a:pt x="30" y="27"/>
                  </a:lnTo>
                  <a:lnTo>
                    <a:pt x="36" y="26"/>
                  </a:lnTo>
                  <a:lnTo>
                    <a:pt x="41" y="25"/>
                  </a:lnTo>
                  <a:lnTo>
                    <a:pt x="44" y="23"/>
                  </a:lnTo>
                  <a:lnTo>
                    <a:pt x="42" y="17"/>
                  </a:lnTo>
                  <a:lnTo>
                    <a:pt x="36" y="13"/>
                  </a:lnTo>
                  <a:lnTo>
                    <a:pt x="30" y="9"/>
                  </a:lnTo>
                  <a:lnTo>
                    <a:pt x="28" y="2"/>
                  </a:lnTo>
                  <a:lnTo>
                    <a:pt x="34" y="0"/>
                  </a:lnTo>
                  <a:lnTo>
                    <a:pt x="41" y="0"/>
                  </a:lnTo>
                  <a:lnTo>
                    <a:pt x="46" y="0"/>
                  </a:lnTo>
                  <a:lnTo>
                    <a:pt x="52" y="1"/>
                  </a:lnTo>
                  <a:lnTo>
                    <a:pt x="52" y="8"/>
                  </a:lnTo>
                  <a:close/>
                </a:path>
              </a:pathLst>
            </a:custGeom>
            <a:solidFill>
              <a:srgbClr val="A36D23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99" name="Freeform 1432"/>
            <p:cNvSpPr>
              <a:spLocks/>
            </p:cNvSpPr>
            <p:nvPr/>
          </p:nvSpPr>
          <p:spPr bwMode="auto">
            <a:xfrm>
              <a:off x="978" y="1184"/>
              <a:ext cx="466" cy="38"/>
            </a:xfrm>
            <a:custGeom>
              <a:avLst/>
              <a:gdLst/>
              <a:ahLst/>
              <a:cxnLst>
                <a:cxn ang="0">
                  <a:pos x="900" y="23"/>
                </a:cxn>
                <a:cxn ang="0">
                  <a:pos x="909" y="35"/>
                </a:cxn>
                <a:cxn ang="0">
                  <a:pos x="918" y="46"/>
                </a:cxn>
                <a:cxn ang="0">
                  <a:pos x="927" y="59"/>
                </a:cxn>
                <a:cxn ang="0">
                  <a:pos x="912" y="68"/>
                </a:cxn>
                <a:cxn ang="0">
                  <a:pos x="874" y="69"/>
                </a:cxn>
                <a:cxn ang="0">
                  <a:pos x="835" y="69"/>
                </a:cxn>
                <a:cxn ang="0">
                  <a:pos x="797" y="69"/>
                </a:cxn>
                <a:cxn ang="0">
                  <a:pos x="759" y="69"/>
                </a:cxn>
                <a:cxn ang="0">
                  <a:pos x="721" y="69"/>
                </a:cxn>
                <a:cxn ang="0">
                  <a:pos x="684" y="69"/>
                </a:cxn>
                <a:cxn ang="0">
                  <a:pos x="646" y="70"/>
                </a:cxn>
                <a:cxn ang="0">
                  <a:pos x="244" y="77"/>
                </a:cxn>
                <a:cxn ang="0">
                  <a:pos x="216" y="77"/>
                </a:cxn>
                <a:cxn ang="0">
                  <a:pos x="185" y="77"/>
                </a:cxn>
                <a:cxn ang="0">
                  <a:pos x="155" y="77"/>
                </a:cxn>
                <a:cxn ang="0">
                  <a:pos x="124" y="76"/>
                </a:cxn>
                <a:cxn ang="0">
                  <a:pos x="92" y="76"/>
                </a:cxn>
                <a:cxn ang="0">
                  <a:pos x="61" y="74"/>
                </a:cxn>
                <a:cxn ang="0">
                  <a:pos x="30" y="71"/>
                </a:cxn>
                <a:cxn ang="0">
                  <a:pos x="0" y="68"/>
                </a:cxn>
                <a:cxn ang="0">
                  <a:pos x="75" y="21"/>
                </a:cxn>
                <a:cxn ang="0">
                  <a:pos x="132" y="23"/>
                </a:cxn>
                <a:cxn ang="0">
                  <a:pos x="190" y="23"/>
                </a:cxn>
                <a:cxn ang="0">
                  <a:pos x="249" y="23"/>
                </a:cxn>
                <a:cxn ang="0">
                  <a:pos x="309" y="21"/>
                </a:cxn>
                <a:cxn ang="0">
                  <a:pos x="368" y="18"/>
                </a:cxn>
                <a:cxn ang="0">
                  <a:pos x="428" y="16"/>
                </a:cxn>
                <a:cxn ang="0">
                  <a:pos x="485" y="13"/>
                </a:cxn>
                <a:cxn ang="0">
                  <a:pos x="542" y="10"/>
                </a:cxn>
                <a:cxn ang="0">
                  <a:pos x="585" y="9"/>
                </a:cxn>
                <a:cxn ang="0">
                  <a:pos x="628" y="9"/>
                </a:cxn>
                <a:cxn ang="0">
                  <a:pos x="670" y="8"/>
                </a:cxn>
                <a:cxn ang="0">
                  <a:pos x="713" y="6"/>
                </a:cxn>
                <a:cxn ang="0">
                  <a:pos x="755" y="5"/>
                </a:cxn>
                <a:cxn ang="0">
                  <a:pos x="797" y="3"/>
                </a:cxn>
                <a:cxn ang="0">
                  <a:pos x="840" y="1"/>
                </a:cxn>
                <a:cxn ang="0">
                  <a:pos x="882" y="0"/>
                </a:cxn>
                <a:cxn ang="0">
                  <a:pos x="892" y="7"/>
                </a:cxn>
                <a:cxn ang="0">
                  <a:pos x="896" y="17"/>
                </a:cxn>
              </a:cxnLst>
              <a:rect l="0" t="0" r="r" b="b"/>
              <a:pathLst>
                <a:path w="932" h="77">
                  <a:moveTo>
                    <a:pt x="896" y="17"/>
                  </a:moveTo>
                  <a:lnTo>
                    <a:pt x="900" y="23"/>
                  </a:lnTo>
                  <a:lnTo>
                    <a:pt x="904" y="29"/>
                  </a:lnTo>
                  <a:lnTo>
                    <a:pt x="909" y="35"/>
                  </a:lnTo>
                  <a:lnTo>
                    <a:pt x="913" y="40"/>
                  </a:lnTo>
                  <a:lnTo>
                    <a:pt x="918" y="46"/>
                  </a:lnTo>
                  <a:lnTo>
                    <a:pt x="923" y="52"/>
                  </a:lnTo>
                  <a:lnTo>
                    <a:pt x="927" y="59"/>
                  </a:lnTo>
                  <a:lnTo>
                    <a:pt x="932" y="67"/>
                  </a:lnTo>
                  <a:lnTo>
                    <a:pt x="912" y="68"/>
                  </a:lnTo>
                  <a:lnTo>
                    <a:pt x="893" y="68"/>
                  </a:lnTo>
                  <a:lnTo>
                    <a:pt x="874" y="69"/>
                  </a:lnTo>
                  <a:lnTo>
                    <a:pt x="855" y="69"/>
                  </a:lnTo>
                  <a:lnTo>
                    <a:pt x="835" y="69"/>
                  </a:lnTo>
                  <a:lnTo>
                    <a:pt x="817" y="69"/>
                  </a:lnTo>
                  <a:lnTo>
                    <a:pt x="797" y="69"/>
                  </a:lnTo>
                  <a:lnTo>
                    <a:pt x="779" y="69"/>
                  </a:lnTo>
                  <a:lnTo>
                    <a:pt x="759" y="69"/>
                  </a:lnTo>
                  <a:lnTo>
                    <a:pt x="741" y="69"/>
                  </a:lnTo>
                  <a:lnTo>
                    <a:pt x="721" y="69"/>
                  </a:lnTo>
                  <a:lnTo>
                    <a:pt x="703" y="69"/>
                  </a:lnTo>
                  <a:lnTo>
                    <a:pt x="684" y="69"/>
                  </a:lnTo>
                  <a:lnTo>
                    <a:pt x="665" y="70"/>
                  </a:lnTo>
                  <a:lnTo>
                    <a:pt x="646" y="70"/>
                  </a:lnTo>
                  <a:lnTo>
                    <a:pt x="628" y="71"/>
                  </a:lnTo>
                  <a:lnTo>
                    <a:pt x="244" y="77"/>
                  </a:lnTo>
                  <a:lnTo>
                    <a:pt x="229" y="77"/>
                  </a:lnTo>
                  <a:lnTo>
                    <a:pt x="216" y="77"/>
                  </a:lnTo>
                  <a:lnTo>
                    <a:pt x="201" y="77"/>
                  </a:lnTo>
                  <a:lnTo>
                    <a:pt x="185" y="77"/>
                  </a:lnTo>
                  <a:lnTo>
                    <a:pt x="170" y="77"/>
                  </a:lnTo>
                  <a:lnTo>
                    <a:pt x="155" y="77"/>
                  </a:lnTo>
                  <a:lnTo>
                    <a:pt x="140" y="77"/>
                  </a:lnTo>
                  <a:lnTo>
                    <a:pt x="124" y="76"/>
                  </a:lnTo>
                  <a:lnTo>
                    <a:pt x="109" y="76"/>
                  </a:lnTo>
                  <a:lnTo>
                    <a:pt x="92" y="76"/>
                  </a:lnTo>
                  <a:lnTo>
                    <a:pt x="77" y="75"/>
                  </a:lnTo>
                  <a:lnTo>
                    <a:pt x="61" y="74"/>
                  </a:lnTo>
                  <a:lnTo>
                    <a:pt x="46" y="73"/>
                  </a:lnTo>
                  <a:lnTo>
                    <a:pt x="30" y="71"/>
                  </a:lnTo>
                  <a:lnTo>
                    <a:pt x="15" y="70"/>
                  </a:lnTo>
                  <a:lnTo>
                    <a:pt x="0" y="68"/>
                  </a:lnTo>
                  <a:lnTo>
                    <a:pt x="0" y="65"/>
                  </a:lnTo>
                  <a:lnTo>
                    <a:pt x="75" y="21"/>
                  </a:lnTo>
                  <a:lnTo>
                    <a:pt x="104" y="22"/>
                  </a:lnTo>
                  <a:lnTo>
                    <a:pt x="132" y="23"/>
                  </a:lnTo>
                  <a:lnTo>
                    <a:pt x="162" y="23"/>
                  </a:lnTo>
                  <a:lnTo>
                    <a:pt x="190" y="23"/>
                  </a:lnTo>
                  <a:lnTo>
                    <a:pt x="220" y="23"/>
                  </a:lnTo>
                  <a:lnTo>
                    <a:pt x="249" y="23"/>
                  </a:lnTo>
                  <a:lnTo>
                    <a:pt x="279" y="22"/>
                  </a:lnTo>
                  <a:lnTo>
                    <a:pt x="309" y="21"/>
                  </a:lnTo>
                  <a:lnTo>
                    <a:pt x="339" y="20"/>
                  </a:lnTo>
                  <a:lnTo>
                    <a:pt x="368" y="18"/>
                  </a:lnTo>
                  <a:lnTo>
                    <a:pt x="398" y="17"/>
                  </a:lnTo>
                  <a:lnTo>
                    <a:pt x="428" y="16"/>
                  </a:lnTo>
                  <a:lnTo>
                    <a:pt x="456" y="15"/>
                  </a:lnTo>
                  <a:lnTo>
                    <a:pt x="485" y="13"/>
                  </a:lnTo>
                  <a:lnTo>
                    <a:pt x="514" y="12"/>
                  </a:lnTo>
                  <a:lnTo>
                    <a:pt x="542" y="10"/>
                  </a:lnTo>
                  <a:lnTo>
                    <a:pt x="563" y="10"/>
                  </a:lnTo>
                  <a:lnTo>
                    <a:pt x="585" y="9"/>
                  </a:lnTo>
                  <a:lnTo>
                    <a:pt x="607" y="9"/>
                  </a:lnTo>
                  <a:lnTo>
                    <a:pt x="628" y="9"/>
                  </a:lnTo>
                  <a:lnTo>
                    <a:pt x="650" y="8"/>
                  </a:lnTo>
                  <a:lnTo>
                    <a:pt x="670" y="8"/>
                  </a:lnTo>
                  <a:lnTo>
                    <a:pt x="691" y="7"/>
                  </a:lnTo>
                  <a:lnTo>
                    <a:pt x="713" y="6"/>
                  </a:lnTo>
                  <a:lnTo>
                    <a:pt x="734" y="6"/>
                  </a:lnTo>
                  <a:lnTo>
                    <a:pt x="755" y="5"/>
                  </a:lnTo>
                  <a:lnTo>
                    <a:pt x="776" y="3"/>
                  </a:lnTo>
                  <a:lnTo>
                    <a:pt x="797" y="3"/>
                  </a:lnTo>
                  <a:lnTo>
                    <a:pt x="818" y="2"/>
                  </a:lnTo>
                  <a:lnTo>
                    <a:pt x="840" y="1"/>
                  </a:lnTo>
                  <a:lnTo>
                    <a:pt x="860" y="1"/>
                  </a:lnTo>
                  <a:lnTo>
                    <a:pt x="882" y="0"/>
                  </a:lnTo>
                  <a:lnTo>
                    <a:pt x="887" y="2"/>
                  </a:lnTo>
                  <a:lnTo>
                    <a:pt x="892" y="7"/>
                  </a:lnTo>
                  <a:lnTo>
                    <a:pt x="894" y="12"/>
                  </a:lnTo>
                  <a:lnTo>
                    <a:pt x="896" y="1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00" name="Freeform 1433"/>
            <p:cNvSpPr>
              <a:spLocks/>
            </p:cNvSpPr>
            <p:nvPr/>
          </p:nvSpPr>
          <p:spPr bwMode="auto">
            <a:xfrm>
              <a:off x="417" y="1192"/>
              <a:ext cx="447" cy="46"/>
            </a:xfrm>
            <a:custGeom>
              <a:avLst/>
              <a:gdLst/>
              <a:ahLst/>
              <a:cxnLst>
                <a:cxn ang="0">
                  <a:pos x="536" y="24"/>
                </a:cxn>
                <a:cxn ang="0">
                  <a:pos x="577" y="28"/>
                </a:cxn>
                <a:cxn ang="0">
                  <a:pos x="618" y="32"/>
                </a:cxn>
                <a:cxn ang="0">
                  <a:pos x="658" y="37"/>
                </a:cxn>
                <a:cxn ang="0">
                  <a:pos x="700" y="42"/>
                </a:cxn>
                <a:cxn ang="0">
                  <a:pos x="740" y="45"/>
                </a:cxn>
                <a:cxn ang="0">
                  <a:pos x="779" y="47"/>
                </a:cxn>
                <a:cxn ang="0">
                  <a:pos x="819" y="50"/>
                </a:cxn>
                <a:cxn ang="0">
                  <a:pos x="847" y="52"/>
                </a:cxn>
                <a:cxn ang="0">
                  <a:pos x="866" y="55"/>
                </a:cxn>
                <a:cxn ang="0">
                  <a:pos x="875" y="70"/>
                </a:cxn>
                <a:cxn ang="0">
                  <a:pos x="889" y="84"/>
                </a:cxn>
                <a:cxn ang="0">
                  <a:pos x="870" y="93"/>
                </a:cxn>
                <a:cxn ang="0">
                  <a:pos x="823" y="92"/>
                </a:cxn>
                <a:cxn ang="0">
                  <a:pos x="775" y="90"/>
                </a:cxn>
                <a:cxn ang="0">
                  <a:pos x="727" y="87"/>
                </a:cxn>
                <a:cxn ang="0">
                  <a:pos x="679" y="83"/>
                </a:cxn>
                <a:cxn ang="0">
                  <a:pos x="632" y="78"/>
                </a:cxn>
                <a:cxn ang="0">
                  <a:pos x="585" y="75"/>
                </a:cxn>
                <a:cxn ang="0">
                  <a:pos x="537" y="72"/>
                </a:cxn>
                <a:cxn ang="0">
                  <a:pos x="243" y="57"/>
                </a:cxn>
                <a:cxn ang="0">
                  <a:pos x="212" y="58"/>
                </a:cxn>
                <a:cxn ang="0">
                  <a:pos x="182" y="59"/>
                </a:cxn>
                <a:cxn ang="0">
                  <a:pos x="149" y="59"/>
                </a:cxn>
                <a:cxn ang="0">
                  <a:pos x="118" y="60"/>
                </a:cxn>
                <a:cxn ang="0">
                  <a:pos x="87" y="61"/>
                </a:cxn>
                <a:cxn ang="0">
                  <a:pos x="57" y="61"/>
                </a:cxn>
                <a:cxn ang="0">
                  <a:pos x="28" y="62"/>
                </a:cxn>
                <a:cxn ang="0">
                  <a:pos x="0" y="62"/>
                </a:cxn>
                <a:cxn ang="0">
                  <a:pos x="16" y="45"/>
                </a:cxn>
                <a:cxn ang="0">
                  <a:pos x="33" y="30"/>
                </a:cxn>
                <a:cxn ang="0">
                  <a:pos x="50" y="15"/>
                </a:cxn>
                <a:cxn ang="0">
                  <a:pos x="72" y="0"/>
                </a:cxn>
                <a:cxn ang="0">
                  <a:pos x="127" y="4"/>
                </a:cxn>
                <a:cxn ang="0">
                  <a:pos x="183" y="6"/>
                </a:cxn>
                <a:cxn ang="0">
                  <a:pos x="238" y="8"/>
                </a:cxn>
                <a:cxn ang="0">
                  <a:pos x="293" y="9"/>
                </a:cxn>
                <a:cxn ang="0">
                  <a:pos x="349" y="11"/>
                </a:cxn>
                <a:cxn ang="0">
                  <a:pos x="404" y="14"/>
                </a:cxn>
                <a:cxn ang="0">
                  <a:pos x="460" y="17"/>
                </a:cxn>
                <a:cxn ang="0">
                  <a:pos x="515" y="22"/>
                </a:cxn>
              </a:cxnLst>
              <a:rect l="0" t="0" r="r" b="b"/>
              <a:pathLst>
                <a:path w="894" h="93">
                  <a:moveTo>
                    <a:pt x="515" y="22"/>
                  </a:moveTo>
                  <a:lnTo>
                    <a:pt x="536" y="24"/>
                  </a:lnTo>
                  <a:lnTo>
                    <a:pt x="557" y="25"/>
                  </a:lnTo>
                  <a:lnTo>
                    <a:pt x="577" y="28"/>
                  </a:lnTo>
                  <a:lnTo>
                    <a:pt x="597" y="30"/>
                  </a:lnTo>
                  <a:lnTo>
                    <a:pt x="618" y="32"/>
                  </a:lnTo>
                  <a:lnTo>
                    <a:pt x="639" y="35"/>
                  </a:lnTo>
                  <a:lnTo>
                    <a:pt x="658" y="37"/>
                  </a:lnTo>
                  <a:lnTo>
                    <a:pt x="679" y="39"/>
                  </a:lnTo>
                  <a:lnTo>
                    <a:pt x="700" y="42"/>
                  </a:lnTo>
                  <a:lnTo>
                    <a:pt x="719" y="44"/>
                  </a:lnTo>
                  <a:lnTo>
                    <a:pt x="740" y="45"/>
                  </a:lnTo>
                  <a:lnTo>
                    <a:pt x="760" y="46"/>
                  </a:lnTo>
                  <a:lnTo>
                    <a:pt x="779" y="47"/>
                  </a:lnTo>
                  <a:lnTo>
                    <a:pt x="800" y="49"/>
                  </a:lnTo>
                  <a:lnTo>
                    <a:pt x="819" y="50"/>
                  </a:lnTo>
                  <a:lnTo>
                    <a:pt x="839" y="50"/>
                  </a:lnTo>
                  <a:lnTo>
                    <a:pt x="847" y="52"/>
                  </a:lnTo>
                  <a:lnTo>
                    <a:pt x="857" y="53"/>
                  </a:lnTo>
                  <a:lnTo>
                    <a:pt x="866" y="55"/>
                  </a:lnTo>
                  <a:lnTo>
                    <a:pt x="869" y="64"/>
                  </a:lnTo>
                  <a:lnTo>
                    <a:pt x="875" y="70"/>
                  </a:lnTo>
                  <a:lnTo>
                    <a:pt x="882" y="76"/>
                  </a:lnTo>
                  <a:lnTo>
                    <a:pt x="889" y="84"/>
                  </a:lnTo>
                  <a:lnTo>
                    <a:pt x="894" y="93"/>
                  </a:lnTo>
                  <a:lnTo>
                    <a:pt x="870" y="93"/>
                  </a:lnTo>
                  <a:lnTo>
                    <a:pt x="847" y="92"/>
                  </a:lnTo>
                  <a:lnTo>
                    <a:pt x="823" y="92"/>
                  </a:lnTo>
                  <a:lnTo>
                    <a:pt x="799" y="91"/>
                  </a:lnTo>
                  <a:lnTo>
                    <a:pt x="775" y="90"/>
                  </a:lnTo>
                  <a:lnTo>
                    <a:pt x="750" y="88"/>
                  </a:lnTo>
                  <a:lnTo>
                    <a:pt x="727" y="87"/>
                  </a:lnTo>
                  <a:lnTo>
                    <a:pt x="703" y="84"/>
                  </a:lnTo>
                  <a:lnTo>
                    <a:pt x="679" y="83"/>
                  </a:lnTo>
                  <a:lnTo>
                    <a:pt x="655" y="81"/>
                  </a:lnTo>
                  <a:lnTo>
                    <a:pt x="632" y="78"/>
                  </a:lnTo>
                  <a:lnTo>
                    <a:pt x="608" y="77"/>
                  </a:lnTo>
                  <a:lnTo>
                    <a:pt x="585" y="75"/>
                  </a:lnTo>
                  <a:lnTo>
                    <a:pt x="560" y="73"/>
                  </a:lnTo>
                  <a:lnTo>
                    <a:pt x="537" y="72"/>
                  </a:lnTo>
                  <a:lnTo>
                    <a:pt x="514" y="69"/>
                  </a:lnTo>
                  <a:lnTo>
                    <a:pt x="243" y="57"/>
                  </a:lnTo>
                  <a:lnTo>
                    <a:pt x="228" y="57"/>
                  </a:lnTo>
                  <a:lnTo>
                    <a:pt x="212" y="58"/>
                  </a:lnTo>
                  <a:lnTo>
                    <a:pt x="197" y="58"/>
                  </a:lnTo>
                  <a:lnTo>
                    <a:pt x="182" y="59"/>
                  </a:lnTo>
                  <a:lnTo>
                    <a:pt x="165" y="59"/>
                  </a:lnTo>
                  <a:lnTo>
                    <a:pt x="149" y="59"/>
                  </a:lnTo>
                  <a:lnTo>
                    <a:pt x="134" y="60"/>
                  </a:lnTo>
                  <a:lnTo>
                    <a:pt x="118" y="60"/>
                  </a:lnTo>
                  <a:lnTo>
                    <a:pt x="103" y="61"/>
                  </a:lnTo>
                  <a:lnTo>
                    <a:pt x="87" y="61"/>
                  </a:lnTo>
                  <a:lnTo>
                    <a:pt x="72" y="61"/>
                  </a:lnTo>
                  <a:lnTo>
                    <a:pt x="57" y="61"/>
                  </a:lnTo>
                  <a:lnTo>
                    <a:pt x="42" y="62"/>
                  </a:lnTo>
                  <a:lnTo>
                    <a:pt x="28" y="62"/>
                  </a:lnTo>
                  <a:lnTo>
                    <a:pt x="13" y="62"/>
                  </a:lnTo>
                  <a:lnTo>
                    <a:pt x="0" y="62"/>
                  </a:lnTo>
                  <a:lnTo>
                    <a:pt x="8" y="53"/>
                  </a:lnTo>
                  <a:lnTo>
                    <a:pt x="16" y="45"/>
                  </a:lnTo>
                  <a:lnTo>
                    <a:pt x="24" y="37"/>
                  </a:lnTo>
                  <a:lnTo>
                    <a:pt x="33" y="30"/>
                  </a:lnTo>
                  <a:lnTo>
                    <a:pt x="41" y="23"/>
                  </a:lnTo>
                  <a:lnTo>
                    <a:pt x="50" y="15"/>
                  </a:lnTo>
                  <a:lnTo>
                    <a:pt x="61" y="8"/>
                  </a:lnTo>
                  <a:lnTo>
                    <a:pt x="72" y="0"/>
                  </a:lnTo>
                  <a:lnTo>
                    <a:pt x="100" y="2"/>
                  </a:lnTo>
                  <a:lnTo>
                    <a:pt x="127" y="4"/>
                  </a:lnTo>
                  <a:lnTo>
                    <a:pt x="155" y="5"/>
                  </a:lnTo>
                  <a:lnTo>
                    <a:pt x="183" y="6"/>
                  </a:lnTo>
                  <a:lnTo>
                    <a:pt x="210" y="7"/>
                  </a:lnTo>
                  <a:lnTo>
                    <a:pt x="238" y="8"/>
                  </a:lnTo>
                  <a:lnTo>
                    <a:pt x="266" y="8"/>
                  </a:lnTo>
                  <a:lnTo>
                    <a:pt x="293" y="9"/>
                  </a:lnTo>
                  <a:lnTo>
                    <a:pt x="321" y="11"/>
                  </a:lnTo>
                  <a:lnTo>
                    <a:pt x="349" y="11"/>
                  </a:lnTo>
                  <a:lnTo>
                    <a:pt x="376" y="12"/>
                  </a:lnTo>
                  <a:lnTo>
                    <a:pt x="404" y="14"/>
                  </a:lnTo>
                  <a:lnTo>
                    <a:pt x="431" y="15"/>
                  </a:lnTo>
                  <a:lnTo>
                    <a:pt x="460" y="17"/>
                  </a:lnTo>
                  <a:lnTo>
                    <a:pt x="488" y="20"/>
                  </a:lnTo>
                  <a:lnTo>
                    <a:pt x="515" y="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01" name="Freeform 1434"/>
            <p:cNvSpPr>
              <a:spLocks/>
            </p:cNvSpPr>
            <p:nvPr/>
          </p:nvSpPr>
          <p:spPr bwMode="auto">
            <a:xfrm>
              <a:off x="987" y="1223"/>
              <a:ext cx="460" cy="23"/>
            </a:xfrm>
            <a:custGeom>
              <a:avLst/>
              <a:gdLst/>
              <a:ahLst/>
              <a:cxnLst>
                <a:cxn ang="0">
                  <a:pos x="893" y="5"/>
                </a:cxn>
                <a:cxn ang="0">
                  <a:pos x="901" y="13"/>
                </a:cxn>
                <a:cxn ang="0">
                  <a:pos x="908" y="20"/>
                </a:cxn>
                <a:cxn ang="0">
                  <a:pos x="915" y="28"/>
                </a:cxn>
                <a:cxn ang="0">
                  <a:pos x="920" y="37"/>
                </a:cxn>
                <a:cxn ang="0">
                  <a:pos x="901" y="37"/>
                </a:cxn>
                <a:cxn ang="0">
                  <a:pos x="882" y="37"/>
                </a:cxn>
                <a:cxn ang="0">
                  <a:pos x="865" y="37"/>
                </a:cxn>
                <a:cxn ang="0">
                  <a:pos x="846" y="37"/>
                </a:cxn>
                <a:cxn ang="0">
                  <a:pos x="829" y="37"/>
                </a:cxn>
                <a:cxn ang="0">
                  <a:pos x="812" y="37"/>
                </a:cxn>
                <a:cxn ang="0">
                  <a:pos x="794" y="37"/>
                </a:cxn>
                <a:cxn ang="0">
                  <a:pos x="777" y="37"/>
                </a:cxn>
                <a:cxn ang="0">
                  <a:pos x="760" y="37"/>
                </a:cxn>
                <a:cxn ang="0">
                  <a:pos x="742" y="37"/>
                </a:cxn>
                <a:cxn ang="0">
                  <a:pos x="725" y="37"/>
                </a:cxn>
                <a:cxn ang="0">
                  <a:pos x="708" y="37"/>
                </a:cxn>
                <a:cxn ang="0">
                  <a:pos x="689" y="37"/>
                </a:cxn>
                <a:cxn ang="0">
                  <a:pos x="672" y="37"/>
                </a:cxn>
                <a:cxn ang="0">
                  <a:pos x="653" y="38"/>
                </a:cxn>
                <a:cxn ang="0">
                  <a:pos x="634" y="38"/>
                </a:cxn>
                <a:cxn ang="0">
                  <a:pos x="595" y="40"/>
                </a:cxn>
                <a:cxn ang="0">
                  <a:pos x="555" y="42"/>
                </a:cxn>
                <a:cxn ang="0">
                  <a:pos x="516" y="43"/>
                </a:cxn>
                <a:cxn ang="0">
                  <a:pos x="476" y="44"/>
                </a:cxn>
                <a:cxn ang="0">
                  <a:pos x="436" y="45"/>
                </a:cxn>
                <a:cxn ang="0">
                  <a:pos x="397" y="46"/>
                </a:cxn>
                <a:cxn ang="0">
                  <a:pos x="358" y="48"/>
                </a:cxn>
                <a:cxn ang="0">
                  <a:pos x="319" y="48"/>
                </a:cxn>
                <a:cxn ang="0">
                  <a:pos x="278" y="48"/>
                </a:cxn>
                <a:cxn ang="0">
                  <a:pos x="239" y="48"/>
                </a:cxn>
                <a:cxn ang="0">
                  <a:pos x="200" y="48"/>
                </a:cxn>
                <a:cxn ang="0">
                  <a:pos x="160" y="48"/>
                </a:cxn>
                <a:cxn ang="0">
                  <a:pos x="121" y="46"/>
                </a:cxn>
                <a:cxn ang="0">
                  <a:pos x="80" y="45"/>
                </a:cxn>
                <a:cxn ang="0">
                  <a:pos x="40" y="43"/>
                </a:cxn>
                <a:cxn ang="0">
                  <a:pos x="0" y="41"/>
                </a:cxn>
                <a:cxn ang="0">
                  <a:pos x="4" y="35"/>
                </a:cxn>
                <a:cxn ang="0">
                  <a:pos x="11" y="31"/>
                </a:cxn>
                <a:cxn ang="0">
                  <a:pos x="18" y="29"/>
                </a:cxn>
                <a:cxn ang="0">
                  <a:pos x="24" y="25"/>
                </a:cxn>
                <a:cxn ang="0">
                  <a:pos x="50" y="6"/>
                </a:cxn>
                <a:cxn ang="0">
                  <a:pos x="92" y="7"/>
                </a:cxn>
                <a:cxn ang="0">
                  <a:pos x="133" y="8"/>
                </a:cxn>
                <a:cxn ang="0">
                  <a:pos x="175" y="10"/>
                </a:cxn>
                <a:cxn ang="0">
                  <a:pos x="217" y="10"/>
                </a:cxn>
                <a:cxn ang="0">
                  <a:pos x="260" y="10"/>
                </a:cxn>
                <a:cxn ang="0">
                  <a:pos x="303" y="10"/>
                </a:cxn>
                <a:cxn ang="0">
                  <a:pos x="345" y="8"/>
                </a:cxn>
                <a:cxn ang="0">
                  <a:pos x="388" y="8"/>
                </a:cxn>
                <a:cxn ang="0">
                  <a:pos x="430" y="7"/>
                </a:cxn>
                <a:cxn ang="0">
                  <a:pos x="473" y="7"/>
                </a:cxn>
                <a:cxn ang="0">
                  <a:pos x="517" y="6"/>
                </a:cxn>
                <a:cxn ang="0">
                  <a:pos x="559" y="5"/>
                </a:cxn>
                <a:cxn ang="0">
                  <a:pos x="602" y="4"/>
                </a:cxn>
                <a:cxn ang="0">
                  <a:pos x="646" y="3"/>
                </a:cxn>
                <a:cxn ang="0">
                  <a:pos x="688" y="2"/>
                </a:cxn>
                <a:cxn ang="0">
                  <a:pos x="732" y="0"/>
                </a:cxn>
                <a:cxn ang="0">
                  <a:pos x="893" y="5"/>
                </a:cxn>
              </a:cxnLst>
              <a:rect l="0" t="0" r="r" b="b"/>
              <a:pathLst>
                <a:path w="920" h="48">
                  <a:moveTo>
                    <a:pt x="893" y="5"/>
                  </a:moveTo>
                  <a:lnTo>
                    <a:pt x="901" y="13"/>
                  </a:lnTo>
                  <a:lnTo>
                    <a:pt x="908" y="20"/>
                  </a:lnTo>
                  <a:lnTo>
                    <a:pt x="915" y="28"/>
                  </a:lnTo>
                  <a:lnTo>
                    <a:pt x="920" y="37"/>
                  </a:lnTo>
                  <a:lnTo>
                    <a:pt x="901" y="37"/>
                  </a:lnTo>
                  <a:lnTo>
                    <a:pt x="882" y="37"/>
                  </a:lnTo>
                  <a:lnTo>
                    <a:pt x="865" y="37"/>
                  </a:lnTo>
                  <a:lnTo>
                    <a:pt x="846" y="37"/>
                  </a:lnTo>
                  <a:lnTo>
                    <a:pt x="829" y="37"/>
                  </a:lnTo>
                  <a:lnTo>
                    <a:pt x="812" y="37"/>
                  </a:lnTo>
                  <a:lnTo>
                    <a:pt x="794" y="37"/>
                  </a:lnTo>
                  <a:lnTo>
                    <a:pt x="777" y="37"/>
                  </a:lnTo>
                  <a:lnTo>
                    <a:pt x="760" y="37"/>
                  </a:lnTo>
                  <a:lnTo>
                    <a:pt x="742" y="37"/>
                  </a:lnTo>
                  <a:lnTo>
                    <a:pt x="725" y="37"/>
                  </a:lnTo>
                  <a:lnTo>
                    <a:pt x="708" y="37"/>
                  </a:lnTo>
                  <a:lnTo>
                    <a:pt x="689" y="37"/>
                  </a:lnTo>
                  <a:lnTo>
                    <a:pt x="672" y="37"/>
                  </a:lnTo>
                  <a:lnTo>
                    <a:pt x="653" y="38"/>
                  </a:lnTo>
                  <a:lnTo>
                    <a:pt x="634" y="38"/>
                  </a:lnTo>
                  <a:lnTo>
                    <a:pt x="595" y="40"/>
                  </a:lnTo>
                  <a:lnTo>
                    <a:pt x="555" y="42"/>
                  </a:lnTo>
                  <a:lnTo>
                    <a:pt x="516" y="43"/>
                  </a:lnTo>
                  <a:lnTo>
                    <a:pt x="476" y="44"/>
                  </a:lnTo>
                  <a:lnTo>
                    <a:pt x="436" y="45"/>
                  </a:lnTo>
                  <a:lnTo>
                    <a:pt x="397" y="46"/>
                  </a:lnTo>
                  <a:lnTo>
                    <a:pt x="358" y="48"/>
                  </a:lnTo>
                  <a:lnTo>
                    <a:pt x="319" y="48"/>
                  </a:lnTo>
                  <a:lnTo>
                    <a:pt x="278" y="48"/>
                  </a:lnTo>
                  <a:lnTo>
                    <a:pt x="239" y="48"/>
                  </a:lnTo>
                  <a:lnTo>
                    <a:pt x="200" y="48"/>
                  </a:lnTo>
                  <a:lnTo>
                    <a:pt x="160" y="48"/>
                  </a:lnTo>
                  <a:lnTo>
                    <a:pt x="121" y="46"/>
                  </a:lnTo>
                  <a:lnTo>
                    <a:pt x="80" y="45"/>
                  </a:lnTo>
                  <a:lnTo>
                    <a:pt x="40" y="43"/>
                  </a:lnTo>
                  <a:lnTo>
                    <a:pt x="0" y="41"/>
                  </a:lnTo>
                  <a:lnTo>
                    <a:pt x="4" y="35"/>
                  </a:lnTo>
                  <a:lnTo>
                    <a:pt x="11" y="31"/>
                  </a:lnTo>
                  <a:lnTo>
                    <a:pt x="18" y="29"/>
                  </a:lnTo>
                  <a:lnTo>
                    <a:pt x="24" y="25"/>
                  </a:lnTo>
                  <a:lnTo>
                    <a:pt x="50" y="6"/>
                  </a:lnTo>
                  <a:lnTo>
                    <a:pt x="92" y="7"/>
                  </a:lnTo>
                  <a:lnTo>
                    <a:pt x="133" y="8"/>
                  </a:lnTo>
                  <a:lnTo>
                    <a:pt x="175" y="10"/>
                  </a:lnTo>
                  <a:lnTo>
                    <a:pt x="217" y="10"/>
                  </a:lnTo>
                  <a:lnTo>
                    <a:pt x="260" y="10"/>
                  </a:lnTo>
                  <a:lnTo>
                    <a:pt x="303" y="10"/>
                  </a:lnTo>
                  <a:lnTo>
                    <a:pt x="345" y="8"/>
                  </a:lnTo>
                  <a:lnTo>
                    <a:pt x="388" y="8"/>
                  </a:lnTo>
                  <a:lnTo>
                    <a:pt x="430" y="7"/>
                  </a:lnTo>
                  <a:lnTo>
                    <a:pt x="473" y="7"/>
                  </a:lnTo>
                  <a:lnTo>
                    <a:pt x="517" y="6"/>
                  </a:lnTo>
                  <a:lnTo>
                    <a:pt x="559" y="5"/>
                  </a:lnTo>
                  <a:lnTo>
                    <a:pt x="602" y="4"/>
                  </a:lnTo>
                  <a:lnTo>
                    <a:pt x="646" y="3"/>
                  </a:lnTo>
                  <a:lnTo>
                    <a:pt x="688" y="2"/>
                  </a:lnTo>
                  <a:lnTo>
                    <a:pt x="732" y="0"/>
                  </a:lnTo>
                  <a:lnTo>
                    <a:pt x="893" y="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02" name="Freeform 1435"/>
            <p:cNvSpPr>
              <a:spLocks/>
            </p:cNvSpPr>
            <p:nvPr/>
          </p:nvSpPr>
          <p:spPr bwMode="auto">
            <a:xfrm>
              <a:off x="420" y="1225"/>
              <a:ext cx="438" cy="41"/>
            </a:xfrm>
            <a:custGeom>
              <a:avLst/>
              <a:gdLst/>
              <a:ahLst/>
              <a:cxnLst>
                <a:cxn ang="0">
                  <a:pos x="854" y="47"/>
                </a:cxn>
                <a:cxn ang="0">
                  <a:pos x="868" y="64"/>
                </a:cxn>
                <a:cxn ang="0">
                  <a:pos x="876" y="76"/>
                </a:cxn>
                <a:cxn ang="0">
                  <a:pos x="841" y="77"/>
                </a:cxn>
                <a:cxn ang="0">
                  <a:pos x="807" y="77"/>
                </a:cxn>
                <a:cxn ang="0">
                  <a:pos x="772" y="78"/>
                </a:cxn>
                <a:cxn ang="0">
                  <a:pos x="738" y="78"/>
                </a:cxn>
                <a:cxn ang="0">
                  <a:pos x="702" y="78"/>
                </a:cxn>
                <a:cxn ang="0">
                  <a:pos x="667" y="77"/>
                </a:cxn>
                <a:cxn ang="0">
                  <a:pos x="633" y="76"/>
                </a:cxn>
                <a:cxn ang="0">
                  <a:pos x="599" y="73"/>
                </a:cxn>
                <a:cxn ang="0">
                  <a:pos x="588" y="76"/>
                </a:cxn>
                <a:cxn ang="0">
                  <a:pos x="575" y="74"/>
                </a:cxn>
                <a:cxn ang="0">
                  <a:pos x="563" y="69"/>
                </a:cxn>
                <a:cxn ang="0">
                  <a:pos x="550" y="67"/>
                </a:cxn>
                <a:cxn ang="0">
                  <a:pos x="535" y="60"/>
                </a:cxn>
                <a:cxn ang="0">
                  <a:pos x="518" y="58"/>
                </a:cxn>
                <a:cxn ang="0">
                  <a:pos x="507" y="73"/>
                </a:cxn>
                <a:cxn ang="0">
                  <a:pos x="494" y="82"/>
                </a:cxn>
                <a:cxn ang="0">
                  <a:pos x="430" y="77"/>
                </a:cxn>
                <a:cxn ang="0">
                  <a:pos x="369" y="71"/>
                </a:cxn>
                <a:cxn ang="0">
                  <a:pos x="307" y="68"/>
                </a:cxn>
                <a:cxn ang="0">
                  <a:pos x="247" y="63"/>
                </a:cxn>
                <a:cxn ang="0">
                  <a:pos x="186" y="60"/>
                </a:cxn>
                <a:cxn ang="0">
                  <a:pos x="124" y="56"/>
                </a:cxn>
                <a:cxn ang="0">
                  <a:pos x="63" y="53"/>
                </a:cxn>
                <a:cxn ang="0">
                  <a:pos x="0" y="51"/>
                </a:cxn>
                <a:cxn ang="0">
                  <a:pos x="6" y="41"/>
                </a:cxn>
                <a:cxn ang="0">
                  <a:pos x="18" y="36"/>
                </a:cxn>
                <a:cxn ang="0">
                  <a:pos x="80" y="6"/>
                </a:cxn>
                <a:cxn ang="0">
                  <a:pos x="110" y="5"/>
                </a:cxn>
                <a:cxn ang="0">
                  <a:pos x="140" y="3"/>
                </a:cxn>
                <a:cxn ang="0">
                  <a:pos x="170" y="2"/>
                </a:cxn>
                <a:cxn ang="0">
                  <a:pos x="200" y="1"/>
                </a:cxn>
                <a:cxn ang="0">
                  <a:pos x="231" y="0"/>
                </a:cxn>
                <a:cxn ang="0">
                  <a:pos x="261" y="0"/>
                </a:cxn>
                <a:cxn ang="0">
                  <a:pos x="293" y="1"/>
                </a:cxn>
                <a:cxn ang="0">
                  <a:pos x="342" y="3"/>
                </a:cxn>
                <a:cxn ang="0">
                  <a:pos x="408" y="6"/>
                </a:cxn>
                <a:cxn ang="0">
                  <a:pos x="476" y="10"/>
                </a:cxn>
                <a:cxn ang="0">
                  <a:pos x="544" y="15"/>
                </a:cxn>
                <a:cxn ang="0">
                  <a:pos x="612" y="21"/>
                </a:cxn>
                <a:cxn ang="0">
                  <a:pos x="680" y="26"/>
                </a:cxn>
                <a:cxn ang="0">
                  <a:pos x="748" y="32"/>
                </a:cxn>
                <a:cxn ang="0">
                  <a:pos x="814" y="37"/>
                </a:cxn>
              </a:cxnLst>
              <a:rect l="0" t="0" r="r" b="b"/>
              <a:pathLst>
                <a:path w="876" h="82">
                  <a:moveTo>
                    <a:pt x="846" y="39"/>
                  </a:moveTo>
                  <a:lnTo>
                    <a:pt x="854" y="47"/>
                  </a:lnTo>
                  <a:lnTo>
                    <a:pt x="861" y="56"/>
                  </a:lnTo>
                  <a:lnTo>
                    <a:pt x="868" y="64"/>
                  </a:lnTo>
                  <a:lnTo>
                    <a:pt x="876" y="74"/>
                  </a:lnTo>
                  <a:lnTo>
                    <a:pt x="876" y="76"/>
                  </a:lnTo>
                  <a:lnTo>
                    <a:pt x="859" y="76"/>
                  </a:lnTo>
                  <a:lnTo>
                    <a:pt x="841" y="77"/>
                  </a:lnTo>
                  <a:lnTo>
                    <a:pt x="824" y="77"/>
                  </a:lnTo>
                  <a:lnTo>
                    <a:pt x="807" y="77"/>
                  </a:lnTo>
                  <a:lnTo>
                    <a:pt x="789" y="78"/>
                  </a:lnTo>
                  <a:lnTo>
                    <a:pt x="772" y="78"/>
                  </a:lnTo>
                  <a:lnTo>
                    <a:pt x="755" y="78"/>
                  </a:lnTo>
                  <a:lnTo>
                    <a:pt x="738" y="78"/>
                  </a:lnTo>
                  <a:lnTo>
                    <a:pt x="719" y="78"/>
                  </a:lnTo>
                  <a:lnTo>
                    <a:pt x="702" y="78"/>
                  </a:lnTo>
                  <a:lnTo>
                    <a:pt x="685" y="78"/>
                  </a:lnTo>
                  <a:lnTo>
                    <a:pt x="667" y="77"/>
                  </a:lnTo>
                  <a:lnTo>
                    <a:pt x="650" y="77"/>
                  </a:lnTo>
                  <a:lnTo>
                    <a:pt x="633" y="76"/>
                  </a:lnTo>
                  <a:lnTo>
                    <a:pt x="617" y="75"/>
                  </a:lnTo>
                  <a:lnTo>
                    <a:pt x="599" y="73"/>
                  </a:lnTo>
                  <a:lnTo>
                    <a:pt x="594" y="75"/>
                  </a:lnTo>
                  <a:lnTo>
                    <a:pt x="588" y="76"/>
                  </a:lnTo>
                  <a:lnTo>
                    <a:pt x="582" y="75"/>
                  </a:lnTo>
                  <a:lnTo>
                    <a:pt x="575" y="74"/>
                  </a:lnTo>
                  <a:lnTo>
                    <a:pt x="570" y="71"/>
                  </a:lnTo>
                  <a:lnTo>
                    <a:pt x="563" y="69"/>
                  </a:lnTo>
                  <a:lnTo>
                    <a:pt x="557" y="68"/>
                  </a:lnTo>
                  <a:lnTo>
                    <a:pt x="550" y="67"/>
                  </a:lnTo>
                  <a:lnTo>
                    <a:pt x="543" y="63"/>
                  </a:lnTo>
                  <a:lnTo>
                    <a:pt x="535" y="60"/>
                  </a:lnTo>
                  <a:lnTo>
                    <a:pt x="527" y="58"/>
                  </a:lnTo>
                  <a:lnTo>
                    <a:pt x="518" y="58"/>
                  </a:lnTo>
                  <a:lnTo>
                    <a:pt x="512" y="64"/>
                  </a:lnTo>
                  <a:lnTo>
                    <a:pt x="507" y="73"/>
                  </a:lnTo>
                  <a:lnTo>
                    <a:pt x="502" y="79"/>
                  </a:lnTo>
                  <a:lnTo>
                    <a:pt x="494" y="82"/>
                  </a:lnTo>
                  <a:lnTo>
                    <a:pt x="462" y="79"/>
                  </a:lnTo>
                  <a:lnTo>
                    <a:pt x="430" y="77"/>
                  </a:lnTo>
                  <a:lnTo>
                    <a:pt x="399" y="74"/>
                  </a:lnTo>
                  <a:lnTo>
                    <a:pt x="369" y="71"/>
                  </a:lnTo>
                  <a:lnTo>
                    <a:pt x="338" y="69"/>
                  </a:lnTo>
                  <a:lnTo>
                    <a:pt x="307" y="68"/>
                  </a:lnTo>
                  <a:lnTo>
                    <a:pt x="277" y="66"/>
                  </a:lnTo>
                  <a:lnTo>
                    <a:pt x="247" y="63"/>
                  </a:lnTo>
                  <a:lnTo>
                    <a:pt x="216" y="61"/>
                  </a:lnTo>
                  <a:lnTo>
                    <a:pt x="186" y="60"/>
                  </a:lnTo>
                  <a:lnTo>
                    <a:pt x="155" y="58"/>
                  </a:lnTo>
                  <a:lnTo>
                    <a:pt x="124" y="56"/>
                  </a:lnTo>
                  <a:lnTo>
                    <a:pt x="94" y="54"/>
                  </a:lnTo>
                  <a:lnTo>
                    <a:pt x="63" y="53"/>
                  </a:lnTo>
                  <a:lnTo>
                    <a:pt x="31" y="52"/>
                  </a:lnTo>
                  <a:lnTo>
                    <a:pt x="0" y="51"/>
                  </a:lnTo>
                  <a:lnTo>
                    <a:pt x="2" y="46"/>
                  </a:lnTo>
                  <a:lnTo>
                    <a:pt x="6" y="41"/>
                  </a:lnTo>
                  <a:lnTo>
                    <a:pt x="12" y="39"/>
                  </a:lnTo>
                  <a:lnTo>
                    <a:pt x="18" y="36"/>
                  </a:lnTo>
                  <a:lnTo>
                    <a:pt x="64" y="6"/>
                  </a:lnTo>
                  <a:lnTo>
                    <a:pt x="80" y="6"/>
                  </a:lnTo>
                  <a:lnTo>
                    <a:pt x="95" y="5"/>
                  </a:lnTo>
                  <a:lnTo>
                    <a:pt x="110" y="5"/>
                  </a:lnTo>
                  <a:lnTo>
                    <a:pt x="125" y="3"/>
                  </a:lnTo>
                  <a:lnTo>
                    <a:pt x="140" y="3"/>
                  </a:lnTo>
                  <a:lnTo>
                    <a:pt x="155" y="2"/>
                  </a:lnTo>
                  <a:lnTo>
                    <a:pt x="170" y="2"/>
                  </a:lnTo>
                  <a:lnTo>
                    <a:pt x="185" y="1"/>
                  </a:lnTo>
                  <a:lnTo>
                    <a:pt x="200" y="1"/>
                  </a:lnTo>
                  <a:lnTo>
                    <a:pt x="215" y="0"/>
                  </a:lnTo>
                  <a:lnTo>
                    <a:pt x="231" y="0"/>
                  </a:lnTo>
                  <a:lnTo>
                    <a:pt x="246" y="0"/>
                  </a:lnTo>
                  <a:lnTo>
                    <a:pt x="261" y="0"/>
                  </a:lnTo>
                  <a:lnTo>
                    <a:pt x="277" y="1"/>
                  </a:lnTo>
                  <a:lnTo>
                    <a:pt x="293" y="1"/>
                  </a:lnTo>
                  <a:lnTo>
                    <a:pt x="309" y="2"/>
                  </a:lnTo>
                  <a:lnTo>
                    <a:pt x="342" y="3"/>
                  </a:lnTo>
                  <a:lnTo>
                    <a:pt x="375" y="5"/>
                  </a:lnTo>
                  <a:lnTo>
                    <a:pt x="408" y="6"/>
                  </a:lnTo>
                  <a:lnTo>
                    <a:pt x="443" y="8"/>
                  </a:lnTo>
                  <a:lnTo>
                    <a:pt x="476" y="10"/>
                  </a:lnTo>
                  <a:lnTo>
                    <a:pt x="511" y="13"/>
                  </a:lnTo>
                  <a:lnTo>
                    <a:pt x="544" y="15"/>
                  </a:lnTo>
                  <a:lnTo>
                    <a:pt x="579" y="18"/>
                  </a:lnTo>
                  <a:lnTo>
                    <a:pt x="612" y="21"/>
                  </a:lnTo>
                  <a:lnTo>
                    <a:pt x="647" y="24"/>
                  </a:lnTo>
                  <a:lnTo>
                    <a:pt x="680" y="26"/>
                  </a:lnTo>
                  <a:lnTo>
                    <a:pt x="715" y="30"/>
                  </a:lnTo>
                  <a:lnTo>
                    <a:pt x="748" y="32"/>
                  </a:lnTo>
                  <a:lnTo>
                    <a:pt x="780" y="35"/>
                  </a:lnTo>
                  <a:lnTo>
                    <a:pt x="814" y="37"/>
                  </a:lnTo>
                  <a:lnTo>
                    <a:pt x="846" y="3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03" name="Freeform 1436"/>
            <p:cNvSpPr>
              <a:spLocks/>
            </p:cNvSpPr>
            <p:nvPr/>
          </p:nvSpPr>
          <p:spPr bwMode="auto">
            <a:xfrm>
              <a:off x="976" y="1246"/>
              <a:ext cx="477" cy="34"/>
            </a:xfrm>
            <a:custGeom>
              <a:avLst/>
              <a:gdLst/>
              <a:ahLst/>
              <a:cxnLst>
                <a:cxn ang="0">
                  <a:pos x="921" y="6"/>
                </a:cxn>
                <a:cxn ang="0">
                  <a:pos x="931" y="15"/>
                </a:cxn>
                <a:cxn ang="0">
                  <a:pos x="941" y="24"/>
                </a:cxn>
                <a:cxn ang="0">
                  <a:pos x="949" y="32"/>
                </a:cxn>
                <a:cxn ang="0">
                  <a:pos x="949" y="40"/>
                </a:cxn>
                <a:cxn ang="0">
                  <a:pos x="621" y="42"/>
                </a:cxn>
                <a:cxn ang="0">
                  <a:pos x="569" y="46"/>
                </a:cxn>
                <a:cxn ang="0">
                  <a:pos x="516" y="49"/>
                </a:cxn>
                <a:cxn ang="0">
                  <a:pos x="463" y="51"/>
                </a:cxn>
                <a:cxn ang="0">
                  <a:pos x="410" y="55"/>
                </a:cxn>
                <a:cxn ang="0">
                  <a:pos x="358" y="58"/>
                </a:cxn>
                <a:cxn ang="0">
                  <a:pos x="306" y="62"/>
                </a:cxn>
                <a:cxn ang="0">
                  <a:pos x="256" y="65"/>
                </a:cxn>
                <a:cxn ang="0">
                  <a:pos x="215" y="65"/>
                </a:cxn>
                <a:cxn ang="0">
                  <a:pos x="185" y="65"/>
                </a:cxn>
                <a:cxn ang="0">
                  <a:pos x="156" y="65"/>
                </a:cxn>
                <a:cxn ang="0">
                  <a:pos x="128" y="65"/>
                </a:cxn>
                <a:cxn ang="0">
                  <a:pos x="100" y="66"/>
                </a:cxn>
                <a:cxn ang="0">
                  <a:pos x="71" y="68"/>
                </a:cxn>
                <a:cxn ang="0">
                  <a:pos x="42" y="68"/>
                </a:cxn>
                <a:cxn ang="0">
                  <a:pos x="15" y="66"/>
                </a:cxn>
                <a:cxn ang="0">
                  <a:pos x="0" y="62"/>
                </a:cxn>
                <a:cxn ang="0">
                  <a:pos x="116" y="9"/>
                </a:cxn>
                <a:cxn ang="0">
                  <a:pos x="168" y="10"/>
                </a:cxn>
                <a:cxn ang="0">
                  <a:pos x="220" y="11"/>
                </a:cxn>
                <a:cxn ang="0">
                  <a:pos x="270" y="11"/>
                </a:cxn>
                <a:cxn ang="0">
                  <a:pos x="322" y="10"/>
                </a:cxn>
                <a:cxn ang="0">
                  <a:pos x="373" y="10"/>
                </a:cxn>
                <a:cxn ang="0">
                  <a:pos x="424" y="9"/>
                </a:cxn>
                <a:cxn ang="0">
                  <a:pos x="475" y="6"/>
                </a:cxn>
                <a:cxn ang="0">
                  <a:pos x="526" y="5"/>
                </a:cxn>
                <a:cxn ang="0">
                  <a:pos x="577" y="4"/>
                </a:cxn>
                <a:cxn ang="0">
                  <a:pos x="629" y="2"/>
                </a:cxn>
                <a:cxn ang="0">
                  <a:pos x="680" y="1"/>
                </a:cxn>
                <a:cxn ang="0">
                  <a:pos x="732" y="1"/>
                </a:cxn>
                <a:cxn ang="0">
                  <a:pos x="784" y="0"/>
                </a:cxn>
                <a:cxn ang="0">
                  <a:pos x="837" y="1"/>
                </a:cxn>
                <a:cxn ang="0">
                  <a:pos x="890" y="1"/>
                </a:cxn>
              </a:cxnLst>
              <a:rect l="0" t="0" r="r" b="b"/>
              <a:pathLst>
                <a:path w="952" h="68">
                  <a:moveTo>
                    <a:pt x="916" y="2"/>
                  </a:moveTo>
                  <a:lnTo>
                    <a:pt x="921" y="6"/>
                  </a:lnTo>
                  <a:lnTo>
                    <a:pt x="926" y="11"/>
                  </a:lnTo>
                  <a:lnTo>
                    <a:pt x="931" y="15"/>
                  </a:lnTo>
                  <a:lnTo>
                    <a:pt x="936" y="19"/>
                  </a:lnTo>
                  <a:lnTo>
                    <a:pt x="941" y="24"/>
                  </a:lnTo>
                  <a:lnTo>
                    <a:pt x="944" y="27"/>
                  </a:lnTo>
                  <a:lnTo>
                    <a:pt x="949" y="32"/>
                  </a:lnTo>
                  <a:lnTo>
                    <a:pt x="952" y="36"/>
                  </a:lnTo>
                  <a:lnTo>
                    <a:pt x="949" y="40"/>
                  </a:lnTo>
                  <a:lnTo>
                    <a:pt x="646" y="41"/>
                  </a:lnTo>
                  <a:lnTo>
                    <a:pt x="621" y="42"/>
                  </a:lnTo>
                  <a:lnTo>
                    <a:pt x="594" y="45"/>
                  </a:lnTo>
                  <a:lnTo>
                    <a:pt x="569" y="46"/>
                  </a:lnTo>
                  <a:lnTo>
                    <a:pt x="542" y="47"/>
                  </a:lnTo>
                  <a:lnTo>
                    <a:pt x="516" y="49"/>
                  </a:lnTo>
                  <a:lnTo>
                    <a:pt x="489" y="50"/>
                  </a:lnTo>
                  <a:lnTo>
                    <a:pt x="463" y="51"/>
                  </a:lnTo>
                  <a:lnTo>
                    <a:pt x="436" y="54"/>
                  </a:lnTo>
                  <a:lnTo>
                    <a:pt x="410" y="55"/>
                  </a:lnTo>
                  <a:lnTo>
                    <a:pt x="384" y="56"/>
                  </a:lnTo>
                  <a:lnTo>
                    <a:pt x="358" y="58"/>
                  </a:lnTo>
                  <a:lnTo>
                    <a:pt x="332" y="59"/>
                  </a:lnTo>
                  <a:lnTo>
                    <a:pt x="306" y="62"/>
                  </a:lnTo>
                  <a:lnTo>
                    <a:pt x="281" y="63"/>
                  </a:lnTo>
                  <a:lnTo>
                    <a:pt x="256" y="65"/>
                  </a:lnTo>
                  <a:lnTo>
                    <a:pt x="230" y="66"/>
                  </a:lnTo>
                  <a:lnTo>
                    <a:pt x="215" y="65"/>
                  </a:lnTo>
                  <a:lnTo>
                    <a:pt x="200" y="65"/>
                  </a:lnTo>
                  <a:lnTo>
                    <a:pt x="185" y="65"/>
                  </a:lnTo>
                  <a:lnTo>
                    <a:pt x="171" y="65"/>
                  </a:lnTo>
                  <a:lnTo>
                    <a:pt x="156" y="65"/>
                  </a:lnTo>
                  <a:lnTo>
                    <a:pt x="143" y="65"/>
                  </a:lnTo>
                  <a:lnTo>
                    <a:pt x="128" y="65"/>
                  </a:lnTo>
                  <a:lnTo>
                    <a:pt x="114" y="66"/>
                  </a:lnTo>
                  <a:lnTo>
                    <a:pt x="100" y="66"/>
                  </a:lnTo>
                  <a:lnTo>
                    <a:pt x="85" y="68"/>
                  </a:lnTo>
                  <a:lnTo>
                    <a:pt x="71" y="68"/>
                  </a:lnTo>
                  <a:lnTo>
                    <a:pt x="57" y="68"/>
                  </a:lnTo>
                  <a:lnTo>
                    <a:pt x="42" y="68"/>
                  </a:lnTo>
                  <a:lnTo>
                    <a:pt x="29" y="68"/>
                  </a:lnTo>
                  <a:lnTo>
                    <a:pt x="15" y="66"/>
                  </a:lnTo>
                  <a:lnTo>
                    <a:pt x="0" y="65"/>
                  </a:lnTo>
                  <a:lnTo>
                    <a:pt x="0" y="62"/>
                  </a:lnTo>
                  <a:lnTo>
                    <a:pt x="90" y="8"/>
                  </a:lnTo>
                  <a:lnTo>
                    <a:pt x="116" y="9"/>
                  </a:lnTo>
                  <a:lnTo>
                    <a:pt x="142" y="10"/>
                  </a:lnTo>
                  <a:lnTo>
                    <a:pt x="168" y="10"/>
                  </a:lnTo>
                  <a:lnTo>
                    <a:pt x="193" y="11"/>
                  </a:lnTo>
                  <a:lnTo>
                    <a:pt x="220" y="11"/>
                  </a:lnTo>
                  <a:lnTo>
                    <a:pt x="245" y="11"/>
                  </a:lnTo>
                  <a:lnTo>
                    <a:pt x="270" y="11"/>
                  </a:lnTo>
                  <a:lnTo>
                    <a:pt x="296" y="11"/>
                  </a:lnTo>
                  <a:lnTo>
                    <a:pt x="322" y="10"/>
                  </a:lnTo>
                  <a:lnTo>
                    <a:pt x="348" y="10"/>
                  </a:lnTo>
                  <a:lnTo>
                    <a:pt x="373" y="10"/>
                  </a:lnTo>
                  <a:lnTo>
                    <a:pt x="398" y="9"/>
                  </a:lnTo>
                  <a:lnTo>
                    <a:pt x="424" y="9"/>
                  </a:lnTo>
                  <a:lnTo>
                    <a:pt x="449" y="8"/>
                  </a:lnTo>
                  <a:lnTo>
                    <a:pt x="475" y="6"/>
                  </a:lnTo>
                  <a:lnTo>
                    <a:pt x="501" y="6"/>
                  </a:lnTo>
                  <a:lnTo>
                    <a:pt x="526" y="5"/>
                  </a:lnTo>
                  <a:lnTo>
                    <a:pt x="551" y="4"/>
                  </a:lnTo>
                  <a:lnTo>
                    <a:pt x="577" y="4"/>
                  </a:lnTo>
                  <a:lnTo>
                    <a:pt x="603" y="3"/>
                  </a:lnTo>
                  <a:lnTo>
                    <a:pt x="629" y="2"/>
                  </a:lnTo>
                  <a:lnTo>
                    <a:pt x="654" y="2"/>
                  </a:lnTo>
                  <a:lnTo>
                    <a:pt x="680" y="1"/>
                  </a:lnTo>
                  <a:lnTo>
                    <a:pt x="706" y="1"/>
                  </a:lnTo>
                  <a:lnTo>
                    <a:pt x="732" y="1"/>
                  </a:lnTo>
                  <a:lnTo>
                    <a:pt x="758" y="0"/>
                  </a:lnTo>
                  <a:lnTo>
                    <a:pt x="784" y="0"/>
                  </a:lnTo>
                  <a:lnTo>
                    <a:pt x="811" y="0"/>
                  </a:lnTo>
                  <a:lnTo>
                    <a:pt x="837" y="1"/>
                  </a:lnTo>
                  <a:lnTo>
                    <a:pt x="863" y="1"/>
                  </a:lnTo>
                  <a:lnTo>
                    <a:pt x="890" y="1"/>
                  </a:lnTo>
                  <a:lnTo>
                    <a:pt x="916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04" name="Freeform 1437"/>
            <p:cNvSpPr>
              <a:spLocks/>
            </p:cNvSpPr>
            <p:nvPr/>
          </p:nvSpPr>
          <p:spPr bwMode="auto">
            <a:xfrm>
              <a:off x="409" y="1257"/>
              <a:ext cx="254" cy="32"/>
            </a:xfrm>
            <a:custGeom>
              <a:avLst/>
              <a:gdLst/>
              <a:ahLst/>
              <a:cxnLst>
                <a:cxn ang="0">
                  <a:pos x="508" y="30"/>
                </a:cxn>
                <a:cxn ang="0">
                  <a:pos x="504" y="38"/>
                </a:cxn>
                <a:cxn ang="0">
                  <a:pos x="498" y="48"/>
                </a:cxn>
                <a:cxn ang="0">
                  <a:pos x="490" y="56"/>
                </a:cxn>
                <a:cxn ang="0">
                  <a:pos x="483" y="64"/>
                </a:cxn>
                <a:cxn ang="0">
                  <a:pos x="100" y="48"/>
                </a:cxn>
                <a:cxn ang="0">
                  <a:pos x="88" y="49"/>
                </a:cxn>
                <a:cxn ang="0">
                  <a:pos x="77" y="49"/>
                </a:cxn>
                <a:cxn ang="0">
                  <a:pos x="64" y="49"/>
                </a:cxn>
                <a:cxn ang="0">
                  <a:pos x="51" y="49"/>
                </a:cxn>
                <a:cxn ang="0">
                  <a:pos x="38" y="49"/>
                </a:cxn>
                <a:cxn ang="0">
                  <a:pos x="25" y="49"/>
                </a:cxn>
                <a:cxn ang="0">
                  <a:pos x="12" y="49"/>
                </a:cxn>
                <a:cxn ang="0">
                  <a:pos x="0" y="48"/>
                </a:cxn>
                <a:cxn ang="0">
                  <a:pos x="1" y="43"/>
                </a:cxn>
                <a:cxn ang="0">
                  <a:pos x="63" y="0"/>
                </a:cxn>
                <a:cxn ang="0">
                  <a:pos x="92" y="2"/>
                </a:cxn>
                <a:cxn ang="0">
                  <a:pos x="120" y="3"/>
                </a:cxn>
                <a:cxn ang="0">
                  <a:pos x="149" y="4"/>
                </a:cxn>
                <a:cxn ang="0">
                  <a:pos x="178" y="5"/>
                </a:cxn>
                <a:cxn ang="0">
                  <a:pos x="206" y="6"/>
                </a:cxn>
                <a:cxn ang="0">
                  <a:pos x="233" y="7"/>
                </a:cxn>
                <a:cxn ang="0">
                  <a:pos x="261" y="9"/>
                </a:cxn>
                <a:cxn ang="0">
                  <a:pos x="290" y="11"/>
                </a:cxn>
                <a:cxn ang="0">
                  <a:pos x="316" y="12"/>
                </a:cxn>
                <a:cxn ang="0">
                  <a:pos x="344" y="14"/>
                </a:cxn>
                <a:cxn ang="0">
                  <a:pos x="371" y="17"/>
                </a:cxn>
                <a:cxn ang="0">
                  <a:pos x="399" y="19"/>
                </a:cxn>
                <a:cxn ang="0">
                  <a:pos x="427" y="21"/>
                </a:cxn>
                <a:cxn ang="0">
                  <a:pos x="453" y="25"/>
                </a:cxn>
                <a:cxn ang="0">
                  <a:pos x="481" y="27"/>
                </a:cxn>
                <a:cxn ang="0">
                  <a:pos x="508" y="30"/>
                </a:cxn>
              </a:cxnLst>
              <a:rect l="0" t="0" r="r" b="b"/>
              <a:pathLst>
                <a:path w="508" h="64">
                  <a:moveTo>
                    <a:pt x="508" y="30"/>
                  </a:moveTo>
                  <a:lnTo>
                    <a:pt x="504" y="38"/>
                  </a:lnTo>
                  <a:lnTo>
                    <a:pt x="498" y="48"/>
                  </a:lnTo>
                  <a:lnTo>
                    <a:pt x="490" y="56"/>
                  </a:lnTo>
                  <a:lnTo>
                    <a:pt x="483" y="64"/>
                  </a:lnTo>
                  <a:lnTo>
                    <a:pt x="100" y="48"/>
                  </a:lnTo>
                  <a:lnTo>
                    <a:pt x="88" y="49"/>
                  </a:lnTo>
                  <a:lnTo>
                    <a:pt x="77" y="49"/>
                  </a:lnTo>
                  <a:lnTo>
                    <a:pt x="64" y="49"/>
                  </a:lnTo>
                  <a:lnTo>
                    <a:pt x="51" y="49"/>
                  </a:lnTo>
                  <a:lnTo>
                    <a:pt x="38" y="49"/>
                  </a:lnTo>
                  <a:lnTo>
                    <a:pt x="25" y="49"/>
                  </a:lnTo>
                  <a:lnTo>
                    <a:pt x="12" y="49"/>
                  </a:lnTo>
                  <a:lnTo>
                    <a:pt x="0" y="48"/>
                  </a:lnTo>
                  <a:lnTo>
                    <a:pt x="1" y="43"/>
                  </a:lnTo>
                  <a:lnTo>
                    <a:pt x="63" y="0"/>
                  </a:lnTo>
                  <a:lnTo>
                    <a:pt x="92" y="2"/>
                  </a:lnTo>
                  <a:lnTo>
                    <a:pt x="120" y="3"/>
                  </a:lnTo>
                  <a:lnTo>
                    <a:pt x="149" y="4"/>
                  </a:lnTo>
                  <a:lnTo>
                    <a:pt x="178" y="5"/>
                  </a:lnTo>
                  <a:lnTo>
                    <a:pt x="206" y="6"/>
                  </a:lnTo>
                  <a:lnTo>
                    <a:pt x="233" y="7"/>
                  </a:lnTo>
                  <a:lnTo>
                    <a:pt x="261" y="9"/>
                  </a:lnTo>
                  <a:lnTo>
                    <a:pt x="290" y="11"/>
                  </a:lnTo>
                  <a:lnTo>
                    <a:pt x="316" y="12"/>
                  </a:lnTo>
                  <a:lnTo>
                    <a:pt x="344" y="14"/>
                  </a:lnTo>
                  <a:lnTo>
                    <a:pt x="371" y="17"/>
                  </a:lnTo>
                  <a:lnTo>
                    <a:pt x="399" y="19"/>
                  </a:lnTo>
                  <a:lnTo>
                    <a:pt x="427" y="21"/>
                  </a:lnTo>
                  <a:lnTo>
                    <a:pt x="453" y="25"/>
                  </a:lnTo>
                  <a:lnTo>
                    <a:pt x="481" y="27"/>
                  </a:lnTo>
                  <a:lnTo>
                    <a:pt x="508" y="3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05" name="Freeform 1438"/>
            <p:cNvSpPr>
              <a:spLocks/>
            </p:cNvSpPr>
            <p:nvPr/>
          </p:nvSpPr>
          <p:spPr bwMode="auto">
            <a:xfrm>
              <a:off x="501" y="1260"/>
              <a:ext cx="364" cy="251"/>
            </a:xfrm>
            <a:custGeom>
              <a:avLst/>
              <a:gdLst/>
              <a:ahLst/>
              <a:cxnLst>
                <a:cxn ang="0">
                  <a:pos x="496" y="35"/>
                </a:cxn>
                <a:cxn ang="0">
                  <a:pos x="526" y="44"/>
                </a:cxn>
                <a:cxn ang="0">
                  <a:pos x="556" y="52"/>
                </a:cxn>
                <a:cxn ang="0">
                  <a:pos x="587" y="58"/>
                </a:cxn>
                <a:cxn ang="0">
                  <a:pos x="619" y="62"/>
                </a:cxn>
                <a:cxn ang="0">
                  <a:pos x="650" y="68"/>
                </a:cxn>
                <a:cxn ang="0">
                  <a:pos x="683" y="73"/>
                </a:cxn>
                <a:cxn ang="0">
                  <a:pos x="714" y="80"/>
                </a:cxn>
                <a:cxn ang="0">
                  <a:pos x="725" y="92"/>
                </a:cxn>
                <a:cxn ang="0">
                  <a:pos x="715" y="110"/>
                </a:cxn>
                <a:cxn ang="0">
                  <a:pos x="700" y="116"/>
                </a:cxn>
                <a:cxn ang="0">
                  <a:pos x="700" y="128"/>
                </a:cxn>
                <a:cxn ang="0">
                  <a:pos x="685" y="152"/>
                </a:cxn>
                <a:cxn ang="0">
                  <a:pos x="658" y="191"/>
                </a:cxn>
                <a:cxn ang="0">
                  <a:pos x="631" y="230"/>
                </a:cxn>
                <a:cxn ang="0">
                  <a:pos x="603" y="269"/>
                </a:cxn>
                <a:cxn ang="0">
                  <a:pos x="581" y="292"/>
                </a:cxn>
                <a:cxn ang="0">
                  <a:pos x="575" y="305"/>
                </a:cxn>
                <a:cxn ang="0">
                  <a:pos x="565" y="318"/>
                </a:cxn>
                <a:cxn ang="0">
                  <a:pos x="555" y="332"/>
                </a:cxn>
                <a:cxn ang="0">
                  <a:pos x="543" y="349"/>
                </a:cxn>
                <a:cxn ang="0">
                  <a:pos x="525" y="371"/>
                </a:cxn>
                <a:cxn ang="0">
                  <a:pos x="504" y="398"/>
                </a:cxn>
                <a:cxn ang="0">
                  <a:pos x="483" y="427"/>
                </a:cxn>
                <a:cxn ang="0">
                  <a:pos x="461" y="455"/>
                </a:cxn>
                <a:cxn ang="0">
                  <a:pos x="441" y="483"/>
                </a:cxn>
                <a:cxn ang="0">
                  <a:pos x="426" y="500"/>
                </a:cxn>
                <a:cxn ang="0">
                  <a:pos x="415" y="502"/>
                </a:cxn>
                <a:cxn ang="0">
                  <a:pos x="404" y="498"/>
                </a:cxn>
                <a:cxn ang="0">
                  <a:pos x="392" y="491"/>
                </a:cxn>
                <a:cxn ang="0">
                  <a:pos x="379" y="485"/>
                </a:cxn>
                <a:cxn ang="0">
                  <a:pos x="361" y="479"/>
                </a:cxn>
                <a:cxn ang="0">
                  <a:pos x="343" y="475"/>
                </a:cxn>
                <a:cxn ang="0">
                  <a:pos x="326" y="467"/>
                </a:cxn>
                <a:cxn ang="0">
                  <a:pos x="298" y="455"/>
                </a:cxn>
                <a:cxn ang="0">
                  <a:pos x="260" y="444"/>
                </a:cxn>
                <a:cxn ang="0">
                  <a:pos x="221" y="431"/>
                </a:cxn>
                <a:cxn ang="0">
                  <a:pos x="183" y="417"/>
                </a:cxn>
                <a:cxn ang="0">
                  <a:pos x="145" y="403"/>
                </a:cxn>
                <a:cxn ang="0">
                  <a:pos x="108" y="389"/>
                </a:cxn>
                <a:cxn ang="0">
                  <a:pos x="70" y="376"/>
                </a:cxn>
                <a:cxn ang="0">
                  <a:pos x="32" y="363"/>
                </a:cxn>
                <a:cxn ang="0">
                  <a:pos x="0" y="346"/>
                </a:cxn>
                <a:cxn ang="0">
                  <a:pos x="15" y="334"/>
                </a:cxn>
                <a:cxn ang="0">
                  <a:pos x="29" y="322"/>
                </a:cxn>
                <a:cxn ang="0">
                  <a:pos x="44" y="310"/>
                </a:cxn>
                <a:cxn ang="0">
                  <a:pos x="60" y="300"/>
                </a:cxn>
                <a:cxn ang="0">
                  <a:pos x="99" y="265"/>
                </a:cxn>
                <a:cxn ang="0">
                  <a:pos x="137" y="234"/>
                </a:cxn>
                <a:cxn ang="0">
                  <a:pos x="174" y="203"/>
                </a:cxn>
                <a:cxn ang="0">
                  <a:pos x="207" y="171"/>
                </a:cxn>
                <a:cxn ang="0">
                  <a:pos x="248" y="130"/>
                </a:cxn>
                <a:cxn ang="0">
                  <a:pos x="288" y="89"/>
                </a:cxn>
                <a:cxn ang="0">
                  <a:pos x="327" y="46"/>
                </a:cxn>
                <a:cxn ang="0">
                  <a:pos x="365" y="0"/>
                </a:cxn>
                <a:cxn ang="0">
                  <a:pos x="394" y="9"/>
                </a:cxn>
                <a:cxn ang="0">
                  <a:pos x="422" y="16"/>
                </a:cxn>
                <a:cxn ang="0">
                  <a:pos x="452" y="22"/>
                </a:cxn>
                <a:cxn ang="0">
                  <a:pos x="481" y="29"/>
                </a:cxn>
              </a:cxnLst>
              <a:rect l="0" t="0" r="r" b="b"/>
              <a:pathLst>
                <a:path w="729" h="502">
                  <a:moveTo>
                    <a:pt x="481" y="29"/>
                  </a:moveTo>
                  <a:lnTo>
                    <a:pt x="496" y="35"/>
                  </a:lnTo>
                  <a:lnTo>
                    <a:pt x="511" y="39"/>
                  </a:lnTo>
                  <a:lnTo>
                    <a:pt x="526" y="44"/>
                  </a:lnTo>
                  <a:lnTo>
                    <a:pt x="541" y="48"/>
                  </a:lnTo>
                  <a:lnTo>
                    <a:pt x="556" y="52"/>
                  </a:lnTo>
                  <a:lnTo>
                    <a:pt x="572" y="54"/>
                  </a:lnTo>
                  <a:lnTo>
                    <a:pt x="587" y="58"/>
                  </a:lnTo>
                  <a:lnTo>
                    <a:pt x="603" y="60"/>
                  </a:lnTo>
                  <a:lnTo>
                    <a:pt x="619" y="62"/>
                  </a:lnTo>
                  <a:lnTo>
                    <a:pt x="634" y="66"/>
                  </a:lnTo>
                  <a:lnTo>
                    <a:pt x="650" y="68"/>
                  </a:lnTo>
                  <a:lnTo>
                    <a:pt x="666" y="70"/>
                  </a:lnTo>
                  <a:lnTo>
                    <a:pt x="683" y="73"/>
                  </a:lnTo>
                  <a:lnTo>
                    <a:pt x="698" y="76"/>
                  </a:lnTo>
                  <a:lnTo>
                    <a:pt x="714" y="80"/>
                  </a:lnTo>
                  <a:lnTo>
                    <a:pt x="729" y="83"/>
                  </a:lnTo>
                  <a:lnTo>
                    <a:pt x="725" y="92"/>
                  </a:lnTo>
                  <a:lnTo>
                    <a:pt x="721" y="101"/>
                  </a:lnTo>
                  <a:lnTo>
                    <a:pt x="715" y="110"/>
                  </a:lnTo>
                  <a:lnTo>
                    <a:pt x="704" y="113"/>
                  </a:lnTo>
                  <a:lnTo>
                    <a:pt x="700" y="116"/>
                  </a:lnTo>
                  <a:lnTo>
                    <a:pt x="700" y="122"/>
                  </a:lnTo>
                  <a:lnTo>
                    <a:pt x="700" y="128"/>
                  </a:lnTo>
                  <a:lnTo>
                    <a:pt x="699" y="134"/>
                  </a:lnTo>
                  <a:lnTo>
                    <a:pt x="685" y="152"/>
                  </a:lnTo>
                  <a:lnTo>
                    <a:pt x="671" y="172"/>
                  </a:lnTo>
                  <a:lnTo>
                    <a:pt x="658" y="191"/>
                  </a:lnTo>
                  <a:lnTo>
                    <a:pt x="645" y="211"/>
                  </a:lnTo>
                  <a:lnTo>
                    <a:pt x="631" y="230"/>
                  </a:lnTo>
                  <a:lnTo>
                    <a:pt x="618" y="250"/>
                  </a:lnTo>
                  <a:lnTo>
                    <a:pt x="603" y="269"/>
                  </a:lnTo>
                  <a:lnTo>
                    <a:pt x="588" y="288"/>
                  </a:lnTo>
                  <a:lnTo>
                    <a:pt x="581" y="292"/>
                  </a:lnTo>
                  <a:lnTo>
                    <a:pt x="578" y="297"/>
                  </a:lnTo>
                  <a:lnTo>
                    <a:pt x="575" y="305"/>
                  </a:lnTo>
                  <a:lnTo>
                    <a:pt x="570" y="310"/>
                  </a:lnTo>
                  <a:lnTo>
                    <a:pt x="565" y="318"/>
                  </a:lnTo>
                  <a:lnTo>
                    <a:pt x="561" y="325"/>
                  </a:lnTo>
                  <a:lnTo>
                    <a:pt x="555" y="332"/>
                  </a:lnTo>
                  <a:lnTo>
                    <a:pt x="548" y="336"/>
                  </a:lnTo>
                  <a:lnTo>
                    <a:pt x="543" y="349"/>
                  </a:lnTo>
                  <a:lnTo>
                    <a:pt x="534" y="361"/>
                  </a:lnTo>
                  <a:lnTo>
                    <a:pt x="525" y="371"/>
                  </a:lnTo>
                  <a:lnTo>
                    <a:pt x="516" y="383"/>
                  </a:lnTo>
                  <a:lnTo>
                    <a:pt x="504" y="398"/>
                  </a:lnTo>
                  <a:lnTo>
                    <a:pt x="494" y="413"/>
                  </a:lnTo>
                  <a:lnTo>
                    <a:pt x="483" y="427"/>
                  </a:lnTo>
                  <a:lnTo>
                    <a:pt x="473" y="441"/>
                  </a:lnTo>
                  <a:lnTo>
                    <a:pt x="461" y="455"/>
                  </a:lnTo>
                  <a:lnTo>
                    <a:pt x="451" y="469"/>
                  </a:lnTo>
                  <a:lnTo>
                    <a:pt x="441" y="483"/>
                  </a:lnTo>
                  <a:lnTo>
                    <a:pt x="429" y="495"/>
                  </a:lnTo>
                  <a:lnTo>
                    <a:pt x="426" y="500"/>
                  </a:lnTo>
                  <a:lnTo>
                    <a:pt x="421" y="502"/>
                  </a:lnTo>
                  <a:lnTo>
                    <a:pt x="415" y="502"/>
                  </a:lnTo>
                  <a:lnTo>
                    <a:pt x="410" y="500"/>
                  </a:lnTo>
                  <a:lnTo>
                    <a:pt x="404" y="498"/>
                  </a:lnTo>
                  <a:lnTo>
                    <a:pt x="398" y="494"/>
                  </a:lnTo>
                  <a:lnTo>
                    <a:pt x="392" y="491"/>
                  </a:lnTo>
                  <a:lnTo>
                    <a:pt x="388" y="490"/>
                  </a:lnTo>
                  <a:lnTo>
                    <a:pt x="379" y="485"/>
                  </a:lnTo>
                  <a:lnTo>
                    <a:pt x="371" y="483"/>
                  </a:lnTo>
                  <a:lnTo>
                    <a:pt x="361" y="479"/>
                  </a:lnTo>
                  <a:lnTo>
                    <a:pt x="352" y="477"/>
                  </a:lnTo>
                  <a:lnTo>
                    <a:pt x="343" y="475"/>
                  </a:lnTo>
                  <a:lnTo>
                    <a:pt x="334" y="471"/>
                  </a:lnTo>
                  <a:lnTo>
                    <a:pt x="326" y="467"/>
                  </a:lnTo>
                  <a:lnTo>
                    <a:pt x="318" y="461"/>
                  </a:lnTo>
                  <a:lnTo>
                    <a:pt x="298" y="455"/>
                  </a:lnTo>
                  <a:lnTo>
                    <a:pt x="278" y="449"/>
                  </a:lnTo>
                  <a:lnTo>
                    <a:pt x="260" y="444"/>
                  </a:lnTo>
                  <a:lnTo>
                    <a:pt x="240" y="437"/>
                  </a:lnTo>
                  <a:lnTo>
                    <a:pt x="221" y="431"/>
                  </a:lnTo>
                  <a:lnTo>
                    <a:pt x="202" y="424"/>
                  </a:lnTo>
                  <a:lnTo>
                    <a:pt x="183" y="417"/>
                  </a:lnTo>
                  <a:lnTo>
                    <a:pt x="164" y="410"/>
                  </a:lnTo>
                  <a:lnTo>
                    <a:pt x="145" y="403"/>
                  </a:lnTo>
                  <a:lnTo>
                    <a:pt x="126" y="396"/>
                  </a:lnTo>
                  <a:lnTo>
                    <a:pt x="108" y="389"/>
                  </a:lnTo>
                  <a:lnTo>
                    <a:pt x="88" y="383"/>
                  </a:lnTo>
                  <a:lnTo>
                    <a:pt x="70" y="376"/>
                  </a:lnTo>
                  <a:lnTo>
                    <a:pt x="52" y="369"/>
                  </a:lnTo>
                  <a:lnTo>
                    <a:pt x="32" y="363"/>
                  </a:lnTo>
                  <a:lnTo>
                    <a:pt x="14" y="356"/>
                  </a:lnTo>
                  <a:lnTo>
                    <a:pt x="0" y="346"/>
                  </a:lnTo>
                  <a:lnTo>
                    <a:pt x="7" y="340"/>
                  </a:lnTo>
                  <a:lnTo>
                    <a:pt x="15" y="334"/>
                  </a:lnTo>
                  <a:lnTo>
                    <a:pt x="22" y="328"/>
                  </a:lnTo>
                  <a:lnTo>
                    <a:pt x="29" y="322"/>
                  </a:lnTo>
                  <a:lnTo>
                    <a:pt x="37" y="316"/>
                  </a:lnTo>
                  <a:lnTo>
                    <a:pt x="44" y="310"/>
                  </a:lnTo>
                  <a:lnTo>
                    <a:pt x="52" y="304"/>
                  </a:lnTo>
                  <a:lnTo>
                    <a:pt x="60" y="300"/>
                  </a:lnTo>
                  <a:lnTo>
                    <a:pt x="79" y="282"/>
                  </a:lnTo>
                  <a:lnTo>
                    <a:pt x="99" y="265"/>
                  </a:lnTo>
                  <a:lnTo>
                    <a:pt x="117" y="250"/>
                  </a:lnTo>
                  <a:lnTo>
                    <a:pt x="137" y="234"/>
                  </a:lnTo>
                  <a:lnTo>
                    <a:pt x="155" y="219"/>
                  </a:lnTo>
                  <a:lnTo>
                    <a:pt x="174" y="203"/>
                  </a:lnTo>
                  <a:lnTo>
                    <a:pt x="191" y="188"/>
                  </a:lnTo>
                  <a:lnTo>
                    <a:pt x="207" y="171"/>
                  </a:lnTo>
                  <a:lnTo>
                    <a:pt x="228" y="151"/>
                  </a:lnTo>
                  <a:lnTo>
                    <a:pt x="248" y="130"/>
                  </a:lnTo>
                  <a:lnTo>
                    <a:pt x="268" y="111"/>
                  </a:lnTo>
                  <a:lnTo>
                    <a:pt x="288" y="89"/>
                  </a:lnTo>
                  <a:lnTo>
                    <a:pt x="307" y="68"/>
                  </a:lnTo>
                  <a:lnTo>
                    <a:pt x="327" y="46"/>
                  </a:lnTo>
                  <a:lnTo>
                    <a:pt x="345" y="23"/>
                  </a:lnTo>
                  <a:lnTo>
                    <a:pt x="365" y="0"/>
                  </a:lnTo>
                  <a:lnTo>
                    <a:pt x="379" y="5"/>
                  </a:lnTo>
                  <a:lnTo>
                    <a:pt x="394" y="9"/>
                  </a:lnTo>
                  <a:lnTo>
                    <a:pt x="407" y="13"/>
                  </a:lnTo>
                  <a:lnTo>
                    <a:pt x="422" y="16"/>
                  </a:lnTo>
                  <a:lnTo>
                    <a:pt x="437" y="20"/>
                  </a:lnTo>
                  <a:lnTo>
                    <a:pt x="452" y="22"/>
                  </a:lnTo>
                  <a:lnTo>
                    <a:pt x="466" y="25"/>
                  </a:lnTo>
                  <a:lnTo>
                    <a:pt x="481" y="2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06" name="Freeform 1439"/>
            <p:cNvSpPr>
              <a:spLocks/>
            </p:cNvSpPr>
            <p:nvPr/>
          </p:nvSpPr>
          <p:spPr bwMode="auto">
            <a:xfrm>
              <a:off x="746" y="1269"/>
              <a:ext cx="109" cy="23"/>
            </a:xfrm>
            <a:custGeom>
              <a:avLst/>
              <a:gdLst/>
              <a:ahLst/>
              <a:cxnLst>
                <a:cxn ang="0">
                  <a:pos x="182" y="3"/>
                </a:cxn>
                <a:cxn ang="0">
                  <a:pos x="187" y="8"/>
                </a:cxn>
                <a:cxn ang="0">
                  <a:pos x="191" y="13"/>
                </a:cxn>
                <a:cxn ang="0">
                  <a:pos x="197" y="18"/>
                </a:cxn>
                <a:cxn ang="0">
                  <a:pos x="202" y="23"/>
                </a:cxn>
                <a:cxn ang="0">
                  <a:pos x="206" y="27"/>
                </a:cxn>
                <a:cxn ang="0">
                  <a:pos x="211" y="33"/>
                </a:cxn>
                <a:cxn ang="0">
                  <a:pos x="214" y="39"/>
                </a:cxn>
                <a:cxn ang="0">
                  <a:pos x="219" y="46"/>
                </a:cxn>
                <a:cxn ang="0">
                  <a:pos x="205" y="43"/>
                </a:cxn>
                <a:cxn ang="0">
                  <a:pos x="191" y="42"/>
                </a:cxn>
                <a:cxn ang="0">
                  <a:pos x="177" y="40"/>
                </a:cxn>
                <a:cxn ang="0">
                  <a:pos x="164" y="39"/>
                </a:cxn>
                <a:cxn ang="0">
                  <a:pos x="149" y="36"/>
                </a:cxn>
                <a:cxn ang="0">
                  <a:pos x="135" y="34"/>
                </a:cxn>
                <a:cxn ang="0">
                  <a:pos x="121" y="32"/>
                </a:cxn>
                <a:cxn ang="0">
                  <a:pos x="107" y="29"/>
                </a:cxn>
                <a:cxn ang="0">
                  <a:pos x="93" y="27"/>
                </a:cxn>
                <a:cxn ang="0">
                  <a:pos x="80" y="25"/>
                </a:cxn>
                <a:cxn ang="0">
                  <a:pos x="66" y="21"/>
                </a:cxn>
                <a:cxn ang="0">
                  <a:pos x="52" y="18"/>
                </a:cxn>
                <a:cxn ang="0">
                  <a:pos x="38" y="14"/>
                </a:cxn>
                <a:cxn ang="0">
                  <a:pos x="25" y="10"/>
                </a:cxn>
                <a:cxn ang="0">
                  <a:pos x="13" y="5"/>
                </a:cxn>
                <a:cxn ang="0">
                  <a:pos x="0" y="0"/>
                </a:cxn>
                <a:cxn ang="0">
                  <a:pos x="182" y="3"/>
                </a:cxn>
              </a:cxnLst>
              <a:rect l="0" t="0" r="r" b="b"/>
              <a:pathLst>
                <a:path w="219" h="46">
                  <a:moveTo>
                    <a:pt x="182" y="3"/>
                  </a:moveTo>
                  <a:lnTo>
                    <a:pt x="187" y="8"/>
                  </a:lnTo>
                  <a:lnTo>
                    <a:pt x="191" y="13"/>
                  </a:lnTo>
                  <a:lnTo>
                    <a:pt x="197" y="18"/>
                  </a:lnTo>
                  <a:lnTo>
                    <a:pt x="202" y="23"/>
                  </a:lnTo>
                  <a:lnTo>
                    <a:pt x="206" y="27"/>
                  </a:lnTo>
                  <a:lnTo>
                    <a:pt x="211" y="33"/>
                  </a:lnTo>
                  <a:lnTo>
                    <a:pt x="214" y="39"/>
                  </a:lnTo>
                  <a:lnTo>
                    <a:pt x="219" y="46"/>
                  </a:lnTo>
                  <a:lnTo>
                    <a:pt x="205" y="43"/>
                  </a:lnTo>
                  <a:lnTo>
                    <a:pt x="191" y="42"/>
                  </a:lnTo>
                  <a:lnTo>
                    <a:pt x="177" y="40"/>
                  </a:lnTo>
                  <a:lnTo>
                    <a:pt x="164" y="39"/>
                  </a:lnTo>
                  <a:lnTo>
                    <a:pt x="149" y="36"/>
                  </a:lnTo>
                  <a:lnTo>
                    <a:pt x="135" y="34"/>
                  </a:lnTo>
                  <a:lnTo>
                    <a:pt x="121" y="32"/>
                  </a:lnTo>
                  <a:lnTo>
                    <a:pt x="107" y="29"/>
                  </a:lnTo>
                  <a:lnTo>
                    <a:pt x="93" y="27"/>
                  </a:lnTo>
                  <a:lnTo>
                    <a:pt x="80" y="25"/>
                  </a:lnTo>
                  <a:lnTo>
                    <a:pt x="66" y="21"/>
                  </a:lnTo>
                  <a:lnTo>
                    <a:pt x="52" y="18"/>
                  </a:lnTo>
                  <a:lnTo>
                    <a:pt x="38" y="14"/>
                  </a:lnTo>
                  <a:lnTo>
                    <a:pt x="25" y="10"/>
                  </a:lnTo>
                  <a:lnTo>
                    <a:pt x="13" y="5"/>
                  </a:lnTo>
                  <a:lnTo>
                    <a:pt x="0" y="0"/>
                  </a:lnTo>
                  <a:lnTo>
                    <a:pt x="182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07" name="Freeform 1440"/>
            <p:cNvSpPr>
              <a:spLocks/>
            </p:cNvSpPr>
            <p:nvPr/>
          </p:nvSpPr>
          <p:spPr bwMode="auto">
            <a:xfrm>
              <a:off x="967" y="1272"/>
              <a:ext cx="489" cy="33"/>
            </a:xfrm>
            <a:custGeom>
              <a:avLst/>
              <a:gdLst/>
              <a:ahLst/>
              <a:cxnLst>
                <a:cxn ang="0">
                  <a:pos x="978" y="54"/>
                </a:cxn>
                <a:cxn ang="0">
                  <a:pos x="912" y="51"/>
                </a:cxn>
                <a:cxn ang="0">
                  <a:pos x="844" y="49"/>
                </a:cxn>
                <a:cxn ang="0">
                  <a:pos x="774" y="45"/>
                </a:cxn>
                <a:cxn ang="0">
                  <a:pos x="703" y="44"/>
                </a:cxn>
                <a:cxn ang="0">
                  <a:pos x="630" y="43"/>
                </a:cxn>
                <a:cxn ang="0">
                  <a:pos x="560" y="44"/>
                </a:cxn>
                <a:cxn ang="0">
                  <a:pos x="490" y="48"/>
                </a:cxn>
                <a:cxn ang="0">
                  <a:pos x="422" y="54"/>
                </a:cxn>
                <a:cxn ang="0">
                  <a:pos x="372" y="59"/>
                </a:cxn>
                <a:cxn ang="0">
                  <a:pos x="323" y="62"/>
                </a:cxn>
                <a:cxn ang="0">
                  <a:pos x="273" y="64"/>
                </a:cxn>
                <a:cxn ang="0">
                  <a:pos x="224" y="65"/>
                </a:cxn>
                <a:cxn ang="0">
                  <a:pos x="173" y="65"/>
                </a:cxn>
                <a:cxn ang="0">
                  <a:pos x="124" y="65"/>
                </a:cxn>
                <a:cxn ang="0">
                  <a:pos x="74" y="66"/>
                </a:cxn>
                <a:cxn ang="0">
                  <a:pos x="26" y="67"/>
                </a:cxn>
                <a:cxn ang="0">
                  <a:pos x="6" y="60"/>
                </a:cxn>
                <a:cxn ang="0">
                  <a:pos x="18" y="51"/>
                </a:cxn>
                <a:cxn ang="0">
                  <a:pos x="30" y="43"/>
                </a:cxn>
                <a:cxn ang="0">
                  <a:pos x="44" y="34"/>
                </a:cxn>
                <a:cxn ang="0">
                  <a:pos x="76" y="28"/>
                </a:cxn>
                <a:cxn ang="0">
                  <a:pos x="125" y="27"/>
                </a:cxn>
                <a:cxn ang="0">
                  <a:pos x="172" y="27"/>
                </a:cxn>
                <a:cxn ang="0">
                  <a:pos x="219" y="26"/>
                </a:cxn>
                <a:cxn ang="0">
                  <a:pos x="268" y="26"/>
                </a:cxn>
                <a:cxn ang="0">
                  <a:pos x="316" y="24"/>
                </a:cxn>
                <a:cxn ang="0">
                  <a:pos x="364" y="22"/>
                </a:cxn>
                <a:cxn ang="0">
                  <a:pos x="414" y="19"/>
                </a:cxn>
                <a:cxn ang="0">
                  <a:pos x="652" y="4"/>
                </a:cxn>
                <a:cxn ang="0">
                  <a:pos x="689" y="3"/>
                </a:cxn>
                <a:cxn ang="0">
                  <a:pos x="725" y="3"/>
                </a:cxn>
                <a:cxn ang="0">
                  <a:pos x="760" y="1"/>
                </a:cxn>
                <a:cxn ang="0">
                  <a:pos x="796" y="0"/>
                </a:cxn>
                <a:cxn ang="0">
                  <a:pos x="831" y="0"/>
                </a:cxn>
                <a:cxn ang="0">
                  <a:pos x="866" y="0"/>
                </a:cxn>
                <a:cxn ang="0">
                  <a:pos x="902" y="0"/>
                </a:cxn>
                <a:cxn ang="0">
                  <a:pos x="939" y="1"/>
                </a:cxn>
              </a:cxnLst>
              <a:rect l="0" t="0" r="r" b="b"/>
              <a:pathLst>
                <a:path w="978" h="67">
                  <a:moveTo>
                    <a:pt x="973" y="48"/>
                  </a:moveTo>
                  <a:lnTo>
                    <a:pt x="978" y="54"/>
                  </a:lnTo>
                  <a:lnTo>
                    <a:pt x="946" y="53"/>
                  </a:lnTo>
                  <a:lnTo>
                    <a:pt x="912" y="51"/>
                  </a:lnTo>
                  <a:lnTo>
                    <a:pt x="879" y="50"/>
                  </a:lnTo>
                  <a:lnTo>
                    <a:pt x="844" y="49"/>
                  </a:lnTo>
                  <a:lnTo>
                    <a:pt x="809" y="48"/>
                  </a:lnTo>
                  <a:lnTo>
                    <a:pt x="774" y="45"/>
                  </a:lnTo>
                  <a:lnTo>
                    <a:pt x="739" y="44"/>
                  </a:lnTo>
                  <a:lnTo>
                    <a:pt x="703" y="44"/>
                  </a:lnTo>
                  <a:lnTo>
                    <a:pt x="667" y="43"/>
                  </a:lnTo>
                  <a:lnTo>
                    <a:pt x="630" y="43"/>
                  </a:lnTo>
                  <a:lnTo>
                    <a:pt x="595" y="43"/>
                  </a:lnTo>
                  <a:lnTo>
                    <a:pt x="560" y="44"/>
                  </a:lnTo>
                  <a:lnTo>
                    <a:pt x="524" y="45"/>
                  </a:lnTo>
                  <a:lnTo>
                    <a:pt x="490" y="48"/>
                  </a:lnTo>
                  <a:lnTo>
                    <a:pt x="455" y="51"/>
                  </a:lnTo>
                  <a:lnTo>
                    <a:pt x="422" y="54"/>
                  </a:lnTo>
                  <a:lnTo>
                    <a:pt x="398" y="57"/>
                  </a:lnTo>
                  <a:lnTo>
                    <a:pt x="372" y="59"/>
                  </a:lnTo>
                  <a:lnTo>
                    <a:pt x="348" y="61"/>
                  </a:lnTo>
                  <a:lnTo>
                    <a:pt x="323" y="62"/>
                  </a:lnTo>
                  <a:lnTo>
                    <a:pt x="299" y="64"/>
                  </a:lnTo>
                  <a:lnTo>
                    <a:pt x="273" y="64"/>
                  </a:lnTo>
                  <a:lnTo>
                    <a:pt x="248" y="65"/>
                  </a:lnTo>
                  <a:lnTo>
                    <a:pt x="224" y="65"/>
                  </a:lnTo>
                  <a:lnTo>
                    <a:pt x="199" y="65"/>
                  </a:lnTo>
                  <a:lnTo>
                    <a:pt x="173" y="65"/>
                  </a:lnTo>
                  <a:lnTo>
                    <a:pt x="149" y="65"/>
                  </a:lnTo>
                  <a:lnTo>
                    <a:pt x="124" y="65"/>
                  </a:lnTo>
                  <a:lnTo>
                    <a:pt x="99" y="65"/>
                  </a:lnTo>
                  <a:lnTo>
                    <a:pt x="74" y="66"/>
                  </a:lnTo>
                  <a:lnTo>
                    <a:pt x="50" y="66"/>
                  </a:lnTo>
                  <a:lnTo>
                    <a:pt x="26" y="67"/>
                  </a:lnTo>
                  <a:lnTo>
                    <a:pt x="0" y="65"/>
                  </a:lnTo>
                  <a:lnTo>
                    <a:pt x="6" y="60"/>
                  </a:lnTo>
                  <a:lnTo>
                    <a:pt x="12" y="56"/>
                  </a:lnTo>
                  <a:lnTo>
                    <a:pt x="18" y="51"/>
                  </a:lnTo>
                  <a:lnTo>
                    <a:pt x="23" y="46"/>
                  </a:lnTo>
                  <a:lnTo>
                    <a:pt x="30" y="43"/>
                  </a:lnTo>
                  <a:lnTo>
                    <a:pt x="37" y="38"/>
                  </a:lnTo>
                  <a:lnTo>
                    <a:pt x="44" y="34"/>
                  </a:lnTo>
                  <a:lnTo>
                    <a:pt x="52" y="29"/>
                  </a:lnTo>
                  <a:lnTo>
                    <a:pt x="76" y="28"/>
                  </a:lnTo>
                  <a:lnTo>
                    <a:pt x="101" y="27"/>
                  </a:lnTo>
                  <a:lnTo>
                    <a:pt x="125" y="27"/>
                  </a:lnTo>
                  <a:lnTo>
                    <a:pt x="149" y="27"/>
                  </a:lnTo>
                  <a:lnTo>
                    <a:pt x="172" y="27"/>
                  </a:lnTo>
                  <a:lnTo>
                    <a:pt x="196" y="27"/>
                  </a:lnTo>
                  <a:lnTo>
                    <a:pt x="219" y="26"/>
                  </a:lnTo>
                  <a:lnTo>
                    <a:pt x="243" y="26"/>
                  </a:lnTo>
                  <a:lnTo>
                    <a:pt x="268" y="26"/>
                  </a:lnTo>
                  <a:lnTo>
                    <a:pt x="292" y="26"/>
                  </a:lnTo>
                  <a:lnTo>
                    <a:pt x="316" y="24"/>
                  </a:lnTo>
                  <a:lnTo>
                    <a:pt x="340" y="23"/>
                  </a:lnTo>
                  <a:lnTo>
                    <a:pt x="364" y="22"/>
                  </a:lnTo>
                  <a:lnTo>
                    <a:pt x="389" y="21"/>
                  </a:lnTo>
                  <a:lnTo>
                    <a:pt x="414" y="19"/>
                  </a:lnTo>
                  <a:lnTo>
                    <a:pt x="439" y="15"/>
                  </a:lnTo>
                  <a:lnTo>
                    <a:pt x="652" y="4"/>
                  </a:lnTo>
                  <a:lnTo>
                    <a:pt x="671" y="4"/>
                  </a:lnTo>
                  <a:lnTo>
                    <a:pt x="689" y="3"/>
                  </a:lnTo>
                  <a:lnTo>
                    <a:pt x="707" y="3"/>
                  </a:lnTo>
                  <a:lnTo>
                    <a:pt x="725" y="3"/>
                  </a:lnTo>
                  <a:lnTo>
                    <a:pt x="743" y="1"/>
                  </a:lnTo>
                  <a:lnTo>
                    <a:pt x="760" y="1"/>
                  </a:lnTo>
                  <a:lnTo>
                    <a:pt x="778" y="1"/>
                  </a:lnTo>
                  <a:lnTo>
                    <a:pt x="796" y="0"/>
                  </a:lnTo>
                  <a:lnTo>
                    <a:pt x="813" y="0"/>
                  </a:lnTo>
                  <a:lnTo>
                    <a:pt x="831" y="0"/>
                  </a:lnTo>
                  <a:lnTo>
                    <a:pt x="848" y="0"/>
                  </a:lnTo>
                  <a:lnTo>
                    <a:pt x="866" y="0"/>
                  </a:lnTo>
                  <a:lnTo>
                    <a:pt x="884" y="0"/>
                  </a:lnTo>
                  <a:lnTo>
                    <a:pt x="902" y="0"/>
                  </a:lnTo>
                  <a:lnTo>
                    <a:pt x="920" y="1"/>
                  </a:lnTo>
                  <a:lnTo>
                    <a:pt x="939" y="1"/>
                  </a:lnTo>
                  <a:lnTo>
                    <a:pt x="973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08" name="Freeform 1441"/>
            <p:cNvSpPr>
              <a:spLocks/>
            </p:cNvSpPr>
            <p:nvPr/>
          </p:nvSpPr>
          <p:spPr bwMode="auto">
            <a:xfrm>
              <a:off x="402" y="1286"/>
              <a:ext cx="242" cy="23"/>
            </a:xfrm>
            <a:custGeom>
              <a:avLst/>
              <a:gdLst/>
              <a:ahLst/>
              <a:cxnLst>
                <a:cxn ang="0">
                  <a:pos x="482" y="19"/>
                </a:cxn>
                <a:cxn ang="0">
                  <a:pos x="477" y="27"/>
                </a:cxn>
                <a:cxn ang="0">
                  <a:pos x="471" y="33"/>
                </a:cxn>
                <a:cxn ang="0">
                  <a:pos x="464" y="39"/>
                </a:cxn>
                <a:cxn ang="0">
                  <a:pos x="457" y="45"/>
                </a:cxn>
                <a:cxn ang="0">
                  <a:pos x="0" y="42"/>
                </a:cxn>
                <a:cxn ang="0">
                  <a:pos x="1" y="35"/>
                </a:cxn>
                <a:cxn ang="0">
                  <a:pos x="7" y="27"/>
                </a:cxn>
                <a:cxn ang="0">
                  <a:pos x="15" y="20"/>
                </a:cxn>
                <a:cxn ang="0">
                  <a:pos x="22" y="13"/>
                </a:cxn>
                <a:cxn ang="0">
                  <a:pos x="31" y="7"/>
                </a:cxn>
                <a:cxn ang="0">
                  <a:pos x="41" y="4"/>
                </a:cxn>
                <a:cxn ang="0">
                  <a:pos x="53" y="1"/>
                </a:cxn>
                <a:cxn ang="0">
                  <a:pos x="63" y="0"/>
                </a:cxn>
                <a:cxn ang="0">
                  <a:pos x="76" y="0"/>
                </a:cxn>
                <a:cxn ang="0">
                  <a:pos x="87" y="1"/>
                </a:cxn>
                <a:cxn ang="0">
                  <a:pos x="99" y="1"/>
                </a:cxn>
                <a:cxn ang="0">
                  <a:pos x="112" y="0"/>
                </a:cxn>
                <a:cxn ang="0">
                  <a:pos x="477" y="17"/>
                </a:cxn>
                <a:cxn ang="0">
                  <a:pos x="482" y="19"/>
                </a:cxn>
              </a:cxnLst>
              <a:rect l="0" t="0" r="r" b="b"/>
              <a:pathLst>
                <a:path w="482" h="45">
                  <a:moveTo>
                    <a:pt x="482" y="19"/>
                  </a:moveTo>
                  <a:lnTo>
                    <a:pt x="477" y="27"/>
                  </a:lnTo>
                  <a:lnTo>
                    <a:pt x="471" y="33"/>
                  </a:lnTo>
                  <a:lnTo>
                    <a:pt x="464" y="39"/>
                  </a:lnTo>
                  <a:lnTo>
                    <a:pt x="457" y="45"/>
                  </a:lnTo>
                  <a:lnTo>
                    <a:pt x="0" y="42"/>
                  </a:lnTo>
                  <a:lnTo>
                    <a:pt x="1" y="35"/>
                  </a:lnTo>
                  <a:lnTo>
                    <a:pt x="7" y="27"/>
                  </a:lnTo>
                  <a:lnTo>
                    <a:pt x="15" y="20"/>
                  </a:lnTo>
                  <a:lnTo>
                    <a:pt x="22" y="13"/>
                  </a:lnTo>
                  <a:lnTo>
                    <a:pt x="31" y="7"/>
                  </a:lnTo>
                  <a:lnTo>
                    <a:pt x="41" y="4"/>
                  </a:lnTo>
                  <a:lnTo>
                    <a:pt x="53" y="1"/>
                  </a:lnTo>
                  <a:lnTo>
                    <a:pt x="63" y="0"/>
                  </a:lnTo>
                  <a:lnTo>
                    <a:pt x="76" y="0"/>
                  </a:lnTo>
                  <a:lnTo>
                    <a:pt x="87" y="1"/>
                  </a:lnTo>
                  <a:lnTo>
                    <a:pt x="99" y="1"/>
                  </a:lnTo>
                  <a:lnTo>
                    <a:pt x="112" y="0"/>
                  </a:lnTo>
                  <a:lnTo>
                    <a:pt x="477" y="17"/>
                  </a:lnTo>
                  <a:lnTo>
                    <a:pt x="482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09" name="Freeform 1442"/>
            <p:cNvSpPr>
              <a:spLocks/>
            </p:cNvSpPr>
            <p:nvPr/>
          </p:nvSpPr>
          <p:spPr bwMode="auto">
            <a:xfrm>
              <a:off x="686" y="1289"/>
              <a:ext cx="140" cy="30"/>
            </a:xfrm>
            <a:custGeom>
              <a:avLst/>
              <a:gdLst/>
              <a:ahLst/>
              <a:cxnLst>
                <a:cxn ang="0">
                  <a:pos x="145" y="32"/>
                </a:cxn>
                <a:cxn ang="0">
                  <a:pos x="161" y="37"/>
                </a:cxn>
                <a:cxn ang="0">
                  <a:pos x="178" y="40"/>
                </a:cxn>
                <a:cxn ang="0">
                  <a:pos x="194" y="44"/>
                </a:cxn>
                <a:cxn ang="0">
                  <a:pos x="211" y="46"/>
                </a:cxn>
                <a:cxn ang="0">
                  <a:pos x="229" y="47"/>
                </a:cxn>
                <a:cxn ang="0">
                  <a:pos x="246" y="50"/>
                </a:cxn>
                <a:cxn ang="0">
                  <a:pos x="263" y="51"/>
                </a:cxn>
                <a:cxn ang="0">
                  <a:pos x="279" y="53"/>
                </a:cxn>
                <a:cxn ang="0">
                  <a:pos x="278" y="56"/>
                </a:cxn>
                <a:cxn ang="0">
                  <a:pos x="275" y="59"/>
                </a:cxn>
                <a:cxn ang="0">
                  <a:pos x="271" y="59"/>
                </a:cxn>
                <a:cxn ang="0">
                  <a:pos x="267" y="59"/>
                </a:cxn>
                <a:cxn ang="0">
                  <a:pos x="249" y="58"/>
                </a:cxn>
                <a:cxn ang="0">
                  <a:pos x="232" y="55"/>
                </a:cxn>
                <a:cxn ang="0">
                  <a:pos x="215" y="54"/>
                </a:cxn>
                <a:cxn ang="0">
                  <a:pos x="198" y="52"/>
                </a:cxn>
                <a:cxn ang="0">
                  <a:pos x="180" y="50"/>
                </a:cxn>
                <a:cxn ang="0">
                  <a:pos x="163" y="46"/>
                </a:cxn>
                <a:cxn ang="0">
                  <a:pos x="147" y="44"/>
                </a:cxn>
                <a:cxn ang="0">
                  <a:pos x="130" y="40"/>
                </a:cxn>
                <a:cxn ang="0">
                  <a:pos x="112" y="37"/>
                </a:cxn>
                <a:cxn ang="0">
                  <a:pos x="96" y="33"/>
                </a:cxn>
                <a:cxn ang="0">
                  <a:pos x="80" y="29"/>
                </a:cxn>
                <a:cxn ang="0">
                  <a:pos x="63" y="24"/>
                </a:cxn>
                <a:cxn ang="0">
                  <a:pos x="47" y="20"/>
                </a:cxn>
                <a:cxn ang="0">
                  <a:pos x="31" y="15"/>
                </a:cxn>
                <a:cxn ang="0">
                  <a:pos x="16" y="10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13" y="1"/>
                </a:cxn>
                <a:cxn ang="0">
                  <a:pos x="23" y="5"/>
                </a:cxn>
                <a:cxn ang="0">
                  <a:pos x="32" y="7"/>
                </a:cxn>
                <a:cxn ang="0">
                  <a:pos x="46" y="10"/>
                </a:cxn>
                <a:cxn ang="0">
                  <a:pos x="59" y="15"/>
                </a:cxn>
                <a:cxn ang="0">
                  <a:pos x="73" y="18"/>
                </a:cxn>
                <a:cxn ang="0">
                  <a:pos x="87" y="22"/>
                </a:cxn>
                <a:cxn ang="0">
                  <a:pos x="101" y="25"/>
                </a:cxn>
                <a:cxn ang="0">
                  <a:pos x="116" y="29"/>
                </a:cxn>
                <a:cxn ang="0">
                  <a:pos x="130" y="31"/>
                </a:cxn>
                <a:cxn ang="0">
                  <a:pos x="145" y="32"/>
                </a:cxn>
              </a:cxnLst>
              <a:rect l="0" t="0" r="r" b="b"/>
              <a:pathLst>
                <a:path w="279" h="59">
                  <a:moveTo>
                    <a:pt x="145" y="32"/>
                  </a:moveTo>
                  <a:lnTo>
                    <a:pt x="161" y="37"/>
                  </a:lnTo>
                  <a:lnTo>
                    <a:pt x="178" y="40"/>
                  </a:lnTo>
                  <a:lnTo>
                    <a:pt x="194" y="44"/>
                  </a:lnTo>
                  <a:lnTo>
                    <a:pt x="211" y="46"/>
                  </a:lnTo>
                  <a:lnTo>
                    <a:pt x="229" y="47"/>
                  </a:lnTo>
                  <a:lnTo>
                    <a:pt x="246" y="50"/>
                  </a:lnTo>
                  <a:lnTo>
                    <a:pt x="263" y="51"/>
                  </a:lnTo>
                  <a:lnTo>
                    <a:pt x="279" y="53"/>
                  </a:lnTo>
                  <a:lnTo>
                    <a:pt x="278" y="56"/>
                  </a:lnTo>
                  <a:lnTo>
                    <a:pt x="275" y="59"/>
                  </a:lnTo>
                  <a:lnTo>
                    <a:pt x="271" y="59"/>
                  </a:lnTo>
                  <a:lnTo>
                    <a:pt x="267" y="59"/>
                  </a:lnTo>
                  <a:lnTo>
                    <a:pt x="249" y="58"/>
                  </a:lnTo>
                  <a:lnTo>
                    <a:pt x="232" y="55"/>
                  </a:lnTo>
                  <a:lnTo>
                    <a:pt x="215" y="54"/>
                  </a:lnTo>
                  <a:lnTo>
                    <a:pt x="198" y="52"/>
                  </a:lnTo>
                  <a:lnTo>
                    <a:pt x="180" y="50"/>
                  </a:lnTo>
                  <a:lnTo>
                    <a:pt x="163" y="46"/>
                  </a:lnTo>
                  <a:lnTo>
                    <a:pt x="147" y="44"/>
                  </a:lnTo>
                  <a:lnTo>
                    <a:pt x="130" y="40"/>
                  </a:lnTo>
                  <a:lnTo>
                    <a:pt x="112" y="37"/>
                  </a:lnTo>
                  <a:lnTo>
                    <a:pt x="96" y="33"/>
                  </a:lnTo>
                  <a:lnTo>
                    <a:pt x="80" y="29"/>
                  </a:lnTo>
                  <a:lnTo>
                    <a:pt x="63" y="24"/>
                  </a:lnTo>
                  <a:lnTo>
                    <a:pt x="47" y="20"/>
                  </a:lnTo>
                  <a:lnTo>
                    <a:pt x="31" y="15"/>
                  </a:lnTo>
                  <a:lnTo>
                    <a:pt x="16" y="10"/>
                  </a:lnTo>
                  <a:lnTo>
                    <a:pt x="0" y="5"/>
                  </a:lnTo>
                  <a:lnTo>
                    <a:pt x="5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2" y="7"/>
                  </a:lnTo>
                  <a:lnTo>
                    <a:pt x="46" y="10"/>
                  </a:lnTo>
                  <a:lnTo>
                    <a:pt x="59" y="15"/>
                  </a:lnTo>
                  <a:lnTo>
                    <a:pt x="73" y="18"/>
                  </a:lnTo>
                  <a:lnTo>
                    <a:pt x="87" y="22"/>
                  </a:lnTo>
                  <a:lnTo>
                    <a:pt x="101" y="25"/>
                  </a:lnTo>
                  <a:lnTo>
                    <a:pt x="116" y="29"/>
                  </a:lnTo>
                  <a:lnTo>
                    <a:pt x="130" y="31"/>
                  </a:lnTo>
                  <a:lnTo>
                    <a:pt x="145" y="3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10" name="Freeform 1443"/>
            <p:cNvSpPr>
              <a:spLocks/>
            </p:cNvSpPr>
            <p:nvPr/>
          </p:nvSpPr>
          <p:spPr bwMode="auto">
            <a:xfrm>
              <a:off x="676" y="1310"/>
              <a:ext cx="133" cy="30"/>
            </a:xfrm>
            <a:custGeom>
              <a:avLst/>
              <a:gdLst/>
              <a:ahLst/>
              <a:cxnLst>
                <a:cxn ang="0">
                  <a:pos x="267" y="54"/>
                </a:cxn>
                <a:cxn ang="0">
                  <a:pos x="267" y="60"/>
                </a:cxn>
                <a:cxn ang="0">
                  <a:pos x="250" y="60"/>
                </a:cxn>
                <a:cxn ang="0">
                  <a:pos x="232" y="58"/>
                </a:cxn>
                <a:cxn ang="0">
                  <a:pos x="215" y="57"/>
                </a:cxn>
                <a:cxn ang="0">
                  <a:pos x="199" y="54"/>
                </a:cxn>
                <a:cxn ang="0">
                  <a:pos x="182" y="51"/>
                </a:cxn>
                <a:cxn ang="0">
                  <a:pos x="164" y="49"/>
                </a:cxn>
                <a:cxn ang="0">
                  <a:pos x="148" y="44"/>
                </a:cxn>
                <a:cxn ang="0">
                  <a:pos x="132" y="41"/>
                </a:cxn>
                <a:cxn ang="0">
                  <a:pos x="115" y="37"/>
                </a:cxn>
                <a:cxn ang="0">
                  <a:pos x="99" y="33"/>
                </a:cxn>
                <a:cxn ang="0">
                  <a:pos x="82" y="28"/>
                </a:cxn>
                <a:cxn ang="0">
                  <a:pos x="65" y="25"/>
                </a:cxn>
                <a:cxn ang="0">
                  <a:pos x="49" y="20"/>
                </a:cxn>
                <a:cxn ang="0">
                  <a:pos x="33" y="15"/>
                </a:cxn>
                <a:cxn ang="0">
                  <a:pos x="16" y="12"/>
                </a:cxn>
                <a:cxn ang="0">
                  <a:pos x="0" y="8"/>
                </a:cxn>
                <a:cxn ang="0">
                  <a:pos x="0" y="0"/>
                </a:cxn>
                <a:cxn ang="0">
                  <a:pos x="17" y="4"/>
                </a:cxn>
                <a:cxn ang="0">
                  <a:pos x="33" y="7"/>
                </a:cxn>
                <a:cxn ang="0">
                  <a:pos x="49" y="12"/>
                </a:cxn>
                <a:cxn ang="0">
                  <a:pos x="65" y="16"/>
                </a:cxn>
                <a:cxn ang="0">
                  <a:pos x="82" y="20"/>
                </a:cxn>
                <a:cxn ang="0">
                  <a:pos x="99" y="25"/>
                </a:cxn>
                <a:cxn ang="0">
                  <a:pos x="115" y="28"/>
                </a:cxn>
                <a:cxn ang="0">
                  <a:pos x="131" y="33"/>
                </a:cxn>
                <a:cxn ang="0">
                  <a:pos x="147" y="36"/>
                </a:cxn>
                <a:cxn ang="0">
                  <a:pos x="163" y="41"/>
                </a:cxn>
                <a:cxn ang="0">
                  <a:pos x="181" y="44"/>
                </a:cxn>
                <a:cxn ang="0">
                  <a:pos x="197" y="46"/>
                </a:cxn>
                <a:cxn ang="0">
                  <a:pos x="214" y="50"/>
                </a:cxn>
                <a:cxn ang="0">
                  <a:pos x="231" y="51"/>
                </a:cxn>
                <a:cxn ang="0">
                  <a:pos x="249" y="53"/>
                </a:cxn>
                <a:cxn ang="0">
                  <a:pos x="267" y="54"/>
                </a:cxn>
              </a:cxnLst>
              <a:rect l="0" t="0" r="r" b="b"/>
              <a:pathLst>
                <a:path w="267" h="60">
                  <a:moveTo>
                    <a:pt x="267" y="54"/>
                  </a:moveTo>
                  <a:lnTo>
                    <a:pt x="267" y="60"/>
                  </a:lnTo>
                  <a:lnTo>
                    <a:pt x="250" y="60"/>
                  </a:lnTo>
                  <a:lnTo>
                    <a:pt x="232" y="58"/>
                  </a:lnTo>
                  <a:lnTo>
                    <a:pt x="215" y="57"/>
                  </a:lnTo>
                  <a:lnTo>
                    <a:pt x="199" y="54"/>
                  </a:lnTo>
                  <a:lnTo>
                    <a:pt x="182" y="51"/>
                  </a:lnTo>
                  <a:lnTo>
                    <a:pt x="164" y="49"/>
                  </a:lnTo>
                  <a:lnTo>
                    <a:pt x="148" y="44"/>
                  </a:lnTo>
                  <a:lnTo>
                    <a:pt x="132" y="41"/>
                  </a:lnTo>
                  <a:lnTo>
                    <a:pt x="115" y="37"/>
                  </a:lnTo>
                  <a:lnTo>
                    <a:pt x="99" y="33"/>
                  </a:lnTo>
                  <a:lnTo>
                    <a:pt x="82" y="28"/>
                  </a:lnTo>
                  <a:lnTo>
                    <a:pt x="65" y="25"/>
                  </a:lnTo>
                  <a:lnTo>
                    <a:pt x="49" y="20"/>
                  </a:lnTo>
                  <a:lnTo>
                    <a:pt x="33" y="15"/>
                  </a:lnTo>
                  <a:lnTo>
                    <a:pt x="16" y="12"/>
                  </a:lnTo>
                  <a:lnTo>
                    <a:pt x="0" y="8"/>
                  </a:lnTo>
                  <a:lnTo>
                    <a:pt x="0" y="0"/>
                  </a:lnTo>
                  <a:lnTo>
                    <a:pt x="17" y="4"/>
                  </a:lnTo>
                  <a:lnTo>
                    <a:pt x="33" y="7"/>
                  </a:lnTo>
                  <a:lnTo>
                    <a:pt x="49" y="12"/>
                  </a:lnTo>
                  <a:lnTo>
                    <a:pt x="65" y="16"/>
                  </a:lnTo>
                  <a:lnTo>
                    <a:pt x="82" y="20"/>
                  </a:lnTo>
                  <a:lnTo>
                    <a:pt x="99" y="25"/>
                  </a:lnTo>
                  <a:lnTo>
                    <a:pt x="115" y="28"/>
                  </a:lnTo>
                  <a:lnTo>
                    <a:pt x="131" y="33"/>
                  </a:lnTo>
                  <a:lnTo>
                    <a:pt x="147" y="36"/>
                  </a:lnTo>
                  <a:lnTo>
                    <a:pt x="163" y="41"/>
                  </a:lnTo>
                  <a:lnTo>
                    <a:pt x="181" y="44"/>
                  </a:lnTo>
                  <a:lnTo>
                    <a:pt x="197" y="46"/>
                  </a:lnTo>
                  <a:lnTo>
                    <a:pt x="214" y="50"/>
                  </a:lnTo>
                  <a:lnTo>
                    <a:pt x="231" y="51"/>
                  </a:lnTo>
                  <a:lnTo>
                    <a:pt x="249" y="53"/>
                  </a:lnTo>
                  <a:lnTo>
                    <a:pt x="267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11" name="Freeform 1444"/>
            <p:cNvSpPr>
              <a:spLocks/>
            </p:cNvSpPr>
            <p:nvPr/>
          </p:nvSpPr>
          <p:spPr bwMode="auto">
            <a:xfrm>
              <a:off x="402" y="1314"/>
              <a:ext cx="222" cy="12"/>
            </a:xfrm>
            <a:custGeom>
              <a:avLst/>
              <a:gdLst/>
              <a:ahLst/>
              <a:cxnLst>
                <a:cxn ang="0">
                  <a:pos x="443" y="3"/>
                </a:cxn>
                <a:cxn ang="0">
                  <a:pos x="442" y="6"/>
                </a:cxn>
                <a:cxn ang="0">
                  <a:pos x="440" y="11"/>
                </a:cxn>
                <a:cxn ang="0">
                  <a:pos x="437" y="15"/>
                </a:cxn>
                <a:cxn ang="0">
                  <a:pos x="434" y="17"/>
                </a:cxn>
                <a:cxn ang="0">
                  <a:pos x="407" y="18"/>
                </a:cxn>
                <a:cxn ang="0">
                  <a:pos x="380" y="18"/>
                </a:cxn>
                <a:cxn ang="0">
                  <a:pos x="353" y="19"/>
                </a:cxn>
                <a:cxn ang="0">
                  <a:pos x="327" y="20"/>
                </a:cxn>
                <a:cxn ang="0">
                  <a:pos x="299" y="20"/>
                </a:cxn>
                <a:cxn ang="0">
                  <a:pos x="273" y="21"/>
                </a:cxn>
                <a:cxn ang="0">
                  <a:pos x="245" y="23"/>
                </a:cxn>
                <a:cxn ang="0">
                  <a:pos x="218" y="23"/>
                </a:cxn>
                <a:cxn ang="0">
                  <a:pos x="191" y="24"/>
                </a:cxn>
                <a:cxn ang="0">
                  <a:pos x="163" y="24"/>
                </a:cxn>
                <a:cxn ang="0">
                  <a:pos x="137" y="24"/>
                </a:cxn>
                <a:cxn ang="0">
                  <a:pos x="109" y="24"/>
                </a:cxn>
                <a:cxn ang="0">
                  <a:pos x="81" y="24"/>
                </a:cxn>
                <a:cxn ang="0">
                  <a:pos x="55" y="23"/>
                </a:cxn>
                <a:cxn ang="0">
                  <a:pos x="27" y="21"/>
                </a:cxn>
                <a:cxn ang="0">
                  <a:pos x="0" y="20"/>
                </a:cxn>
                <a:cxn ang="0">
                  <a:pos x="3" y="15"/>
                </a:cxn>
                <a:cxn ang="0">
                  <a:pos x="5" y="10"/>
                </a:cxn>
                <a:cxn ang="0">
                  <a:pos x="10" y="4"/>
                </a:cxn>
                <a:cxn ang="0">
                  <a:pos x="15" y="1"/>
                </a:cxn>
                <a:cxn ang="0">
                  <a:pos x="41" y="1"/>
                </a:cxn>
                <a:cxn ang="0">
                  <a:pos x="68" y="1"/>
                </a:cxn>
                <a:cxn ang="0">
                  <a:pos x="93" y="1"/>
                </a:cxn>
                <a:cxn ang="0">
                  <a:pos x="119" y="1"/>
                </a:cxn>
                <a:cxn ang="0">
                  <a:pos x="146" y="0"/>
                </a:cxn>
                <a:cxn ang="0">
                  <a:pos x="172" y="0"/>
                </a:cxn>
                <a:cxn ang="0">
                  <a:pos x="200" y="0"/>
                </a:cxn>
                <a:cxn ang="0">
                  <a:pos x="227" y="0"/>
                </a:cxn>
                <a:cxn ang="0">
                  <a:pos x="253" y="0"/>
                </a:cxn>
                <a:cxn ang="0">
                  <a:pos x="280" y="0"/>
                </a:cxn>
                <a:cxn ang="0">
                  <a:pos x="307" y="0"/>
                </a:cxn>
                <a:cxn ang="0">
                  <a:pos x="334" y="1"/>
                </a:cxn>
                <a:cxn ang="0">
                  <a:pos x="361" y="1"/>
                </a:cxn>
                <a:cxn ang="0">
                  <a:pos x="389" y="1"/>
                </a:cxn>
                <a:cxn ang="0">
                  <a:pos x="415" y="2"/>
                </a:cxn>
                <a:cxn ang="0">
                  <a:pos x="443" y="3"/>
                </a:cxn>
              </a:cxnLst>
              <a:rect l="0" t="0" r="r" b="b"/>
              <a:pathLst>
                <a:path w="443" h="24">
                  <a:moveTo>
                    <a:pt x="443" y="3"/>
                  </a:moveTo>
                  <a:lnTo>
                    <a:pt x="442" y="6"/>
                  </a:lnTo>
                  <a:lnTo>
                    <a:pt x="440" y="11"/>
                  </a:lnTo>
                  <a:lnTo>
                    <a:pt x="437" y="15"/>
                  </a:lnTo>
                  <a:lnTo>
                    <a:pt x="434" y="17"/>
                  </a:lnTo>
                  <a:lnTo>
                    <a:pt x="407" y="18"/>
                  </a:lnTo>
                  <a:lnTo>
                    <a:pt x="380" y="18"/>
                  </a:lnTo>
                  <a:lnTo>
                    <a:pt x="353" y="19"/>
                  </a:lnTo>
                  <a:lnTo>
                    <a:pt x="327" y="20"/>
                  </a:lnTo>
                  <a:lnTo>
                    <a:pt x="299" y="20"/>
                  </a:lnTo>
                  <a:lnTo>
                    <a:pt x="273" y="21"/>
                  </a:lnTo>
                  <a:lnTo>
                    <a:pt x="245" y="23"/>
                  </a:lnTo>
                  <a:lnTo>
                    <a:pt x="218" y="23"/>
                  </a:lnTo>
                  <a:lnTo>
                    <a:pt x="191" y="24"/>
                  </a:lnTo>
                  <a:lnTo>
                    <a:pt x="163" y="24"/>
                  </a:lnTo>
                  <a:lnTo>
                    <a:pt x="137" y="24"/>
                  </a:lnTo>
                  <a:lnTo>
                    <a:pt x="109" y="24"/>
                  </a:lnTo>
                  <a:lnTo>
                    <a:pt x="81" y="24"/>
                  </a:lnTo>
                  <a:lnTo>
                    <a:pt x="55" y="23"/>
                  </a:lnTo>
                  <a:lnTo>
                    <a:pt x="27" y="21"/>
                  </a:lnTo>
                  <a:lnTo>
                    <a:pt x="0" y="20"/>
                  </a:lnTo>
                  <a:lnTo>
                    <a:pt x="3" y="15"/>
                  </a:lnTo>
                  <a:lnTo>
                    <a:pt x="5" y="10"/>
                  </a:lnTo>
                  <a:lnTo>
                    <a:pt x="10" y="4"/>
                  </a:lnTo>
                  <a:lnTo>
                    <a:pt x="15" y="1"/>
                  </a:lnTo>
                  <a:lnTo>
                    <a:pt x="41" y="1"/>
                  </a:lnTo>
                  <a:lnTo>
                    <a:pt x="68" y="1"/>
                  </a:lnTo>
                  <a:lnTo>
                    <a:pt x="93" y="1"/>
                  </a:lnTo>
                  <a:lnTo>
                    <a:pt x="119" y="1"/>
                  </a:lnTo>
                  <a:lnTo>
                    <a:pt x="146" y="0"/>
                  </a:lnTo>
                  <a:lnTo>
                    <a:pt x="172" y="0"/>
                  </a:lnTo>
                  <a:lnTo>
                    <a:pt x="200" y="0"/>
                  </a:lnTo>
                  <a:lnTo>
                    <a:pt x="227" y="0"/>
                  </a:lnTo>
                  <a:lnTo>
                    <a:pt x="253" y="0"/>
                  </a:lnTo>
                  <a:lnTo>
                    <a:pt x="280" y="0"/>
                  </a:lnTo>
                  <a:lnTo>
                    <a:pt x="307" y="0"/>
                  </a:lnTo>
                  <a:lnTo>
                    <a:pt x="334" y="1"/>
                  </a:lnTo>
                  <a:lnTo>
                    <a:pt x="361" y="1"/>
                  </a:lnTo>
                  <a:lnTo>
                    <a:pt x="389" y="1"/>
                  </a:lnTo>
                  <a:lnTo>
                    <a:pt x="415" y="2"/>
                  </a:lnTo>
                  <a:lnTo>
                    <a:pt x="443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12" name="Freeform 1445"/>
            <p:cNvSpPr>
              <a:spLocks/>
            </p:cNvSpPr>
            <p:nvPr/>
          </p:nvSpPr>
          <p:spPr bwMode="auto">
            <a:xfrm>
              <a:off x="897" y="1326"/>
              <a:ext cx="563" cy="56"/>
            </a:xfrm>
            <a:custGeom>
              <a:avLst/>
              <a:gdLst/>
              <a:ahLst/>
              <a:cxnLst>
                <a:cxn ang="0">
                  <a:pos x="1123" y="7"/>
                </a:cxn>
                <a:cxn ang="0">
                  <a:pos x="1124" y="32"/>
                </a:cxn>
                <a:cxn ang="0">
                  <a:pos x="1126" y="58"/>
                </a:cxn>
                <a:cxn ang="0">
                  <a:pos x="1126" y="85"/>
                </a:cxn>
                <a:cxn ang="0">
                  <a:pos x="1123" y="111"/>
                </a:cxn>
                <a:cxn ang="0">
                  <a:pos x="1120" y="111"/>
                </a:cxn>
                <a:cxn ang="0">
                  <a:pos x="1111" y="111"/>
                </a:cxn>
                <a:cxn ang="0">
                  <a:pos x="1098" y="111"/>
                </a:cxn>
                <a:cxn ang="0">
                  <a:pos x="1080" y="111"/>
                </a:cxn>
                <a:cxn ang="0">
                  <a:pos x="1057" y="111"/>
                </a:cxn>
                <a:cxn ang="0">
                  <a:pos x="1031" y="111"/>
                </a:cxn>
                <a:cxn ang="0">
                  <a:pos x="999" y="111"/>
                </a:cxn>
                <a:cxn ang="0">
                  <a:pos x="966" y="111"/>
                </a:cxn>
                <a:cxn ang="0">
                  <a:pos x="929" y="111"/>
                </a:cxn>
                <a:cxn ang="0">
                  <a:pos x="889" y="111"/>
                </a:cxn>
                <a:cxn ang="0">
                  <a:pos x="846" y="111"/>
                </a:cxn>
                <a:cxn ang="0">
                  <a:pos x="803" y="111"/>
                </a:cxn>
                <a:cxn ang="0">
                  <a:pos x="756" y="111"/>
                </a:cxn>
                <a:cxn ang="0">
                  <a:pos x="709" y="111"/>
                </a:cxn>
                <a:cxn ang="0">
                  <a:pos x="660" y="111"/>
                </a:cxn>
                <a:cxn ang="0">
                  <a:pos x="611" y="111"/>
                </a:cxn>
                <a:cxn ang="0">
                  <a:pos x="561" y="111"/>
                </a:cxn>
                <a:cxn ang="0">
                  <a:pos x="511" y="111"/>
                </a:cxn>
                <a:cxn ang="0">
                  <a:pos x="462" y="111"/>
                </a:cxn>
                <a:cxn ang="0">
                  <a:pos x="413" y="111"/>
                </a:cxn>
                <a:cxn ang="0">
                  <a:pos x="365" y="111"/>
                </a:cxn>
                <a:cxn ang="0">
                  <a:pos x="319" y="111"/>
                </a:cxn>
                <a:cxn ang="0">
                  <a:pos x="274" y="111"/>
                </a:cxn>
                <a:cxn ang="0">
                  <a:pos x="231" y="111"/>
                </a:cxn>
                <a:cxn ang="0">
                  <a:pos x="191" y="111"/>
                </a:cxn>
                <a:cxn ang="0">
                  <a:pos x="153" y="111"/>
                </a:cxn>
                <a:cxn ang="0">
                  <a:pos x="117" y="110"/>
                </a:cxn>
                <a:cxn ang="0">
                  <a:pos x="86" y="110"/>
                </a:cxn>
                <a:cxn ang="0">
                  <a:pos x="59" y="110"/>
                </a:cxn>
                <a:cxn ang="0">
                  <a:pos x="35" y="110"/>
                </a:cxn>
                <a:cxn ang="0">
                  <a:pos x="15" y="109"/>
                </a:cxn>
                <a:cxn ang="0">
                  <a:pos x="0" y="109"/>
                </a:cxn>
                <a:cxn ang="0">
                  <a:pos x="3" y="100"/>
                </a:cxn>
                <a:cxn ang="0">
                  <a:pos x="8" y="92"/>
                </a:cxn>
                <a:cxn ang="0">
                  <a:pos x="13" y="84"/>
                </a:cxn>
                <a:cxn ang="0">
                  <a:pos x="17" y="76"/>
                </a:cxn>
                <a:cxn ang="0">
                  <a:pos x="23" y="69"/>
                </a:cxn>
                <a:cxn ang="0">
                  <a:pos x="28" y="62"/>
                </a:cxn>
                <a:cxn ang="0">
                  <a:pos x="33" y="55"/>
                </a:cxn>
                <a:cxn ang="0">
                  <a:pos x="38" y="47"/>
                </a:cxn>
                <a:cxn ang="0">
                  <a:pos x="45" y="40"/>
                </a:cxn>
                <a:cxn ang="0">
                  <a:pos x="52" y="31"/>
                </a:cxn>
                <a:cxn ang="0">
                  <a:pos x="58" y="22"/>
                </a:cxn>
                <a:cxn ang="0">
                  <a:pos x="62" y="15"/>
                </a:cxn>
                <a:cxn ang="0">
                  <a:pos x="59" y="14"/>
                </a:cxn>
                <a:cxn ang="0">
                  <a:pos x="52" y="11"/>
                </a:cxn>
                <a:cxn ang="0">
                  <a:pos x="43" y="7"/>
                </a:cxn>
                <a:cxn ang="0">
                  <a:pos x="35" y="0"/>
                </a:cxn>
                <a:cxn ang="0">
                  <a:pos x="1123" y="7"/>
                </a:cxn>
              </a:cxnLst>
              <a:rect l="0" t="0" r="r" b="b"/>
              <a:pathLst>
                <a:path w="1126" h="111">
                  <a:moveTo>
                    <a:pt x="1123" y="7"/>
                  </a:moveTo>
                  <a:lnTo>
                    <a:pt x="1124" y="32"/>
                  </a:lnTo>
                  <a:lnTo>
                    <a:pt x="1126" y="58"/>
                  </a:lnTo>
                  <a:lnTo>
                    <a:pt x="1126" y="85"/>
                  </a:lnTo>
                  <a:lnTo>
                    <a:pt x="1123" y="111"/>
                  </a:lnTo>
                  <a:lnTo>
                    <a:pt x="1120" y="111"/>
                  </a:lnTo>
                  <a:lnTo>
                    <a:pt x="1111" y="111"/>
                  </a:lnTo>
                  <a:lnTo>
                    <a:pt x="1098" y="111"/>
                  </a:lnTo>
                  <a:lnTo>
                    <a:pt x="1080" y="111"/>
                  </a:lnTo>
                  <a:lnTo>
                    <a:pt x="1057" y="111"/>
                  </a:lnTo>
                  <a:lnTo>
                    <a:pt x="1031" y="111"/>
                  </a:lnTo>
                  <a:lnTo>
                    <a:pt x="999" y="111"/>
                  </a:lnTo>
                  <a:lnTo>
                    <a:pt x="966" y="111"/>
                  </a:lnTo>
                  <a:lnTo>
                    <a:pt x="929" y="111"/>
                  </a:lnTo>
                  <a:lnTo>
                    <a:pt x="889" y="111"/>
                  </a:lnTo>
                  <a:lnTo>
                    <a:pt x="846" y="111"/>
                  </a:lnTo>
                  <a:lnTo>
                    <a:pt x="803" y="111"/>
                  </a:lnTo>
                  <a:lnTo>
                    <a:pt x="756" y="111"/>
                  </a:lnTo>
                  <a:lnTo>
                    <a:pt x="709" y="111"/>
                  </a:lnTo>
                  <a:lnTo>
                    <a:pt x="660" y="111"/>
                  </a:lnTo>
                  <a:lnTo>
                    <a:pt x="611" y="111"/>
                  </a:lnTo>
                  <a:lnTo>
                    <a:pt x="561" y="111"/>
                  </a:lnTo>
                  <a:lnTo>
                    <a:pt x="511" y="111"/>
                  </a:lnTo>
                  <a:lnTo>
                    <a:pt x="462" y="111"/>
                  </a:lnTo>
                  <a:lnTo>
                    <a:pt x="413" y="111"/>
                  </a:lnTo>
                  <a:lnTo>
                    <a:pt x="365" y="111"/>
                  </a:lnTo>
                  <a:lnTo>
                    <a:pt x="319" y="111"/>
                  </a:lnTo>
                  <a:lnTo>
                    <a:pt x="274" y="111"/>
                  </a:lnTo>
                  <a:lnTo>
                    <a:pt x="231" y="111"/>
                  </a:lnTo>
                  <a:lnTo>
                    <a:pt x="191" y="111"/>
                  </a:lnTo>
                  <a:lnTo>
                    <a:pt x="153" y="111"/>
                  </a:lnTo>
                  <a:lnTo>
                    <a:pt x="117" y="110"/>
                  </a:lnTo>
                  <a:lnTo>
                    <a:pt x="86" y="110"/>
                  </a:lnTo>
                  <a:lnTo>
                    <a:pt x="59" y="110"/>
                  </a:lnTo>
                  <a:lnTo>
                    <a:pt x="35" y="110"/>
                  </a:lnTo>
                  <a:lnTo>
                    <a:pt x="15" y="109"/>
                  </a:lnTo>
                  <a:lnTo>
                    <a:pt x="0" y="109"/>
                  </a:lnTo>
                  <a:lnTo>
                    <a:pt x="3" y="100"/>
                  </a:lnTo>
                  <a:lnTo>
                    <a:pt x="8" y="92"/>
                  </a:lnTo>
                  <a:lnTo>
                    <a:pt x="13" y="84"/>
                  </a:lnTo>
                  <a:lnTo>
                    <a:pt x="17" y="76"/>
                  </a:lnTo>
                  <a:lnTo>
                    <a:pt x="23" y="69"/>
                  </a:lnTo>
                  <a:lnTo>
                    <a:pt x="28" y="62"/>
                  </a:lnTo>
                  <a:lnTo>
                    <a:pt x="33" y="55"/>
                  </a:lnTo>
                  <a:lnTo>
                    <a:pt x="38" y="47"/>
                  </a:lnTo>
                  <a:lnTo>
                    <a:pt x="45" y="40"/>
                  </a:lnTo>
                  <a:lnTo>
                    <a:pt x="52" y="31"/>
                  </a:lnTo>
                  <a:lnTo>
                    <a:pt x="58" y="22"/>
                  </a:lnTo>
                  <a:lnTo>
                    <a:pt x="62" y="15"/>
                  </a:lnTo>
                  <a:lnTo>
                    <a:pt x="59" y="14"/>
                  </a:lnTo>
                  <a:lnTo>
                    <a:pt x="52" y="11"/>
                  </a:lnTo>
                  <a:lnTo>
                    <a:pt x="43" y="7"/>
                  </a:lnTo>
                  <a:lnTo>
                    <a:pt x="35" y="0"/>
                  </a:lnTo>
                  <a:lnTo>
                    <a:pt x="1123" y="7"/>
                  </a:lnTo>
                  <a:close/>
                </a:path>
              </a:pathLst>
            </a:custGeom>
            <a:solidFill>
              <a:srgbClr val="A36D23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13" name="Freeform 1446"/>
            <p:cNvSpPr>
              <a:spLocks/>
            </p:cNvSpPr>
            <p:nvPr/>
          </p:nvSpPr>
          <p:spPr bwMode="auto">
            <a:xfrm>
              <a:off x="504" y="1327"/>
              <a:ext cx="414" cy="252"/>
            </a:xfrm>
            <a:custGeom>
              <a:avLst/>
              <a:gdLst/>
              <a:ahLst/>
              <a:cxnLst>
                <a:cxn ang="0">
                  <a:pos x="779" y="93"/>
                </a:cxn>
                <a:cxn ang="0">
                  <a:pos x="720" y="182"/>
                </a:cxn>
                <a:cxn ang="0">
                  <a:pos x="664" y="276"/>
                </a:cxn>
                <a:cxn ang="0">
                  <a:pos x="618" y="358"/>
                </a:cxn>
                <a:cxn ang="0">
                  <a:pos x="576" y="433"/>
                </a:cxn>
                <a:cxn ang="0">
                  <a:pos x="548" y="479"/>
                </a:cxn>
                <a:cxn ang="0">
                  <a:pos x="496" y="493"/>
                </a:cxn>
                <a:cxn ang="0">
                  <a:pos x="417" y="469"/>
                </a:cxn>
                <a:cxn ang="0">
                  <a:pos x="340" y="443"/>
                </a:cxn>
                <a:cxn ang="0">
                  <a:pos x="262" y="415"/>
                </a:cxn>
                <a:cxn ang="0">
                  <a:pos x="181" y="382"/>
                </a:cxn>
                <a:cxn ang="0">
                  <a:pos x="100" y="349"/>
                </a:cxn>
                <a:cxn ang="0">
                  <a:pos x="14" y="322"/>
                </a:cxn>
                <a:cxn ang="0">
                  <a:pos x="38" y="287"/>
                </a:cxn>
                <a:cxn ang="0">
                  <a:pos x="76" y="257"/>
                </a:cxn>
                <a:cxn ang="0">
                  <a:pos x="110" y="268"/>
                </a:cxn>
                <a:cxn ang="0">
                  <a:pos x="158" y="288"/>
                </a:cxn>
                <a:cxn ang="0">
                  <a:pos x="216" y="309"/>
                </a:cxn>
                <a:cxn ang="0">
                  <a:pos x="275" y="328"/>
                </a:cxn>
                <a:cxn ang="0">
                  <a:pos x="335" y="351"/>
                </a:cxn>
                <a:cxn ang="0">
                  <a:pos x="396" y="373"/>
                </a:cxn>
                <a:cxn ang="0">
                  <a:pos x="419" y="388"/>
                </a:cxn>
                <a:cxn ang="0">
                  <a:pos x="459" y="352"/>
                </a:cxn>
                <a:cxn ang="0">
                  <a:pos x="511" y="366"/>
                </a:cxn>
                <a:cxn ang="0">
                  <a:pos x="533" y="365"/>
                </a:cxn>
                <a:cxn ang="0">
                  <a:pos x="476" y="313"/>
                </a:cxn>
                <a:cxn ang="0">
                  <a:pos x="521" y="313"/>
                </a:cxn>
                <a:cxn ang="0">
                  <a:pos x="560" y="324"/>
                </a:cxn>
                <a:cxn ang="0">
                  <a:pos x="551" y="310"/>
                </a:cxn>
                <a:cxn ang="0">
                  <a:pos x="502" y="299"/>
                </a:cxn>
                <a:cxn ang="0">
                  <a:pos x="497" y="286"/>
                </a:cxn>
                <a:cxn ang="0">
                  <a:pos x="517" y="260"/>
                </a:cxn>
                <a:cxn ang="0">
                  <a:pos x="551" y="261"/>
                </a:cxn>
                <a:cxn ang="0">
                  <a:pos x="590" y="271"/>
                </a:cxn>
                <a:cxn ang="0">
                  <a:pos x="541" y="228"/>
                </a:cxn>
                <a:cxn ang="0">
                  <a:pos x="578" y="216"/>
                </a:cxn>
                <a:cxn ang="0">
                  <a:pos x="618" y="223"/>
                </a:cxn>
                <a:cxn ang="0">
                  <a:pos x="563" y="203"/>
                </a:cxn>
                <a:cxn ang="0">
                  <a:pos x="596" y="167"/>
                </a:cxn>
                <a:cxn ang="0">
                  <a:pos x="629" y="175"/>
                </a:cxn>
                <a:cxn ang="0">
                  <a:pos x="651" y="182"/>
                </a:cxn>
                <a:cxn ang="0">
                  <a:pos x="659" y="173"/>
                </a:cxn>
                <a:cxn ang="0">
                  <a:pos x="634" y="165"/>
                </a:cxn>
                <a:cxn ang="0">
                  <a:pos x="595" y="155"/>
                </a:cxn>
                <a:cxn ang="0">
                  <a:pos x="626" y="128"/>
                </a:cxn>
                <a:cxn ang="0">
                  <a:pos x="669" y="137"/>
                </a:cxn>
                <a:cxn ang="0">
                  <a:pos x="629" y="109"/>
                </a:cxn>
                <a:cxn ang="0">
                  <a:pos x="662" y="89"/>
                </a:cxn>
                <a:cxn ang="0">
                  <a:pos x="705" y="94"/>
                </a:cxn>
                <a:cxn ang="0">
                  <a:pos x="701" y="84"/>
                </a:cxn>
                <a:cxn ang="0">
                  <a:pos x="670" y="79"/>
                </a:cxn>
                <a:cxn ang="0">
                  <a:pos x="664" y="57"/>
                </a:cxn>
                <a:cxn ang="0">
                  <a:pos x="707" y="51"/>
                </a:cxn>
                <a:cxn ang="0">
                  <a:pos x="746" y="49"/>
                </a:cxn>
                <a:cxn ang="0">
                  <a:pos x="735" y="44"/>
                </a:cxn>
                <a:cxn ang="0">
                  <a:pos x="697" y="39"/>
                </a:cxn>
                <a:cxn ang="0">
                  <a:pos x="701" y="7"/>
                </a:cxn>
                <a:cxn ang="0">
                  <a:pos x="768" y="11"/>
                </a:cxn>
              </a:cxnLst>
              <a:rect l="0" t="0" r="r" b="b"/>
              <a:pathLst>
                <a:path w="827" h="503">
                  <a:moveTo>
                    <a:pt x="827" y="21"/>
                  </a:moveTo>
                  <a:lnTo>
                    <a:pt x="815" y="39"/>
                  </a:lnTo>
                  <a:lnTo>
                    <a:pt x="803" y="57"/>
                  </a:lnTo>
                  <a:lnTo>
                    <a:pt x="791" y="75"/>
                  </a:lnTo>
                  <a:lnTo>
                    <a:pt x="779" y="93"/>
                  </a:lnTo>
                  <a:lnTo>
                    <a:pt x="766" y="110"/>
                  </a:lnTo>
                  <a:lnTo>
                    <a:pt x="755" y="129"/>
                  </a:lnTo>
                  <a:lnTo>
                    <a:pt x="743" y="146"/>
                  </a:lnTo>
                  <a:lnTo>
                    <a:pt x="732" y="165"/>
                  </a:lnTo>
                  <a:lnTo>
                    <a:pt x="720" y="182"/>
                  </a:lnTo>
                  <a:lnTo>
                    <a:pt x="709" y="200"/>
                  </a:lnTo>
                  <a:lnTo>
                    <a:pt x="697" y="219"/>
                  </a:lnTo>
                  <a:lnTo>
                    <a:pt x="686" y="238"/>
                  </a:lnTo>
                  <a:lnTo>
                    <a:pt x="675" y="257"/>
                  </a:lnTo>
                  <a:lnTo>
                    <a:pt x="664" y="276"/>
                  </a:lnTo>
                  <a:lnTo>
                    <a:pt x="652" y="296"/>
                  </a:lnTo>
                  <a:lnTo>
                    <a:pt x="642" y="317"/>
                  </a:lnTo>
                  <a:lnTo>
                    <a:pt x="635" y="331"/>
                  </a:lnTo>
                  <a:lnTo>
                    <a:pt x="627" y="344"/>
                  </a:lnTo>
                  <a:lnTo>
                    <a:pt x="618" y="358"/>
                  </a:lnTo>
                  <a:lnTo>
                    <a:pt x="609" y="372"/>
                  </a:lnTo>
                  <a:lnTo>
                    <a:pt x="599" y="386"/>
                  </a:lnTo>
                  <a:lnTo>
                    <a:pt x="590" y="401"/>
                  </a:lnTo>
                  <a:lnTo>
                    <a:pt x="583" y="417"/>
                  </a:lnTo>
                  <a:lnTo>
                    <a:pt x="576" y="433"/>
                  </a:lnTo>
                  <a:lnTo>
                    <a:pt x="571" y="442"/>
                  </a:lnTo>
                  <a:lnTo>
                    <a:pt x="565" y="451"/>
                  </a:lnTo>
                  <a:lnTo>
                    <a:pt x="559" y="461"/>
                  </a:lnTo>
                  <a:lnTo>
                    <a:pt x="553" y="470"/>
                  </a:lnTo>
                  <a:lnTo>
                    <a:pt x="548" y="479"/>
                  </a:lnTo>
                  <a:lnTo>
                    <a:pt x="541" y="487"/>
                  </a:lnTo>
                  <a:lnTo>
                    <a:pt x="534" y="495"/>
                  </a:lnTo>
                  <a:lnTo>
                    <a:pt x="527" y="503"/>
                  </a:lnTo>
                  <a:lnTo>
                    <a:pt x="511" y="499"/>
                  </a:lnTo>
                  <a:lnTo>
                    <a:pt x="496" y="493"/>
                  </a:lnTo>
                  <a:lnTo>
                    <a:pt x="480" y="488"/>
                  </a:lnTo>
                  <a:lnTo>
                    <a:pt x="464" y="483"/>
                  </a:lnTo>
                  <a:lnTo>
                    <a:pt x="449" y="478"/>
                  </a:lnTo>
                  <a:lnTo>
                    <a:pt x="432" y="473"/>
                  </a:lnTo>
                  <a:lnTo>
                    <a:pt x="417" y="469"/>
                  </a:lnTo>
                  <a:lnTo>
                    <a:pt x="401" y="463"/>
                  </a:lnTo>
                  <a:lnTo>
                    <a:pt x="386" y="458"/>
                  </a:lnTo>
                  <a:lnTo>
                    <a:pt x="371" y="454"/>
                  </a:lnTo>
                  <a:lnTo>
                    <a:pt x="355" y="448"/>
                  </a:lnTo>
                  <a:lnTo>
                    <a:pt x="340" y="443"/>
                  </a:lnTo>
                  <a:lnTo>
                    <a:pt x="325" y="438"/>
                  </a:lnTo>
                  <a:lnTo>
                    <a:pt x="309" y="433"/>
                  </a:lnTo>
                  <a:lnTo>
                    <a:pt x="294" y="427"/>
                  </a:lnTo>
                  <a:lnTo>
                    <a:pt x="279" y="422"/>
                  </a:lnTo>
                  <a:lnTo>
                    <a:pt x="262" y="415"/>
                  </a:lnTo>
                  <a:lnTo>
                    <a:pt x="246" y="409"/>
                  </a:lnTo>
                  <a:lnTo>
                    <a:pt x="230" y="402"/>
                  </a:lnTo>
                  <a:lnTo>
                    <a:pt x="214" y="395"/>
                  </a:lnTo>
                  <a:lnTo>
                    <a:pt x="198" y="388"/>
                  </a:lnTo>
                  <a:lnTo>
                    <a:pt x="181" y="382"/>
                  </a:lnTo>
                  <a:lnTo>
                    <a:pt x="165" y="375"/>
                  </a:lnTo>
                  <a:lnTo>
                    <a:pt x="149" y="369"/>
                  </a:lnTo>
                  <a:lnTo>
                    <a:pt x="133" y="362"/>
                  </a:lnTo>
                  <a:lnTo>
                    <a:pt x="117" y="356"/>
                  </a:lnTo>
                  <a:lnTo>
                    <a:pt x="100" y="349"/>
                  </a:lnTo>
                  <a:lnTo>
                    <a:pt x="84" y="343"/>
                  </a:lnTo>
                  <a:lnTo>
                    <a:pt x="66" y="337"/>
                  </a:lnTo>
                  <a:lnTo>
                    <a:pt x="50" y="333"/>
                  </a:lnTo>
                  <a:lnTo>
                    <a:pt x="32" y="327"/>
                  </a:lnTo>
                  <a:lnTo>
                    <a:pt x="14" y="322"/>
                  </a:lnTo>
                  <a:lnTo>
                    <a:pt x="0" y="316"/>
                  </a:lnTo>
                  <a:lnTo>
                    <a:pt x="8" y="309"/>
                  </a:lnTo>
                  <a:lnTo>
                    <a:pt x="18" y="302"/>
                  </a:lnTo>
                  <a:lnTo>
                    <a:pt x="27" y="294"/>
                  </a:lnTo>
                  <a:lnTo>
                    <a:pt x="38" y="287"/>
                  </a:lnTo>
                  <a:lnTo>
                    <a:pt x="47" y="280"/>
                  </a:lnTo>
                  <a:lnTo>
                    <a:pt x="56" y="272"/>
                  </a:lnTo>
                  <a:lnTo>
                    <a:pt x="63" y="264"/>
                  </a:lnTo>
                  <a:lnTo>
                    <a:pt x="69" y="256"/>
                  </a:lnTo>
                  <a:lnTo>
                    <a:pt x="76" y="257"/>
                  </a:lnTo>
                  <a:lnTo>
                    <a:pt x="82" y="258"/>
                  </a:lnTo>
                  <a:lnTo>
                    <a:pt x="89" y="260"/>
                  </a:lnTo>
                  <a:lnTo>
                    <a:pt x="96" y="263"/>
                  </a:lnTo>
                  <a:lnTo>
                    <a:pt x="103" y="266"/>
                  </a:lnTo>
                  <a:lnTo>
                    <a:pt x="110" y="268"/>
                  </a:lnTo>
                  <a:lnTo>
                    <a:pt x="117" y="272"/>
                  </a:lnTo>
                  <a:lnTo>
                    <a:pt x="124" y="275"/>
                  </a:lnTo>
                  <a:lnTo>
                    <a:pt x="135" y="280"/>
                  </a:lnTo>
                  <a:lnTo>
                    <a:pt x="147" y="283"/>
                  </a:lnTo>
                  <a:lnTo>
                    <a:pt x="158" y="288"/>
                  </a:lnTo>
                  <a:lnTo>
                    <a:pt x="170" y="291"/>
                  </a:lnTo>
                  <a:lnTo>
                    <a:pt x="181" y="296"/>
                  </a:lnTo>
                  <a:lnTo>
                    <a:pt x="193" y="301"/>
                  </a:lnTo>
                  <a:lnTo>
                    <a:pt x="204" y="304"/>
                  </a:lnTo>
                  <a:lnTo>
                    <a:pt x="216" y="309"/>
                  </a:lnTo>
                  <a:lnTo>
                    <a:pt x="228" y="312"/>
                  </a:lnTo>
                  <a:lnTo>
                    <a:pt x="240" y="317"/>
                  </a:lnTo>
                  <a:lnTo>
                    <a:pt x="252" y="320"/>
                  </a:lnTo>
                  <a:lnTo>
                    <a:pt x="263" y="324"/>
                  </a:lnTo>
                  <a:lnTo>
                    <a:pt x="275" y="328"/>
                  </a:lnTo>
                  <a:lnTo>
                    <a:pt x="286" y="332"/>
                  </a:lnTo>
                  <a:lnTo>
                    <a:pt x="299" y="335"/>
                  </a:lnTo>
                  <a:lnTo>
                    <a:pt x="310" y="339"/>
                  </a:lnTo>
                  <a:lnTo>
                    <a:pt x="322" y="345"/>
                  </a:lnTo>
                  <a:lnTo>
                    <a:pt x="335" y="351"/>
                  </a:lnTo>
                  <a:lnTo>
                    <a:pt x="346" y="356"/>
                  </a:lnTo>
                  <a:lnTo>
                    <a:pt x="359" y="359"/>
                  </a:lnTo>
                  <a:lnTo>
                    <a:pt x="371" y="364"/>
                  </a:lnTo>
                  <a:lnTo>
                    <a:pt x="383" y="369"/>
                  </a:lnTo>
                  <a:lnTo>
                    <a:pt x="396" y="373"/>
                  </a:lnTo>
                  <a:lnTo>
                    <a:pt x="407" y="379"/>
                  </a:lnTo>
                  <a:lnTo>
                    <a:pt x="407" y="385"/>
                  </a:lnTo>
                  <a:lnTo>
                    <a:pt x="409" y="388"/>
                  </a:lnTo>
                  <a:lnTo>
                    <a:pt x="414" y="389"/>
                  </a:lnTo>
                  <a:lnTo>
                    <a:pt x="419" y="388"/>
                  </a:lnTo>
                  <a:lnTo>
                    <a:pt x="424" y="378"/>
                  </a:lnTo>
                  <a:lnTo>
                    <a:pt x="432" y="370"/>
                  </a:lnTo>
                  <a:lnTo>
                    <a:pt x="441" y="362"/>
                  </a:lnTo>
                  <a:lnTo>
                    <a:pt x="449" y="350"/>
                  </a:lnTo>
                  <a:lnTo>
                    <a:pt x="459" y="352"/>
                  </a:lnTo>
                  <a:lnTo>
                    <a:pt x="469" y="356"/>
                  </a:lnTo>
                  <a:lnTo>
                    <a:pt x="480" y="358"/>
                  </a:lnTo>
                  <a:lnTo>
                    <a:pt x="490" y="362"/>
                  </a:lnTo>
                  <a:lnTo>
                    <a:pt x="500" y="364"/>
                  </a:lnTo>
                  <a:lnTo>
                    <a:pt x="511" y="366"/>
                  </a:lnTo>
                  <a:lnTo>
                    <a:pt x="521" y="369"/>
                  </a:lnTo>
                  <a:lnTo>
                    <a:pt x="531" y="371"/>
                  </a:lnTo>
                  <a:lnTo>
                    <a:pt x="533" y="370"/>
                  </a:lnTo>
                  <a:lnTo>
                    <a:pt x="533" y="367"/>
                  </a:lnTo>
                  <a:lnTo>
                    <a:pt x="533" y="365"/>
                  </a:lnTo>
                  <a:lnTo>
                    <a:pt x="533" y="363"/>
                  </a:lnTo>
                  <a:lnTo>
                    <a:pt x="460" y="341"/>
                  </a:lnTo>
                  <a:lnTo>
                    <a:pt x="466" y="332"/>
                  </a:lnTo>
                  <a:lnTo>
                    <a:pt x="470" y="322"/>
                  </a:lnTo>
                  <a:lnTo>
                    <a:pt x="476" y="313"/>
                  </a:lnTo>
                  <a:lnTo>
                    <a:pt x="483" y="306"/>
                  </a:lnTo>
                  <a:lnTo>
                    <a:pt x="492" y="309"/>
                  </a:lnTo>
                  <a:lnTo>
                    <a:pt x="502" y="310"/>
                  </a:lnTo>
                  <a:lnTo>
                    <a:pt x="512" y="312"/>
                  </a:lnTo>
                  <a:lnTo>
                    <a:pt x="521" y="313"/>
                  </a:lnTo>
                  <a:lnTo>
                    <a:pt x="530" y="316"/>
                  </a:lnTo>
                  <a:lnTo>
                    <a:pt x="540" y="318"/>
                  </a:lnTo>
                  <a:lnTo>
                    <a:pt x="549" y="321"/>
                  </a:lnTo>
                  <a:lnTo>
                    <a:pt x="558" y="324"/>
                  </a:lnTo>
                  <a:lnTo>
                    <a:pt x="560" y="324"/>
                  </a:lnTo>
                  <a:lnTo>
                    <a:pt x="561" y="322"/>
                  </a:lnTo>
                  <a:lnTo>
                    <a:pt x="563" y="320"/>
                  </a:lnTo>
                  <a:lnTo>
                    <a:pt x="565" y="319"/>
                  </a:lnTo>
                  <a:lnTo>
                    <a:pt x="558" y="313"/>
                  </a:lnTo>
                  <a:lnTo>
                    <a:pt x="551" y="310"/>
                  </a:lnTo>
                  <a:lnTo>
                    <a:pt x="542" y="306"/>
                  </a:lnTo>
                  <a:lnTo>
                    <a:pt x="533" y="304"/>
                  </a:lnTo>
                  <a:lnTo>
                    <a:pt x="522" y="303"/>
                  </a:lnTo>
                  <a:lnTo>
                    <a:pt x="512" y="301"/>
                  </a:lnTo>
                  <a:lnTo>
                    <a:pt x="502" y="299"/>
                  </a:lnTo>
                  <a:lnTo>
                    <a:pt x="492" y="296"/>
                  </a:lnTo>
                  <a:lnTo>
                    <a:pt x="492" y="292"/>
                  </a:lnTo>
                  <a:lnTo>
                    <a:pt x="493" y="290"/>
                  </a:lnTo>
                  <a:lnTo>
                    <a:pt x="496" y="289"/>
                  </a:lnTo>
                  <a:lnTo>
                    <a:pt x="497" y="286"/>
                  </a:lnTo>
                  <a:lnTo>
                    <a:pt x="502" y="281"/>
                  </a:lnTo>
                  <a:lnTo>
                    <a:pt x="505" y="275"/>
                  </a:lnTo>
                  <a:lnTo>
                    <a:pt x="508" y="269"/>
                  </a:lnTo>
                  <a:lnTo>
                    <a:pt x="513" y="265"/>
                  </a:lnTo>
                  <a:lnTo>
                    <a:pt x="517" y="260"/>
                  </a:lnTo>
                  <a:lnTo>
                    <a:pt x="521" y="258"/>
                  </a:lnTo>
                  <a:lnTo>
                    <a:pt x="527" y="257"/>
                  </a:lnTo>
                  <a:lnTo>
                    <a:pt x="535" y="258"/>
                  </a:lnTo>
                  <a:lnTo>
                    <a:pt x="543" y="259"/>
                  </a:lnTo>
                  <a:lnTo>
                    <a:pt x="551" y="261"/>
                  </a:lnTo>
                  <a:lnTo>
                    <a:pt x="559" y="264"/>
                  </a:lnTo>
                  <a:lnTo>
                    <a:pt x="567" y="266"/>
                  </a:lnTo>
                  <a:lnTo>
                    <a:pt x="574" y="268"/>
                  </a:lnTo>
                  <a:lnTo>
                    <a:pt x="582" y="269"/>
                  </a:lnTo>
                  <a:lnTo>
                    <a:pt x="590" y="271"/>
                  </a:lnTo>
                  <a:lnTo>
                    <a:pt x="598" y="269"/>
                  </a:lnTo>
                  <a:lnTo>
                    <a:pt x="598" y="263"/>
                  </a:lnTo>
                  <a:lnTo>
                    <a:pt x="529" y="245"/>
                  </a:lnTo>
                  <a:lnTo>
                    <a:pt x="534" y="236"/>
                  </a:lnTo>
                  <a:lnTo>
                    <a:pt x="541" y="228"/>
                  </a:lnTo>
                  <a:lnTo>
                    <a:pt x="548" y="220"/>
                  </a:lnTo>
                  <a:lnTo>
                    <a:pt x="553" y="211"/>
                  </a:lnTo>
                  <a:lnTo>
                    <a:pt x="561" y="212"/>
                  </a:lnTo>
                  <a:lnTo>
                    <a:pt x="569" y="214"/>
                  </a:lnTo>
                  <a:lnTo>
                    <a:pt x="578" y="216"/>
                  </a:lnTo>
                  <a:lnTo>
                    <a:pt x="586" y="219"/>
                  </a:lnTo>
                  <a:lnTo>
                    <a:pt x="594" y="221"/>
                  </a:lnTo>
                  <a:lnTo>
                    <a:pt x="602" y="223"/>
                  </a:lnTo>
                  <a:lnTo>
                    <a:pt x="610" y="223"/>
                  </a:lnTo>
                  <a:lnTo>
                    <a:pt x="618" y="223"/>
                  </a:lnTo>
                  <a:lnTo>
                    <a:pt x="619" y="222"/>
                  </a:lnTo>
                  <a:lnTo>
                    <a:pt x="619" y="220"/>
                  </a:lnTo>
                  <a:lnTo>
                    <a:pt x="619" y="219"/>
                  </a:lnTo>
                  <a:lnTo>
                    <a:pt x="619" y="216"/>
                  </a:lnTo>
                  <a:lnTo>
                    <a:pt x="563" y="203"/>
                  </a:lnTo>
                  <a:lnTo>
                    <a:pt x="567" y="191"/>
                  </a:lnTo>
                  <a:lnTo>
                    <a:pt x="573" y="182"/>
                  </a:lnTo>
                  <a:lnTo>
                    <a:pt x="581" y="174"/>
                  </a:lnTo>
                  <a:lnTo>
                    <a:pt x="589" y="166"/>
                  </a:lnTo>
                  <a:lnTo>
                    <a:pt x="596" y="167"/>
                  </a:lnTo>
                  <a:lnTo>
                    <a:pt x="603" y="168"/>
                  </a:lnTo>
                  <a:lnTo>
                    <a:pt x="610" y="169"/>
                  </a:lnTo>
                  <a:lnTo>
                    <a:pt x="617" y="172"/>
                  </a:lnTo>
                  <a:lnTo>
                    <a:pt x="622" y="174"/>
                  </a:lnTo>
                  <a:lnTo>
                    <a:pt x="629" y="175"/>
                  </a:lnTo>
                  <a:lnTo>
                    <a:pt x="635" y="175"/>
                  </a:lnTo>
                  <a:lnTo>
                    <a:pt x="641" y="175"/>
                  </a:lnTo>
                  <a:lnTo>
                    <a:pt x="643" y="178"/>
                  </a:lnTo>
                  <a:lnTo>
                    <a:pt x="647" y="181"/>
                  </a:lnTo>
                  <a:lnTo>
                    <a:pt x="651" y="182"/>
                  </a:lnTo>
                  <a:lnTo>
                    <a:pt x="656" y="180"/>
                  </a:lnTo>
                  <a:lnTo>
                    <a:pt x="657" y="177"/>
                  </a:lnTo>
                  <a:lnTo>
                    <a:pt x="658" y="177"/>
                  </a:lnTo>
                  <a:lnTo>
                    <a:pt x="659" y="176"/>
                  </a:lnTo>
                  <a:lnTo>
                    <a:pt x="659" y="173"/>
                  </a:lnTo>
                  <a:lnTo>
                    <a:pt x="658" y="172"/>
                  </a:lnTo>
                  <a:lnTo>
                    <a:pt x="657" y="172"/>
                  </a:lnTo>
                  <a:lnTo>
                    <a:pt x="650" y="168"/>
                  </a:lnTo>
                  <a:lnTo>
                    <a:pt x="642" y="167"/>
                  </a:lnTo>
                  <a:lnTo>
                    <a:pt x="634" y="165"/>
                  </a:lnTo>
                  <a:lnTo>
                    <a:pt x="627" y="163"/>
                  </a:lnTo>
                  <a:lnTo>
                    <a:pt x="619" y="162"/>
                  </a:lnTo>
                  <a:lnTo>
                    <a:pt x="611" y="160"/>
                  </a:lnTo>
                  <a:lnTo>
                    <a:pt x="603" y="159"/>
                  </a:lnTo>
                  <a:lnTo>
                    <a:pt x="595" y="155"/>
                  </a:lnTo>
                  <a:lnTo>
                    <a:pt x="599" y="147"/>
                  </a:lnTo>
                  <a:lnTo>
                    <a:pt x="605" y="140"/>
                  </a:lnTo>
                  <a:lnTo>
                    <a:pt x="612" y="134"/>
                  </a:lnTo>
                  <a:lnTo>
                    <a:pt x="618" y="127"/>
                  </a:lnTo>
                  <a:lnTo>
                    <a:pt x="626" y="128"/>
                  </a:lnTo>
                  <a:lnTo>
                    <a:pt x="635" y="130"/>
                  </a:lnTo>
                  <a:lnTo>
                    <a:pt x="643" y="132"/>
                  </a:lnTo>
                  <a:lnTo>
                    <a:pt x="651" y="135"/>
                  </a:lnTo>
                  <a:lnTo>
                    <a:pt x="660" y="136"/>
                  </a:lnTo>
                  <a:lnTo>
                    <a:pt x="669" y="137"/>
                  </a:lnTo>
                  <a:lnTo>
                    <a:pt x="677" y="138"/>
                  </a:lnTo>
                  <a:lnTo>
                    <a:pt x="685" y="137"/>
                  </a:lnTo>
                  <a:lnTo>
                    <a:pt x="685" y="130"/>
                  </a:lnTo>
                  <a:lnTo>
                    <a:pt x="628" y="119"/>
                  </a:lnTo>
                  <a:lnTo>
                    <a:pt x="629" y="109"/>
                  </a:lnTo>
                  <a:lnTo>
                    <a:pt x="634" y="102"/>
                  </a:lnTo>
                  <a:lnTo>
                    <a:pt x="639" y="95"/>
                  </a:lnTo>
                  <a:lnTo>
                    <a:pt x="643" y="89"/>
                  </a:lnTo>
                  <a:lnTo>
                    <a:pt x="652" y="89"/>
                  </a:lnTo>
                  <a:lnTo>
                    <a:pt x="662" y="89"/>
                  </a:lnTo>
                  <a:lnTo>
                    <a:pt x="670" y="91"/>
                  </a:lnTo>
                  <a:lnTo>
                    <a:pt x="679" y="92"/>
                  </a:lnTo>
                  <a:lnTo>
                    <a:pt x="688" y="93"/>
                  </a:lnTo>
                  <a:lnTo>
                    <a:pt x="696" y="94"/>
                  </a:lnTo>
                  <a:lnTo>
                    <a:pt x="705" y="94"/>
                  </a:lnTo>
                  <a:lnTo>
                    <a:pt x="715" y="93"/>
                  </a:lnTo>
                  <a:lnTo>
                    <a:pt x="715" y="87"/>
                  </a:lnTo>
                  <a:lnTo>
                    <a:pt x="710" y="85"/>
                  </a:lnTo>
                  <a:lnTo>
                    <a:pt x="705" y="85"/>
                  </a:lnTo>
                  <a:lnTo>
                    <a:pt x="701" y="84"/>
                  </a:lnTo>
                  <a:lnTo>
                    <a:pt x="695" y="83"/>
                  </a:lnTo>
                  <a:lnTo>
                    <a:pt x="688" y="83"/>
                  </a:lnTo>
                  <a:lnTo>
                    <a:pt x="682" y="82"/>
                  </a:lnTo>
                  <a:lnTo>
                    <a:pt x="675" y="81"/>
                  </a:lnTo>
                  <a:lnTo>
                    <a:pt x="670" y="79"/>
                  </a:lnTo>
                  <a:lnTo>
                    <a:pt x="664" y="78"/>
                  </a:lnTo>
                  <a:lnTo>
                    <a:pt x="658" y="77"/>
                  </a:lnTo>
                  <a:lnTo>
                    <a:pt x="654" y="76"/>
                  </a:lnTo>
                  <a:lnTo>
                    <a:pt x="658" y="68"/>
                  </a:lnTo>
                  <a:lnTo>
                    <a:pt x="664" y="57"/>
                  </a:lnTo>
                  <a:lnTo>
                    <a:pt x="671" y="49"/>
                  </a:lnTo>
                  <a:lnTo>
                    <a:pt x="681" y="46"/>
                  </a:lnTo>
                  <a:lnTo>
                    <a:pt x="689" y="47"/>
                  </a:lnTo>
                  <a:lnTo>
                    <a:pt x="697" y="49"/>
                  </a:lnTo>
                  <a:lnTo>
                    <a:pt x="707" y="51"/>
                  </a:lnTo>
                  <a:lnTo>
                    <a:pt x="715" y="53"/>
                  </a:lnTo>
                  <a:lnTo>
                    <a:pt x="723" y="54"/>
                  </a:lnTo>
                  <a:lnTo>
                    <a:pt x="731" y="54"/>
                  </a:lnTo>
                  <a:lnTo>
                    <a:pt x="739" y="53"/>
                  </a:lnTo>
                  <a:lnTo>
                    <a:pt x="746" y="49"/>
                  </a:lnTo>
                  <a:lnTo>
                    <a:pt x="746" y="47"/>
                  </a:lnTo>
                  <a:lnTo>
                    <a:pt x="746" y="46"/>
                  </a:lnTo>
                  <a:lnTo>
                    <a:pt x="745" y="44"/>
                  </a:lnTo>
                  <a:lnTo>
                    <a:pt x="743" y="44"/>
                  </a:lnTo>
                  <a:lnTo>
                    <a:pt x="735" y="44"/>
                  </a:lnTo>
                  <a:lnTo>
                    <a:pt x="727" y="44"/>
                  </a:lnTo>
                  <a:lnTo>
                    <a:pt x="720" y="44"/>
                  </a:lnTo>
                  <a:lnTo>
                    <a:pt x="712" y="42"/>
                  </a:lnTo>
                  <a:lnTo>
                    <a:pt x="705" y="41"/>
                  </a:lnTo>
                  <a:lnTo>
                    <a:pt x="697" y="39"/>
                  </a:lnTo>
                  <a:lnTo>
                    <a:pt x="690" y="37"/>
                  </a:lnTo>
                  <a:lnTo>
                    <a:pt x="685" y="33"/>
                  </a:lnTo>
                  <a:lnTo>
                    <a:pt x="689" y="24"/>
                  </a:lnTo>
                  <a:lnTo>
                    <a:pt x="695" y="15"/>
                  </a:lnTo>
                  <a:lnTo>
                    <a:pt x="701" y="7"/>
                  </a:lnTo>
                  <a:lnTo>
                    <a:pt x="707" y="0"/>
                  </a:lnTo>
                  <a:lnTo>
                    <a:pt x="721" y="3"/>
                  </a:lnTo>
                  <a:lnTo>
                    <a:pt x="736" y="6"/>
                  </a:lnTo>
                  <a:lnTo>
                    <a:pt x="751" y="9"/>
                  </a:lnTo>
                  <a:lnTo>
                    <a:pt x="768" y="11"/>
                  </a:lnTo>
                  <a:lnTo>
                    <a:pt x="783" y="15"/>
                  </a:lnTo>
                  <a:lnTo>
                    <a:pt x="797" y="17"/>
                  </a:lnTo>
                  <a:lnTo>
                    <a:pt x="812" y="19"/>
                  </a:lnTo>
                  <a:lnTo>
                    <a:pt x="827" y="2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14" name="Freeform 1447"/>
            <p:cNvSpPr>
              <a:spLocks/>
            </p:cNvSpPr>
            <p:nvPr/>
          </p:nvSpPr>
          <p:spPr bwMode="auto">
            <a:xfrm>
              <a:off x="656" y="1329"/>
              <a:ext cx="132" cy="36"/>
            </a:xfrm>
            <a:custGeom>
              <a:avLst/>
              <a:gdLst/>
              <a:ahLst/>
              <a:cxnLst>
                <a:cxn ang="0">
                  <a:pos x="264" y="68"/>
                </a:cxn>
                <a:cxn ang="0">
                  <a:pos x="264" y="72"/>
                </a:cxn>
                <a:cxn ang="0">
                  <a:pos x="247" y="70"/>
                </a:cxn>
                <a:cxn ang="0">
                  <a:pos x="231" y="67"/>
                </a:cxn>
                <a:cxn ang="0">
                  <a:pos x="214" y="65"/>
                </a:cxn>
                <a:cxn ang="0">
                  <a:pos x="196" y="63"/>
                </a:cxn>
                <a:cxn ang="0">
                  <a:pos x="179" y="59"/>
                </a:cxn>
                <a:cxn ang="0">
                  <a:pos x="163" y="56"/>
                </a:cxn>
                <a:cxn ang="0">
                  <a:pos x="146" y="52"/>
                </a:cxn>
                <a:cxn ang="0">
                  <a:pos x="128" y="49"/>
                </a:cxn>
                <a:cxn ang="0">
                  <a:pos x="111" y="45"/>
                </a:cxn>
                <a:cxn ang="0">
                  <a:pos x="95" y="41"/>
                </a:cxn>
                <a:cxn ang="0">
                  <a:pos x="78" y="36"/>
                </a:cxn>
                <a:cxn ang="0">
                  <a:pos x="62" y="30"/>
                </a:cxn>
                <a:cxn ang="0">
                  <a:pos x="46" y="26"/>
                </a:cxn>
                <a:cxn ang="0">
                  <a:pos x="31" y="20"/>
                </a:cxn>
                <a:cxn ang="0">
                  <a:pos x="14" y="13"/>
                </a:cxn>
                <a:cxn ang="0">
                  <a:pos x="0" y="6"/>
                </a:cxn>
                <a:cxn ang="0">
                  <a:pos x="4" y="0"/>
                </a:cxn>
                <a:cxn ang="0">
                  <a:pos x="19" y="7"/>
                </a:cxn>
                <a:cxn ang="0">
                  <a:pos x="34" y="13"/>
                </a:cxn>
                <a:cxn ang="0">
                  <a:pos x="50" y="19"/>
                </a:cxn>
                <a:cxn ang="0">
                  <a:pos x="65" y="25"/>
                </a:cxn>
                <a:cxn ang="0">
                  <a:pos x="82" y="29"/>
                </a:cxn>
                <a:cxn ang="0">
                  <a:pos x="99" y="34"/>
                </a:cxn>
                <a:cxn ang="0">
                  <a:pos x="115" y="38"/>
                </a:cxn>
                <a:cxn ang="0">
                  <a:pos x="132" y="42"/>
                </a:cxn>
                <a:cxn ang="0">
                  <a:pos x="149" y="45"/>
                </a:cxn>
                <a:cxn ang="0">
                  <a:pos x="166" y="49"/>
                </a:cxn>
                <a:cxn ang="0">
                  <a:pos x="183" y="52"/>
                </a:cxn>
                <a:cxn ang="0">
                  <a:pos x="200" y="56"/>
                </a:cxn>
                <a:cxn ang="0">
                  <a:pos x="216" y="58"/>
                </a:cxn>
                <a:cxn ang="0">
                  <a:pos x="232" y="62"/>
                </a:cxn>
                <a:cxn ang="0">
                  <a:pos x="248" y="65"/>
                </a:cxn>
                <a:cxn ang="0">
                  <a:pos x="264" y="68"/>
                </a:cxn>
              </a:cxnLst>
              <a:rect l="0" t="0" r="r" b="b"/>
              <a:pathLst>
                <a:path w="264" h="72">
                  <a:moveTo>
                    <a:pt x="264" y="68"/>
                  </a:moveTo>
                  <a:lnTo>
                    <a:pt x="264" y="72"/>
                  </a:lnTo>
                  <a:lnTo>
                    <a:pt x="247" y="70"/>
                  </a:lnTo>
                  <a:lnTo>
                    <a:pt x="231" y="67"/>
                  </a:lnTo>
                  <a:lnTo>
                    <a:pt x="214" y="65"/>
                  </a:lnTo>
                  <a:lnTo>
                    <a:pt x="196" y="63"/>
                  </a:lnTo>
                  <a:lnTo>
                    <a:pt x="179" y="59"/>
                  </a:lnTo>
                  <a:lnTo>
                    <a:pt x="163" y="56"/>
                  </a:lnTo>
                  <a:lnTo>
                    <a:pt x="146" y="52"/>
                  </a:lnTo>
                  <a:lnTo>
                    <a:pt x="128" y="49"/>
                  </a:lnTo>
                  <a:lnTo>
                    <a:pt x="111" y="45"/>
                  </a:lnTo>
                  <a:lnTo>
                    <a:pt x="95" y="41"/>
                  </a:lnTo>
                  <a:lnTo>
                    <a:pt x="78" y="36"/>
                  </a:lnTo>
                  <a:lnTo>
                    <a:pt x="62" y="30"/>
                  </a:lnTo>
                  <a:lnTo>
                    <a:pt x="46" y="26"/>
                  </a:lnTo>
                  <a:lnTo>
                    <a:pt x="31" y="20"/>
                  </a:lnTo>
                  <a:lnTo>
                    <a:pt x="14" y="13"/>
                  </a:lnTo>
                  <a:lnTo>
                    <a:pt x="0" y="6"/>
                  </a:lnTo>
                  <a:lnTo>
                    <a:pt x="4" y="0"/>
                  </a:lnTo>
                  <a:lnTo>
                    <a:pt x="19" y="7"/>
                  </a:lnTo>
                  <a:lnTo>
                    <a:pt x="34" y="13"/>
                  </a:lnTo>
                  <a:lnTo>
                    <a:pt x="50" y="19"/>
                  </a:lnTo>
                  <a:lnTo>
                    <a:pt x="65" y="25"/>
                  </a:lnTo>
                  <a:lnTo>
                    <a:pt x="82" y="29"/>
                  </a:lnTo>
                  <a:lnTo>
                    <a:pt x="99" y="34"/>
                  </a:lnTo>
                  <a:lnTo>
                    <a:pt x="115" y="38"/>
                  </a:lnTo>
                  <a:lnTo>
                    <a:pt x="132" y="42"/>
                  </a:lnTo>
                  <a:lnTo>
                    <a:pt x="149" y="45"/>
                  </a:lnTo>
                  <a:lnTo>
                    <a:pt x="166" y="49"/>
                  </a:lnTo>
                  <a:lnTo>
                    <a:pt x="183" y="52"/>
                  </a:lnTo>
                  <a:lnTo>
                    <a:pt x="200" y="56"/>
                  </a:lnTo>
                  <a:lnTo>
                    <a:pt x="216" y="58"/>
                  </a:lnTo>
                  <a:lnTo>
                    <a:pt x="232" y="62"/>
                  </a:lnTo>
                  <a:lnTo>
                    <a:pt x="248" y="65"/>
                  </a:lnTo>
                  <a:lnTo>
                    <a:pt x="264" y="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15" name="Freeform 1448"/>
            <p:cNvSpPr>
              <a:spLocks/>
            </p:cNvSpPr>
            <p:nvPr/>
          </p:nvSpPr>
          <p:spPr bwMode="auto">
            <a:xfrm>
              <a:off x="397" y="1334"/>
              <a:ext cx="208" cy="47"/>
            </a:xfrm>
            <a:custGeom>
              <a:avLst/>
              <a:gdLst/>
              <a:ahLst/>
              <a:cxnLst>
                <a:cxn ang="0">
                  <a:pos x="416" y="2"/>
                </a:cxn>
                <a:cxn ang="0">
                  <a:pos x="406" y="15"/>
                </a:cxn>
                <a:cxn ang="0">
                  <a:pos x="394" y="26"/>
                </a:cxn>
                <a:cxn ang="0">
                  <a:pos x="383" y="38"/>
                </a:cxn>
                <a:cxn ang="0">
                  <a:pos x="370" y="49"/>
                </a:cxn>
                <a:cxn ang="0">
                  <a:pos x="357" y="61"/>
                </a:cxn>
                <a:cxn ang="0">
                  <a:pos x="343" y="71"/>
                </a:cxn>
                <a:cxn ang="0">
                  <a:pos x="330" y="83"/>
                </a:cxn>
                <a:cxn ang="0">
                  <a:pos x="315" y="93"/>
                </a:cxn>
                <a:cxn ang="0">
                  <a:pos x="1" y="93"/>
                </a:cxn>
                <a:cxn ang="0">
                  <a:pos x="0" y="72"/>
                </a:cxn>
                <a:cxn ang="0">
                  <a:pos x="0" y="52"/>
                </a:cxn>
                <a:cxn ang="0">
                  <a:pos x="1" y="32"/>
                </a:cxn>
                <a:cxn ang="0">
                  <a:pos x="1" y="14"/>
                </a:cxn>
                <a:cxn ang="0">
                  <a:pos x="3" y="9"/>
                </a:cxn>
                <a:cxn ang="0">
                  <a:pos x="4" y="3"/>
                </a:cxn>
                <a:cxn ang="0">
                  <a:pos x="5" y="0"/>
                </a:cxn>
                <a:cxn ang="0">
                  <a:pos x="11" y="0"/>
                </a:cxn>
                <a:cxn ang="0">
                  <a:pos x="18" y="2"/>
                </a:cxn>
                <a:cxn ang="0">
                  <a:pos x="33" y="3"/>
                </a:cxn>
                <a:cxn ang="0">
                  <a:pos x="53" y="4"/>
                </a:cxn>
                <a:cxn ang="0">
                  <a:pos x="79" y="4"/>
                </a:cxn>
                <a:cxn ang="0">
                  <a:pos x="107" y="4"/>
                </a:cxn>
                <a:cxn ang="0">
                  <a:pos x="140" y="5"/>
                </a:cxn>
                <a:cxn ang="0">
                  <a:pos x="174" y="5"/>
                </a:cxn>
                <a:cxn ang="0">
                  <a:pos x="210" y="4"/>
                </a:cxn>
                <a:cxn ang="0">
                  <a:pos x="246" y="4"/>
                </a:cxn>
                <a:cxn ang="0">
                  <a:pos x="280" y="4"/>
                </a:cxn>
                <a:cxn ang="0">
                  <a:pos x="312" y="3"/>
                </a:cxn>
                <a:cxn ang="0">
                  <a:pos x="342" y="3"/>
                </a:cxn>
                <a:cxn ang="0">
                  <a:pos x="369" y="3"/>
                </a:cxn>
                <a:cxn ang="0">
                  <a:pos x="391" y="2"/>
                </a:cxn>
                <a:cxn ang="0">
                  <a:pos x="407" y="2"/>
                </a:cxn>
                <a:cxn ang="0">
                  <a:pos x="416" y="2"/>
                </a:cxn>
              </a:cxnLst>
              <a:rect l="0" t="0" r="r" b="b"/>
              <a:pathLst>
                <a:path w="416" h="93">
                  <a:moveTo>
                    <a:pt x="416" y="2"/>
                  </a:moveTo>
                  <a:lnTo>
                    <a:pt x="406" y="15"/>
                  </a:lnTo>
                  <a:lnTo>
                    <a:pt x="394" y="26"/>
                  </a:lnTo>
                  <a:lnTo>
                    <a:pt x="383" y="38"/>
                  </a:lnTo>
                  <a:lnTo>
                    <a:pt x="370" y="49"/>
                  </a:lnTo>
                  <a:lnTo>
                    <a:pt x="357" y="61"/>
                  </a:lnTo>
                  <a:lnTo>
                    <a:pt x="343" y="71"/>
                  </a:lnTo>
                  <a:lnTo>
                    <a:pt x="330" y="83"/>
                  </a:lnTo>
                  <a:lnTo>
                    <a:pt x="315" y="93"/>
                  </a:lnTo>
                  <a:lnTo>
                    <a:pt x="1" y="93"/>
                  </a:lnTo>
                  <a:lnTo>
                    <a:pt x="0" y="72"/>
                  </a:lnTo>
                  <a:lnTo>
                    <a:pt x="0" y="52"/>
                  </a:lnTo>
                  <a:lnTo>
                    <a:pt x="1" y="32"/>
                  </a:lnTo>
                  <a:lnTo>
                    <a:pt x="1" y="14"/>
                  </a:lnTo>
                  <a:lnTo>
                    <a:pt x="3" y="9"/>
                  </a:lnTo>
                  <a:lnTo>
                    <a:pt x="4" y="3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8" y="2"/>
                  </a:lnTo>
                  <a:lnTo>
                    <a:pt x="33" y="3"/>
                  </a:lnTo>
                  <a:lnTo>
                    <a:pt x="53" y="4"/>
                  </a:lnTo>
                  <a:lnTo>
                    <a:pt x="79" y="4"/>
                  </a:lnTo>
                  <a:lnTo>
                    <a:pt x="107" y="4"/>
                  </a:lnTo>
                  <a:lnTo>
                    <a:pt x="140" y="5"/>
                  </a:lnTo>
                  <a:lnTo>
                    <a:pt x="174" y="5"/>
                  </a:lnTo>
                  <a:lnTo>
                    <a:pt x="210" y="4"/>
                  </a:lnTo>
                  <a:lnTo>
                    <a:pt x="246" y="4"/>
                  </a:lnTo>
                  <a:lnTo>
                    <a:pt x="280" y="4"/>
                  </a:lnTo>
                  <a:lnTo>
                    <a:pt x="312" y="3"/>
                  </a:lnTo>
                  <a:lnTo>
                    <a:pt x="342" y="3"/>
                  </a:lnTo>
                  <a:lnTo>
                    <a:pt x="369" y="3"/>
                  </a:lnTo>
                  <a:lnTo>
                    <a:pt x="391" y="2"/>
                  </a:lnTo>
                  <a:lnTo>
                    <a:pt x="407" y="2"/>
                  </a:lnTo>
                  <a:lnTo>
                    <a:pt x="416" y="2"/>
                  </a:lnTo>
                  <a:close/>
                </a:path>
              </a:pathLst>
            </a:custGeom>
            <a:solidFill>
              <a:srgbClr val="A36D23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16" name="Freeform 1449"/>
            <p:cNvSpPr>
              <a:spLocks/>
            </p:cNvSpPr>
            <p:nvPr/>
          </p:nvSpPr>
          <p:spPr bwMode="auto">
            <a:xfrm>
              <a:off x="639" y="1350"/>
              <a:ext cx="129" cy="39"/>
            </a:xfrm>
            <a:custGeom>
              <a:avLst/>
              <a:gdLst/>
              <a:ahLst/>
              <a:cxnLst>
                <a:cxn ang="0">
                  <a:pos x="161" y="54"/>
                </a:cxn>
                <a:cxn ang="0">
                  <a:pos x="173" y="56"/>
                </a:cxn>
                <a:cxn ang="0">
                  <a:pos x="184" y="59"/>
                </a:cxn>
                <a:cxn ang="0">
                  <a:pos x="196" y="61"/>
                </a:cxn>
                <a:cxn ang="0">
                  <a:pos x="207" y="63"/>
                </a:cxn>
                <a:cxn ang="0">
                  <a:pos x="219" y="66"/>
                </a:cxn>
                <a:cxn ang="0">
                  <a:pos x="230" y="67"/>
                </a:cxn>
                <a:cxn ang="0">
                  <a:pos x="242" y="69"/>
                </a:cxn>
                <a:cxn ang="0">
                  <a:pos x="253" y="70"/>
                </a:cxn>
                <a:cxn ang="0">
                  <a:pos x="257" y="74"/>
                </a:cxn>
                <a:cxn ang="0">
                  <a:pos x="258" y="73"/>
                </a:cxn>
                <a:cxn ang="0">
                  <a:pos x="258" y="73"/>
                </a:cxn>
                <a:cxn ang="0">
                  <a:pos x="258" y="77"/>
                </a:cxn>
                <a:cxn ang="0">
                  <a:pos x="258" y="77"/>
                </a:cxn>
                <a:cxn ang="0">
                  <a:pos x="258" y="76"/>
                </a:cxn>
                <a:cxn ang="0">
                  <a:pos x="248" y="76"/>
                </a:cxn>
                <a:cxn ang="0">
                  <a:pos x="236" y="76"/>
                </a:cxn>
                <a:cxn ang="0">
                  <a:pos x="225" y="74"/>
                </a:cxn>
                <a:cxn ang="0">
                  <a:pos x="213" y="71"/>
                </a:cxn>
                <a:cxn ang="0">
                  <a:pos x="200" y="69"/>
                </a:cxn>
                <a:cxn ang="0">
                  <a:pos x="188" y="67"/>
                </a:cxn>
                <a:cxn ang="0">
                  <a:pos x="176" y="64"/>
                </a:cxn>
                <a:cxn ang="0">
                  <a:pos x="165" y="62"/>
                </a:cxn>
                <a:cxn ang="0">
                  <a:pos x="144" y="58"/>
                </a:cxn>
                <a:cxn ang="0">
                  <a:pos x="123" y="52"/>
                </a:cxn>
                <a:cxn ang="0">
                  <a:pos x="104" y="45"/>
                </a:cxn>
                <a:cxn ang="0">
                  <a:pos x="83" y="38"/>
                </a:cxn>
                <a:cxn ang="0">
                  <a:pos x="63" y="31"/>
                </a:cxn>
                <a:cxn ang="0">
                  <a:pos x="44" y="24"/>
                </a:cxn>
                <a:cxn ang="0">
                  <a:pos x="24" y="17"/>
                </a:cxn>
                <a:cxn ang="0">
                  <a:pos x="5" y="11"/>
                </a:cxn>
                <a:cxn ang="0">
                  <a:pos x="1" y="9"/>
                </a:cxn>
                <a:cxn ang="0">
                  <a:pos x="0" y="7"/>
                </a:cxn>
                <a:cxn ang="0">
                  <a:pos x="0" y="3"/>
                </a:cxn>
                <a:cxn ang="0">
                  <a:pos x="1" y="0"/>
                </a:cxn>
                <a:cxn ang="0">
                  <a:pos x="21" y="7"/>
                </a:cxn>
                <a:cxn ang="0">
                  <a:pos x="40" y="14"/>
                </a:cxn>
                <a:cxn ang="0">
                  <a:pos x="60" y="21"/>
                </a:cxn>
                <a:cxn ang="0">
                  <a:pos x="81" y="28"/>
                </a:cxn>
                <a:cxn ang="0">
                  <a:pos x="100" y="36"/>
                </a:cxn>
                <a:cxn ang="0">
                  <a:pos x="121" y="43"/>
                </a:cxn>
                <a:cxn ang="0">
                  <a:pos x="141" y="48"/>
                </a:cxn>
                <a:cxn ang="0">
                  <a:pos x="161" y="54"/>
                </a:cxn>
              </a:cxnLst>
              <a:rect l="0" t="0" r="r" b="b"/>
              <a:pathLst>
                <a:path w="258" h="77">
                  <a:moveTo>
                    <a:pt x="161" y="54"/>
                  </a:moveTo>
                  <a:lnTo>
                    <a:pt x="173" y="56"/>
                  </a:lnTo>
                  <a:lnTo>
                    <a:pt x="184" y="59"/>
                  </a:lnTo>
                  <a:lnTo>
                    <a:pt x="196" y="61"/>
                  </a:lnTo>
                  <a:lnTo>
                    <a:pt x="207" y="63"/>
                  </a:lnTo>
                  <a:lnTo>
                    <a:pt x="219" y="66"/>
                  </a:lnTo>
                  <a:lnTo>
                    <a:pt x="230" y="67"/>
                  </a:lnTo>
                  <a:lnTo>
                    <a:pt x="242" y="69"/>
                  </a:lnTo>
                  <a:lnTo>
                    <a:pt x="253" y="70"/>
                  </a:lnTo>
                  <a:lnTo>
                    <a:pt x="257" y="74"/>
                  </a:lnTo>
                  <a:lnTo>
                    <a:pt x="258" y="73"/>
                  </a:lnTo>
                  <a:lnTo>
                    <a:pt x="258" y="73"/>
                  </a:lnTo>
                  <a:lnTo>
                    <a:pt x="258" y="77"/>
                  </a:lnTo>
                  <a:lnTo>
                    <a:pt x="258" y="77"/>
                  </a:lnTo>
                  <a:lnTo>
                    <a:pt x="258" y="76"/>
                  </a:lnTo>
                  <a:lnTo>
                    <a:pt x="248" y="76"/>
                  </a:lnTo>
                  <a:lnTo>
                    <a:pt x="236" y="76"/>
                  </a:lnTo>
                  <a:lnTo>
                    <a:pt x="225" y="74"/>
                  </a:lnTo>
                  <a:lnTo>
                    <a:pt x="213" y="71"/>
                  </a:lnTo>
                  <a:lnTo>
                    <a:pt x="200" y="69"/>
                  </a:lnTo>
                  <a:lnTo>
                    <a:pt x="188" y="67"/>
                  </a:lnTo>
                  <a:lnTo>
                    <a:pt x="176" y="64"/>
                  </a:lnTo>
                  <a:lnTo>
                    <a:pt x="165" y="62"/>
                  </a:lnTo>
                  <a:lnTo>
                    <a:pt x="144" y="58"/>
                  </a:lnTo>
                  <a:lnTo>
                    <a:pt x="123" y="52"/>
                  </a:lnTo>
                  <a:lnTo>
                    <a:pt x="104" y="45"/>
                  </a:lnTo>
                  <a:lnTo>
                    <a:pt x="83" y="38"/>
                  </a:lnTo>
                  <a:lnTo>
                    <a:pt x="63" y="31"/>
                  </a:lnTo>
                  <a:lnTo>
                    <a:pt x="44" y="24"/>
                  </a:lnTo>
                  <a:lnTo>
                    <a:pt x="24" y="17"/>
                  </a:lnTo>
                  <a:lnTo>
                    <a:pt x="5" y="11"/>
                  </a:lnTo>
                  <a:lnTo>
                    <a:pt x="1" y="9"/>
                  </a:lnTo>
                  <a:lnTo>
                    <a:pt x="0" y="7"/>
                  </a:lnTo>
                  <a:lnTo>
                    <a:pt x="0" y="3"/>
                  </a:lnTo>
                  <a:lnTo>
                    <a:pt x="1" y="0"/>
                  </a:lnTo>
                  <a:lnTo>
                    <a:pt x="21" y="7"/>
                  </a:lnTo>
                  <a:lnTo>
                    <a:pt x="40" y="14"/>
                  </a:lnTo>
                  <a:lnTo>
                    <a:pt x="60" y="21"/>
                  </a:lnTo>
                  <a:lnTo>
                    <a:pt x="81" y="28"/>
                  </a:lnTo>
                  <a:lnTo>
                    <a:pt x="100" y="36"/>
                  </a:lnTo>
                  <a:lnTo>
                    <a:pt x="121" y="43"/>
                  </a:lnTo>
                  <a:lnTo>
                    <a:pt x="141" y="48"/>
                  </a:lnTo>
                  <a:lnTo>
                    <a:pt x="161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17" name="Freeform 1450"/>
            <p:cNvSpPr>
              <a:spLocks/>
            </p:cNvSpPr>
            <p:nvPr/>
          </p:nvSpPr>
          <p:spPr bwMode="auto">
            <a:xfrm>
              <a:off x="616" y="1366"/>
              <a:ext cx="134" cy="47"/>
            </a:xfrm>
            <a:custGeom>
              <a:avLst/>
              <a:gdLst/>
              <a:ahLst/>
              <a:cxnLst>
                <a:cxn ang="0">
                  <a:pos x="267" y="87"/>
                </a:cxn>
                <a:cxn ang="0">
                  <a:pos x="267" y="94"/>
                </a:cxn>
                <a:cxn ang="0">
                  <a:pos x="250" y="91"/>
                </a:cxn>
                <a:cxn ang="0">
                  <a:pos x="233" y="88"/>
                </a:cxn>
                <a:cxn ang="0">
                  <a:pos x="214" y="84"/>
                </a:cxn>
                <a:cxn ang="0">
                  <a:pos x="198" y="80"/>
                </a:cxn>
                <a:cxn ang="0">
                  <a:pos x="181" y="76"/>
                </a:cxn>
                <a:cxn ang="0">
                  <a:pos x="164" y="72"/>
                </a:cxn>
                <a:cxn ang="0">
                  <a:pos x="146" y="66"/>
                </a:cxn>
                <a:cxn ang="0">
                  <a:pos x="130" y="61"/>
                </a:cxn>
                <a:cxn ang="0">
                  <a:pos x="114" y="56"/>
                </a:cxn>
                <a:cxn ang="0">
                  <a:pos x="97" y="50"/>
                </a:cxn>
                <a:cxn ang="0">
                  <a:pos x="81" y="44"/>
                </a:cxn>
                <a:cxn ang="0">
                  <a:pos x="65" y="37"/>
                </a:cxn>
                <a:cxn ang="0">
                  <a:pos x="48" y="30"/>
                </a:cxn>
                <a:cxn ang="0">
                  <a:pos x="32" y="23"/>
                </a:cxn>
                <a:cxn ang="0">
                  <a:pos x="16" y="16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16" y="7"/>
                </a:cxn>
                <a:cxn ang="0">
                  <a:pos x="31" y="14"/>
                </a:cxn>
                <a:cxn ang="0">
                  <a:pos x="47" y="20"/>
                </a:cxn>
                <a:cxn ang="0">
                  <a:pos x="63" y="27"/>
                </a:cxn>
                <a:cxn ang="0">
                  <a:pos x="80" y="34"/>
                </a:cxn>
                <a:cxn ang="0">
                  <a:pos x="96" y="39"/>
                </a:cxn>
                <a:cxn ang="0">
                  <a:pos x="112" y="46"/>
                </a:cxn>
                <a:cxn ang="0">
                  <a:pos x="129" y="52"/>
                </a:cxn>
                <a:cxn ang="0">
                  <a:pos x="145" y="58"/>
                </a:cxn>
                <a:cxn ang="0">
                  <a:pos x="162" y="62"/>
                </a:cxn>
                <a:cxn ang="0">
                  <a:pos x="180" y="68"/>
                </a:cxn>
                <a:cxn ang="0">
                  <a:pos x="197" y="73"/>
                </a:cxn>
                <a:cxn ang="0">
                  <a:pos x="214" y="76"/>
                </a:cxn>
                <a:cxn ang="0">
                  <a:pos x="231" y="81"/>
                </a:cxn>
                <a:cxn ang="0">
                  <a:pos x="250" y="84"/>
                </a:cxn>
                <a:cxn ang="0">
                  <a:pos x="267" y="87"/>
                </a:cxn>
              </a:cxnLst>
              <a:rect l="0" t="0" r="r" b="b"/>
              <a:pathLst>
                <a:path w="267" h="94">
                  <a:moveTo>
                    <a:pt x="267" y="87"/>
                  </a:moveTo>
                  <a:lnTo>
                    <a:pt x="267" y="94"/>
                  </a:lnTo>
                  <a:lnTo>
                    <a:pt x="250" y="91"/>
                  </a:lnTo>
                  <a:lnTo>
                    <a:pt x="233" y="88"/>
                  </a:lnTo>
                  <a:lnTo>
                    <a:pt x="214" y="84"/>
                  </a:lnTo>
                  <a:lnTo>
                    <a:pt x="198" y="80"/>
                  </a:lnTo>
                  <a:lnTo>
                    <a:pt x="181" y="76"/>
                  </a:lnTo>
                  <a:lnTo>
                    <a:pt x="164" y="72"/>
                  </a:lnTo>
                  <a:lnTo>
                    <a:pt x="146" y="66"/>
                  </a:lnTo>
                  <a:lnTo>
                    <a:pt x="130" y="61"/>
                  </a:lnTo>
                  <a:lnTo>
                    <a:pt x="114" y="56"/>
                  </a:lnTo>
                  <a:lnTo>
                    <a:pt x="97" y="50"/>
                  </a:lnTo>
                  <a:lnTo>
                    <a:pt x="81" y="44"/>
                  </a:lnTo>
                  <a:lnTo>
                    <a:pt x="65" y="37"/>
                  </a:lnTo>
                  <a:lnTo>
                    <a:pt x="48" y="30"/>
                  </a:lnTo>
                  <a:lnTo>
                    <a:pt x="32" y="23"/>
                  </a:lnTo>
                  <a:lnTo>
                    <a:pt x="16" y="16"/>
                  </a:lnTo>
                  <a:lnTo>
                    <a:pt x="0" y="9"/>
                  </a:lnTo>
                  <a:lnTo>
                    <a:pt x="0" y="0"/>
                  </a:lnTo>
                  <a:lnTo>
                    <a:pt x="16" y="7"/>
                  </a:lnTo>
                  <a:lnTo>
                    <a:pt x="31" y="14"/>
                  </a:lnTo>
                  <a:lnTo>
                    <a:pt x="47" y="20"/>
                  </a:lnTo>
                  <a:lnTo>
                    <a:pt x="63" y="27"/>
                  </a:lnTo>
                  <a:lnTo>
                    <a:pt x="80" y="34"/>
                  </a:lnTo>
                  <a:lnTo>
                    <a:pt x="96" y="39"/>
                  </a:lnTo>
                  <a:lnTo>
                    <a:pt x="112" y="46"/>
                  </a:lnTo>
                  <a:lnTo>
                    <a:pt x="129" y="52"/>
                  </a:lnTo>
                  <a:lnTo>
                    <a:pt x="145" y="58"/>
                  </a:lnTo>
                  <a:lnTo>
                    <a:pt x="162" y="62"/>
                  </a:lnTo>
                  <a:lnTo>
                    <a:pt x="180" y="68"/>
                  </a:lnTo>
                  <a:lnTo>
                    <a:pt x="197" y="73"/>
                  </a:lnTo>
                  <a:lnTo>
                    <a:pt x="214" y="76"/>
                  </a:lnTo>
                  <a:lnTo>
                    <a:pt x="231" y="81"/>
                  </a:lnTo>
                  <a:lnTo>
                    <a:pt x="250" y="84"/>
                  </a:lnTo>
                  <a:lnTo>
                    <a:pt x="267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18" name="Freeform 1451"/>
            <p:cNvSpPr>
              <a:spLocks/>
            </p:cNvSpPr>
            <p:nvPr/>
          </p:nvSpPr>
          <p:spPr bwMode="auto">
            <a:xfrm>
              <a:off x="599" y="1390"/>
              <a:ext cx="129" cy="45"/>
            </a:xfrm>
            <a:custGeom>
              <a:avLst/>
              <a:gdLst/>
              <a:ahLst/>
              <a:cxnLst>
                <a:cxn ang="0">
                  <a:pos x="258" y="83"/>
                </a:cxn>
                <a:cxn ang="0">
                  <a:pos x="256" y="89"/>
                </a:cxn>
                <a:cxn ang="0">
                  <a:pos x="240" y="86"/>
                </a:cxn>
                <a:cxn ang="0">
                  <a:pos x="223" y="81"/>
                </a:cxn>
                <a:cxn ang="0">
                  <a:pos x="207" y="77"/>
                </a:cxn>
                <a:cxn ang="0">
                  <a:pos x="191" y="72"/>
                </a:cxn>
                <a:cxn ang="0">
                  <a:pos x="175" y="68"/>
                </a:cxn>
                <a:cxn ang="0">
                  <a:pos x="159" y="63"/>
                </a:cxn>
                <a:cxn ang="0">
                  <a:pos x="141" y="57"/>
                </a:cxn>
                <a:cxn ang="0">
                  <a:pos x="125" y="53"/>
                </a:cxn>
                <a:cxn ang="0">
                  <a:pos x="109" y="47"/>
                </a:cxn>
                <a:cxn ang="0">
                  <a:pos x="93" y="41"/>
                </a:cxn>
                <a:cxn ang="0">
                  <a:pos x="77" y="35"/>
                </a:cxn>
                <a:cxn ang="0">
                  <a:pos x="62" y="31"/>
                </a:cxn>
                <a:cxn ang="0">
                  <a:pos x="46" y="25"/>
                </a:cxn>
                <a:cxn ang="0">
                  <a:pos x="31" y="19"/>
                </a:cxn>
                <a:cxn ang="0">
                  <a:pos x="15" y="15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15" y="4"/>
                </a:cxn>
                <a:cxn ang="0">
                  <a:pos x="31" y="10"/>
                </a:cxn>
                <a:cxn ang="0">
                  <a:pos x="47" y="16"/>
                </a:cxn>
                <a:cxn ang="0">
                  <a:pos x="62" y="21"/>
                </a:cxn>
                <a:cxn ang="0">
                  <a:pos x="78" y="26"/>
                </a:cxn>
                <a:cxn ang="0">
                  <a:pos x="94" y="32"/>
                </a:cxn>
                <a:cxn ang="0">
                  <a:pos x="110" y="38"/>
                </a:cxn>
                <a:cxn ang="0">
                  <a:pos x="126" y="43"/>
                </a:cxn>
                <a:cxn ang="0">
                  <a:pos x="142" y="49"/>
                </a:cxn>
                <a:cxn ang="0">
                  <a:pos x="159" y="55"/>
                </a:cxn>
                <a:cxn ang="0">
                  <a:pos x="176" y="60"/>
                </a:cxn>
                <a:cxn ang="0">
                  <a:pos x="192" y="65"/>
                </a:cxn>
                <a:cxn ang="0">
                  <a:pos x="208" y="70"/>
                </a:cxn>
                <a:cxn ang="0">
                  <a:pos x="224" y="74"/>
                </a:cxn>
                <a:cxn ang="0">
                  <a:pos x="241" y="79"/>
                </a:cxn>
                <a:cxn ang="0">
                  <a:pos x="258" y="83"/>
                </a:cxn>
              </a:cxnLst>
              <a:rect l="0" t="0" r="r" b="b"/>
              <a:pathLst>
                <a:path w="258" h="89">
                  <a:moveTo>
                    <a:pt x="258" y="83"/>
                  </a:moveTo>
                  <a:lnTo>
                    <a:pt x="256" y="89"/>
                  </a:lnTo>
                  <a:lnTo>
                    <a:pt x="240" y="86"/>
                  </a:lnTo>
                  <a:lnTo>
                    <a:pt x="223" y="81"/>
                  </a:lnTo>
                  <a:lnTo>
                    <a:pt x="207" y="77"/>
                  </a:lnTo>
                  <a:lnTo>
                    <a:pt x="191" y="72"/>
                  </a:lnTo>
                  <a:lnTo>
                    <a:pt x="175" y="68"/>
                  </a:lnTo>
                  <a:lnTo>
                    <a:pt x="159" y="63"/>
                  </a:lnTo>
                  <a:lnTo>
                    <a:pt x="141" y="57"/>
                  </a:lnTo>
                  <a:lnTo>
                    <a:pt x="125" y="53"/>
                  </a:lnTo>
                  <a:lnTo>
                    <a:pt x="109" y="47"/>
                  </a:lnTo>
                  <a:lnTo>
                    <a:pt x="93" y="41"/>
                  </a:lnTo>
                  <a:lnTo>
                    <a:pt x="77" y="35"/>
                  </a:lnTo>
                  <a:lnTo>
                    <a:pt x="62" y="31"/>
                  </a:lnTo>
                  <a:lnTo>
                    <a:pt x="46" y="25"/>
                  </a:lnTo>
                  <a:lnTo>
                    <a:pt x="31" y="19"/>
                  </a:lnTo>
                  <a:lnTo>
                    <a:pt x="15" y="15"/>
                  </a:lnTo>
                  <a:lnTo>
                    <a:pt x="0" y="9"/>
                  </a:lnTo>
                  <a:lnTo>
                    <a:pt x="0" y="0"/>
                  </a:lnTo>
                  <a:lnTo>
                    <a:pt x="15" y="4"/>
                  </a:lnTo>
                  <a:lnTo>
                    <a:pt x="31" y="10"/>
                  </a:lnTo>
                  <a:lnTo>
                    <a:pt x="47" y="16"/>
                  </a:lnTo>
                  <a:lnTo>
                    <a:pt x="62" y="21"/>
                  </a:lnTo>
                  <a:lnTo>
                    <a:pt x="78" y="26"/>
                  </a:lnTo>
                  <a:lnTo>
                    <a:pt x="94" y="32"/>
                  </a:lnTo>
                  <a:lnTo>
                    <a:pt x="110" y="38"/>
                  </a:lnTo>
                  <a:lnTo>
                    <a:pt x="126" y="43"/>
                  </a:lnTo>
                  <a:lnTo>
                    <a:pt x="142" y="49"/>
                  </a:lnTo>
                  <a:lnTo>
                    <a:pt x="159" y="55"/>
                  </a:lnTo>
                  <a:lnTo>
                    <a:pt x="176" y="60"/>
                  </a:lnTo>
                  <a:lnTo>
                    <a:pt x="192" y="65"/>
                  </a:lnTo>
                  <a:lnTo>
                    <a:pt x="208" y="70"/>
                  </a:lnTo>
                  <a:lnTo>
                    <a:pt x="224" y="74"/>
                  </a:lnTo>
                  <a:lnTo>
                    <a:pt x="241" y="79"/>
                  </a:lnTo>
                  <a:lnTo>
                    <a:pt x="258" y="8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19" name="Freeform 1452"/>
            <p:cNvSpPr>
              <a:spLocks/>
            </p:cNvSpPr>
            <p:nvPr/>
          </p:nvSpPr>
          <p:spPr bwMode="auto">
            <a:xfrm>
              <a:off x="1199" y="1405"/>
              <a:ext cx="197" cy="194"/>
            </a:xfrm>
            <a:custGeom>
              <a:avLst/>
              <a:gdLst/>
              <a:ahLst/>
              <a:cxnLst>
                <a:cxn ang="0">
                  <a:pos x="393" y="0"/>
                </a:cxn>
                <a:cxn ang="0">
                  <a:pos x="392" y="71"/>
                </a:cxn>
                <a:cxn ang="0">
                  <a:pos x="391" y="195"/>
                </a:cxn>
                <a:cxn ang="0">
                  <a:pos x="389" y="313"/>
                </a:cxn>
                <a:cxn ang="0">
                  <a:pos x="388" y="366"/>
                </a:cxn>
                <a:cxn ang="0">
                  <a:pos x="369" y="376"/>
                </a:cxn>
                <a:cxn ang="0">
                  <a:pos x="373" y="308"/>
                </a:cxn>
                <a:cxn ang="0">
                  <a:pos x="375" y="202"/>
                </a:cxn>
                <a:cxn ang="0">
                  <a:pos x="376" y="93"/>
                </a:cxn>
                <a:cxn ang="0">
                  <a:pos x="377" y="18"/>
                </a:cxn>
                <a:cxn ang="0">
                  <a:pos x="18" y="18"/>
                </a:cxn>
                <a:cxn ang="0">
                  <a:pos x="18" y="385"/>
                </a:cxn>
                <a:cxn ang="0">
                  <a:pos x="14" y="385"/>
                </a:cxn>
                <a:cxn ang="0">
                  <a:pos x="10" y="387"/>
                </a:cxn>
                <a:cxn ang="0">
                  <a:pos x="5" y="390"/>
                </a:cxn>
                <a:cxn ang="0">
                  <a:pos x="0" y="389"/>
                </a:cxn>
                <a:cxn ang="0">
                  <a:pos x="1" y="38"/>
                </a:cxn>
                <a:cxn ang="0">
                  <a:pos x="2" y="30"/>
                </a:cxn>
                <a:cxn ang="0">
                  <a:pos x="1" y="21"/>
                </a:cxn>
                <a:cxn ang="0">
                  <a:pos x="1" y="11"/>
                </a:cxn>
                <a:cxn ang="0">
                  <a:pos x="4" y="2"/>
                </a:cxn>
                <a:cxn ang="0">
                  <a:pos x="393" y="0"/>
                </a:cxn>
              </a:cxnLst>
              <a:rect l="0" t="0" r="r" b="b"/>
              <a:pathLst>
                <a:path w="393" h="390">
                  <a:moveTo>
                    <a:pt x="393" y="0"/>
                  </a:moveTo>
                  <a:lnTo>
                    <a:pt x="392" y="71"/>
                  </a:lnTo>
                  <a:lnTo>
                    <a:pt x="391" y="195"/>
                  </a:lnTo>
                  <a:lnTo>
                    <a:pt x="389" y="313"/>
                  </a:lnTo>
                  <a:lnTo>
                    <a:pt x="388" y="366"/>
                  </a:lnTo>
                  <a:lnTo>
                    <a:pt x="369" y="376"/>
                  </a:lnTo>
                  <a:lnTo>
                    <a:pt x="373" y="308"/>
                  </a:lnTo>
                  <a:lnTo>
                    <a:pt x="375" y="202"/>
                  </a:lnTo>
                  <a:lnTo>
                    <a:pt x="376" y="93"/>
                  </a:lnTo>
                  <a:lnTo>
                    <a:pt x="377" y="18"/>
                  </a:lnTo>
                  <a:lnTo>
                    <a:pt x="18" y="18"/>
                  </a:lnTo>
                  <a:lnTo>
                    <a:pt x="18" y="385"/>
                  </a:lnTo>
                  <a:lnTo>
                    <a:pt x="14" y="385"/>
                  </a:lnTo>
                  <a:lnTo>
                    <a:pt x="10" y="387"/>
                  </a:lnTo>
                  <a:lnTo>
                    <a:pt x="5" y="390"/>
                  </a:lnTo>
                  <a:lnTo>
                    <a:pt x="0" y="389"/>
                  </a:lnTo>
                  <a:lnTo>
                    <a:pt x="1" y="38"/>
                  </a:lnTo>
                  <a:lnTo>
                    <a:pt x="2" y="30"/>
                  </a:lnTo>
                  <a:lnTo>
                    <a:pt x="1" y="21"/>
                  </a:lnTo>
                  <a:lnTo>
                    <a:pt x="1" y="11"/>
                  </a:lnTo>
                  <a:lnTo>
                    <a:pt x="4" y="2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20" name="Freeform 1453"/>
            <p:cNvSpPr>
              <a:spLocks/>
            </p:cNvSpPr>
            <p:nvPr/>
          </p:nvSpPr>
          <p:spPr bwMode="auto">
            <a:xfrm>
              <a:off x="581" y="1410"/>
              <a:ext cx="125" cy="46"/>
            </a:xfrm>
            <a:custGeom>
              <a:avLst/>
              <a:gdLst/>
              <a:ahLst/>
              <a:cxnLst>
                <a:cxn ang="0">
                  <a:pos x="245" y="83"/>
                </a:cxn>
                <a:cxn ang="0">
                  <a:pos x="246" y="86"/>
                </a:cxn>
                <a:cxn ang="0">
                  <a:pos x="249" y="87"/>
                </a:cxn>
                <a:cxn ang="0">
                  <a:pos x="249" y="89"/>
                </a:cxn>
                <a:cxn ang="0">
                  <a:pos x="246" y="91"/>
                </a:cxn>
                <a:cxn ang="0">
                  <a:pos x="230" y="89"/>
                </a:cxn>
                <a:cxn ang="0">
                  <a:pos x="214" y="85"/>
                </a:cxn>
                <a:cxn ang="0">
                  <a:pos x="198" y="81"/>
                </a:cxn>
                <a:cxn ang="0">
                  <a:pos x="182" y="77"/>
                </a:cxn>
                <a:cxn ang="0">
                  <a:pos x="166" y="72"/>
                </a:cxn>
                <a:cxn ang="0">
                  <a:pos x="151" y="67"/>
                </a:cxn>
                <a:cxn ang="0">
                  <a:pos x="136" y="62"/>
                </a:cxn>
                <a:cxn ang="0">
                  <a:pos x="120" y="56"/>
                </a:cxn>
                <a:cxn ang="0">
                  <a:pos x="105" y="51"/>
                </a:cxn>
                <a:cxn ang="0">
                  <a:pos x="90" y="45"/>
                </a:cxn>
                <a:cxn ang="0">
                  <a:pos x="75" y="39"/>
                </a:cxn>
                <a:cxn ang="0">
                  <a:pos x="60" y="33"/>
                </a:cxn>
                <a:cxn ang="0">
                  <a:pos x="45" y="28"/>
                </a:cxn>
                <a:cxn ang="0">
                  <a:pos x="30" y="22"/>
                </a:cxn>
                <a:cxn ang="0">
                  <a:pos x="15" y="16"/>
                </a:cxn>
                <a:cxn ang="0">
                  <a:pos x="0" y="10"/>
                </a:cxn>
                <a:cxn ang="0">
                  <a:pos x="0" y="0"/>
                </a:cxn>
                <a:cxn ang="0">
                  <a:pos x="15" y="5"/>
                </a:cxn>
                <a:cxn ang="0">
                  <a:pos x="31" y="10"/>
                </a:cxn>
                <a:cxn ang="0">
                  <a:pos x="46" y="16"/>
                </a:cxn>
                <a:cxn ang="0">
                  <a:pos x="61" y="23"/>
                </a:cxn>
                <a:cxn ang="0">
                  <a:pos x="76" y="29"/>
                </a:cxn>
                <a:cxn ang="0">
                  <a:pos x="91" y="36"/>
                </a:cxn>
                <a:cxn ang="0">
                  <a:pos x="106" y="41"/>
                </a:cxn>
                <a:cxn ang="0">
                  <a:pos x="121" y="47"/>
                </a:cxn>
                <a:cxn ang="0">
                  <a:pos x="136" y="53"/>
                </a:cxn>
                <a:cxn ang="0">
                  <a:pos x="151" y="59"/>
                </a:cxn>
                <a:cxn ang="0">
                  <a:pos x="166" y="64"/>
                </a:cxn>
                <a:cxn ang="0">
                  <a:pos x="182" y="69"/>
                </a:cxn>
                <a:cxn ang="0">
                  <a:pos x="197" y="74"/>
                </a:cxn>
                <a:cxn ang="0">
                  <a:pos x="213" y="77"/>
                </a:cxn>
                <a:cxn ang="0">
                  <a:pos x="229" y="81"/>
                </a:cxn>
                <a:cxn ang="0">
                  <a:pos x="245" y="83"/>
                </a:cxn>
              </a:cxnLst>
              <a:rect l="0" t="0" r="r" b="b"/>
              <a:pathLst>
                <a:path w="249" h="91">
                  <a:moveTo>
                    <a:pt x="245" y="83"/>
                  </a:moveTo>
                  <a:lnTo>
                    <a:pt x="246" y="86"/>
                  </a:lnTo>
                  <a:lnTo>
                    <a:pt x="249" y="87"/>
                  </a:lnTo>
                  <a:lnTo>
                    <a:pt x="249" y="89"/>
                  </a:lnTo>
                  <a:lnTo>
                    <a:pt x="246" y="91"/>
                  </a:lnTo>
                  <a:lnTo>
                    <a:pt x="230" y="89"/>
                  </a:lnTo>
                  <a:lnTo>
                    <a:pt x="214" y="85"/>
                  </a:lnTo>
                  <a:lnTo>
                    <a:pt x="198" y="81"/>
                  </a:lnTo>
                  <a:lnTo>
                    <a:pt x="182" y="77"/>
                  </a:lnTo>
                  <a:lnTo>
                    <a:pt x="166" y="72"/>
                  </a:lnTo>
                  <a:lnTo>
                    <a:pt x="151" y="67"/>
                  </a:lnTo>
                  <a:lnTo>
                    <a:pt x="136" y="62"/>
                  </a:lnTo>
                  <a:lnTo>
                    <a:pt x="120" y="56"/>
                  </a:lnTo>
                  <a:lnTo>
                    <a:pt x="105" y="51"/>
                  </a:lnTo>
                  <a:lnTo>
                    <a:pt x="90" y="45"/>
                  </a:lnTo>
                  <a:lnTo>
                    <a:pt x="75" y="39"/>
                  </a:lnTo>
                  <a:lnTo>
                    <a:pt x="60" y="33"/>
                  </a:lnTo>
                  <a:lnTo>
                    <a:pt x="45" y="28"/>
                  </a:lnTo>
                  <a:lnTo>
                    <a:pt x="30" y="22"/>
                  </a:lnTo>
                  <a:lnTo>
                    <a:pt x="15" y="16"/>
                  </a:lnTo>
                  <a:lnTo>
                    <a:pt x="0" y="10"/>
                  </a:lnTo>
                  <a:lnTo>
                    <a:pt x="0" y="0"/>
                  </a:lnTo>
                  <a:lnTo>
                    <a:pt x="15" y="5"/>
                  </a:lnTo>
                  <a:lnTo>
                    <a:pt x="31" y="10"/>
                  </a:lnTo>
                  <a:lnTo>
                    <a:pt x="46" y="16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91" y="36"/>
                  </a:lnTo>
                  <a:lnTo>
                    <a:pt x="106" y="41"/>
                  </a:lnTo>
                  <a:lnTo>
                    <a:pt x="121" y="47"/>
                  </a:lnTo>
                  <a:lnTo>
                    <a:pt x="136" y="53"/>
                  </a:lnTo>
                  <a:lnTo>
                    <a:pt x="151" y="59"/>
                  </a:lnTo>
                  <a:lnTo>
                    <a:pt x="166" y="64"/>
                  </a:lnTo>
                  <a:lnTo>
                    <a:pt x="182" y="69"/>
                  </a:lnTo>
                  <a:lnTo>
                    <a:pt x="197" y="74"/>
                  </a:lnTo>
                  <a:lnTo>
                    <a:pt x="213" y="77"/>
                  </a:lnTo>
                  <a:lnTo>
                    <a:pt x="229" y="81"/>
                  </a:lnTo>
                  <a:lnTo>
                    <a:pt x="245" y="8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21" name="Freeform 1454"/>
            <p:cNvSpPr>
              <a:spLocks/>
            </p:cNvSpPr>
            <p:nvPr/>
          </p:nvSpPr>
          <p:spPr bwMode="auto">
            <a:xfrm>
              <a:off x="553" y="1429"/>
              <a:ext cx="142" cy="55"/>
            </a:xfrm>
            <a:custGeom>
              <a:avLst/>
              <a:gdLst/>
              <a:ahLst/>
              <a:cxnLst>
                <a:cxn ang="0">
                  <a:pos x="21" y="2"/>
                </a:cxn>
                <a:cxn ang="0">
                  <a:pos x="20" y="3"/>
                </a:cxn>
                <a:cxn ang="0">
                  <a:pos x="33" y="9"/>
                </a:cxn>
                <a:cxn ang="0">
                  <a:pos x="45" y="15"/>
                </a:cxn>
                <a:cxn ang="0">
                  <a:pos x="58" y="20"/>
                </a:cxn>
                <a:cxn ang="0">
                  <a:pos x="71" y="24"/>
                </a:cxn>
                <a:cxn ang="0">
                  <a:pos x="84" y="29"/>
                </a:cxn>
                <a:cxn ang="0">
                  <a:pos x="98" y="34"/>
                </a:cxn>
                <a:cxn ang="0">
                  <a:pos x="111" y="39"/>
                </a:cxn>
                <a:cxn ang="0">
                  <a:pos x="125" y="45"/>
                </a:cxn>
                <a:cxn ang="0">
                  <a:pos x="144" y="52"/>
                </a:cxn>
                <a:cxn ang="0">
                  <a:pos x="164" y="59"/>
                </a:cxn>
                <a:cxn ang="0">
                  <a:pos x="183" y="66"/>
                </a:cxn>
                <a:cxn ang="0">
                  <a:pos x="204" y="74"/>
                </a:cxn>
                <a:cxn ang="0">
                  <a:pos x="225" y="81"/>
                </a:cxn>
                <a:cxn ang="0">
                  <a:pos x="244" y="89"/>
                </a:cxn>
                <a:cxn ang="0">
                  <a:pos x="265" y="94"/>
                </a:cxn>
                <a:cxn ang="0">
                  <a:pos x="286" y="101"/>
                </a:cxn>
                <a:cxn ang="0">
                  <a:pos x="286" y="108"/>
                </a:cxn>
                <a:cxn ang="0">
                  <a:pos x="268" y="102"/>
                </a:cxn>
                <a:cxn ang="0">
                  <a:pos x="249" y="97"/>
                </a:cxn>
                <a:cxn ang="0">
                  <a:pos x="232" y="91"/>
                </a:cxn>
                <a:cxn ang="0">
                  <a:pos x="213" y="85"/>
                </a:cxn>
                <a:cxn ang="0">
                  <a:pos x="196" y="78"/>
                </a:cxn>
                <a:cxn ang="0">
                  <a:pos x="179" y="73"/>
                </a:cxn>
                <a:cxn ang="0">
                  <a:pos x="160" y="66"/>
                </a:cxn>
                <a:cxn ang="0">
                  <a:pos x="143" y="59"/>
                </a:cxn>
                <a:cxn ang="0">
                  <a:pos x="126" y="53"/>
                </a:cxn>
                <a:cxn ang="0">
                  <a:pos x="107" y="46"/>
                </a:cxn>
                <a:cxn ang="0">
                  <a:pos x="90" y="40"/>
                </a:cxn>
                <a:cxn ang="0">
                  <a:pos x="73" y="33"/>
                </a:cxn>
                <a:cxn ang="0">
                  <a:pos x="55" y="28"/>
                </a:cxn>
                <a:cxn ang="0">
                  <a:pos x="37" y="22"/>
                </a:cxn>
                <a:cxn ang="0">
                  <a:pos x="19" y="16"/>
                </a:cxn>
                <a:cxn ang="0">
                  <a:pos x="0" y="10"/>
                </a:cxn>
                <a:cxn ang="0">
                  <a:pos x="2" y="5"/>
                </a:cxn>
                <a:cxn ang="0">
                  <a:pos x="6" y="3"/>
                </a:cxn>
                <a:cxn ang="0">
                  <a:pos x="13" y="2"/>
                </a:cxn>
                <a:cxn ang="0">
                  <a:pos x="19" y="0"/>
                </a:cxn>
                <a:cxn ang="0">
                  <a:pos x="19" y="1"/>
                </a:cxn>
                <a:cxn ang="0">
                  <a:pos x="20" y="2"/>
                </a:cxn>
                <a:cxn ang="0">
                  <a:pos x="20" y="2"/>
                </a:cxn>
                <a:cxn ang="0">
                  <a:pos x="21" y="2"/>
                </a:cxn>
              </a:cxnLst>
              <a:rect l="0" t="0" r="r" b="b"/>
              <a:pathLst>
                <a:path w="286" h="108">
                  <a:moveTo>
                    <a:pt x="21" y="2"/>
                  </a:moveTo>
                  <a:lnTo>
                    <a:pt x="20" y="3"/>
                  </a:lnTo>
                  <a:lnTo>
                    <a:pt x="33" y="9"/>
                  </a:lnTo>
                  <a:lnTo>
                    <a:pt x="45" y="15"/>
                  </a:lnTo>
                  <a:lnTo>
                    <a:pt x="58" y="20"/>
                  </a:lnTo>
                  <a:lnTo>
                    <a:pt x="71" y="24"/>
                  </a:lnTo>
                  <a:lnTo>
                    <a:pt x="84" y="29"/>
                  </a:lnTo>
                  <a:lnTo>
                    <a:pt x="98" y="34"/>
                  </a:lnTo>
                  <a:lnTo>
                    <a:pt x="111" y="39"/>
                  </a:lnTo>
                  <a:lnTo>
                    <a:pt x="125" y="45"/>
                  </a:lnTo>
                  <a:lnTo>
                    <a:pt x="144" y="52"/>
                  </a:lnTo>
                  <a:lnTo>
                    <a:pt x="164" y="59"/>
                  </a:lnTo>
                  <a:lnTo>
                    <a:pt x="183" y="66"/>
                  </a:lnTo>
                  <a:lnTo>
                    <a:pt x="204" y="74"/>
                  </a:lnTo>
                  <a:lnTo>
                    <a:pt x="225" y="81"/>
                  </a:lnTo>
                  <a:lnTo>
                    <a:pt x="244" y="89"/>
                  </a:lnTo>
                  <a:lnTo>
                    <a:pt x="265" y="94"/>
                  </a:lnTo>
                  <a:lnTo>
                    <a:pt x="286" y="101"/>
                  </a:lnTo>
                  <a:lnTo>
                    <a:pt x="286" y="108"/>
                  </a:lnTo>
                  <a:lnTo>
                    <a:pt x="268" y="102"/>
                  </a:lnTo>
                  <a:lnTo>
                    <a:pt x="249" y="97"/>
                  </a:lnTo>
                  <a:lnTo>
                    <a:pt x="232" y="91"/>
                  </a:lnTo>
                  <a:lnTo>
                    <a:pt x="213" y="85"/>
                  </a:lnTo>
                  <a:lnTo>
                    <a:pt x="196" y="78"/>
                  </a:lnTo>
                  <a:lnTo>
                    <a:pt x="179" y="73"/>
                  </a:lnTo>
                  <a:lnTo>
                    <a:pt x="160" y="66"/>
                  </a:lnTo>
                  <a:lnTo>
                    <a:pt x="143" y="59"/>
                  </a:lnTo>
                  <a:lnTo>
                    <a:pt x="126" y="53"/>
                  </a:lnTo>
                  <a:lnTo>
                    <a:pt x="107" y="46"/>
                  </a:lnTo>
                  <a:lnTo>
                    <a:pt x="90" y="40"/>
                  </a:lnTo>
                  <a:lnTo>
                    <a:pt x="73" y="33"/>
                  </a:lnTo>
                  <a:lnTo>
                    <a:pt x="55" y="28"/>
                  </a:lnTo>
                  <a:lnTo>
                    <a:pt x="37" y="22"/>
                  </a:lnTo>
                  <a:lnTo>
                    <a:pt x="19" y="16"/>
                  </a:lnTo>
                  <a:lnTo>
                    <a:pt x="0" y="10"/>
                  </a:lnTo>
                  <a:lnTo>
                    <a:pt x="2" y="5"/>
                  </a:lnTo>
                  <a:lnTo>
                    <a:pt x="6" y="3"/>
                  </a:lnTo>
                  <a:lnTo>
                    <a:pt x="13" y="2"/>
                  </a:lnTo>
                  <a:lnTo>
                    <a:pt x="19" y="0"/>
                  </a:lnTo>
                  <a:lnTo>
                    <a:pt x="19" y="1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1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22" name="Freeform 1455"/>
            <p:cNvSpPr>
              <a:spLocks/>
            </p:cNvSpPr>
            <p:nvPr/>
          </p:nvSpPr>
          <p:spPr bwMode="auto">
            <a:xfrm>
              <a:off x="550" y="1474"/>
              <a:ext cx="203" cy="70"/>
            </a:xfrm>
            <a:custGeom>
              <a:avLst/>
              <a:gdLst/>
              <a:ahLst/>
              <a:cxnLst>
                <a:cxn ang="0">
                  <a:pos x="403" y="133"/>
                </a:cxn>
                <a:cxn ang="0">
                  <a:pos x="405" y="138"/>
                </a:cxn>
                <a:cxn ang="0">
                  <a:pos x="405" y="137"/>
                </a:cxn>
                <a:cxn ang="0">
                  <a:pos x="400" y="140"/>
                </a:cxn>
                <a:cxn ang="0">
                  <a:pos x="381" y="137"/>
                </a:cxn>
                <a:cxn ang="0">
                  <a:pos x="361" y="133"/>
                </a:cxn>
                <a:cxn ang="0">
                  <a:pos x="343" y="129"/>
                </a:cxn>
                <a:cxn ang="0">
                  <a:pos x="324" y="124"/>
                </a:cxn>
                <a:cxn ang="0">
                  <a:pos x="306" y="118"/>
                </a:cxn>
                <a:cxn ang="0">
                  <a:pos x="288" y="113"/>
                </a:cxn>
                <a:cxn ang="0">
                  <a:pos x="270" y="107"/>
                </a:cxn>
                <a:cxn ang="0">
                  <a:pos x="252" y="100"/>
                </a:cxn>
                <a:cxn ang="0">
                  <a:pos x="235" y="94"/>
                </a:cxn>
                <a:cxn ang="0">
                  <a:pos x="217" y="87"/>
                </a:cxn>
                <a:cxn ang="0">
                  <a:pos x="199" y="80"/>
                </a:cxn>
                <a:cxn ang="0">
                  <a:pos x="182" y="73"/>
                </a:cxn>
                <a:cxn ang="0">
                  <a:pos x="163" y="68"/>
                </a:cxn>
                <a:cxn ang="0">
                  <a:pos x="146" y="61"/>
                </a:cxn>
                <a:cxn ang="0">
                  <a:pos x="128" y="55"/>
                </a:cxn>
                <a:cxn ang="0">
                  <a:pos x="109" y="49"/>
                </a:cxn>
                <a:cxn ang="0">
                  <a:pos x="95" y="45"/>
                </a:cxn>
                <a:cxn ang="0">
                  <a:pos x="83" y="40"/>
                </a:cxn>
                <a:cxn ang="0">
                  <a:pos x="69" y="34"/>
                </a:cxn>
                <a:cxn ang="0">
                  <a:pos x="56" y="30"/>
                </a:cxn>
                <a:cxn ang="0">
                  <a:pos x="42" y="25"/>
                </a:cxn>
                <a:cxn ang="0">
                  <a:pos x="30" y="19"/>
                </a:cxn>
                <a:cxn ang="0">
                  <a:pos x="15" y="13"/>
                </a:cxn>
                <a:cxn ang="0">
                  <a:pos x="1" y="8"/>
                </a:cxn>
                <a:cxn ang="0">
                  <a:pos x="0" y="5"/>
                </a:cxn>
                <a:cxn ang="0">
                  <a:pos x="1" y="3"/>
                </a:cxn>
                <a:cxn ang="0">
                  <a:pos x="2" y="2"/>
                </a:cxn>
                <a:cxn ang="0">
                  <a:pos x="4" y="0"/>
                </a:cxn>
                <a:cxn ang="0">
                  <a:pos x="30" y="9"/>
                </a:cxn>
                <a:cxn ang="0">
                  <a:pos x="54" y="17"/>
                </a:cxn>
                <a:cxn ang="0">
                  <a:pos x="78" y="27"/>
                </a:cxn>
                <a:cxn ang="0">
                  <a:pos x="103" y="37"/>
                </a:cxn>
                <a:cxn ang="0">
                  <a:pos x="128" y="46"/>
                </a:cxn>
                <a:cxn ang="0">
                  <a:pos x="152" y="55"/>
                </a:cxn>
                <a:cxn ang="0">
                  <a:pos x="176" y="64"/>
                </a:cxn>
                <a:cxn ang="0">
                  <a:pos x="200" y="73"/>
                </a:cxn>
                <a:cxn ang="0">
                  <a:pos x="224" y="83"/>
                </a:cxn>
                <a:cxn ang="0">
                  <a:pos x="250" y="91"/>
                </a:cxn>
                <a:cxn ang="0">
                  <a:pos x="274" y="100"/>
                </a:cxn>
                <a:cxn ang="0">
                  <a:pos x="299" y="107"/>
                </a:cxn>
                <a:cxn ang="0">
                  <a:pos x="324" y="115"/>
                </a:cxn>
                <a:cxn ang="0">
                  <a:pos x="350" y="122"/>
                </a:cxn>
                <a:cxn ang="0">
                  <a:pos x="376" y="128"/>
                </a:cxn>
                <a:cxn ang="0">
                  <a:pos x="403" y="133"/>
                </a:cxn>
              </a:cxnLst>
              <a:rect l="0" t="0" r="r" b="b"/>
              <a:pathLst>
                <a:path w="405" h="140">
                  <a:moveTo>
                    <a:pt x="403" y="133"/>
                  </a:moveTo>
                  <a:lnTo>
                    <a:pt x="405" y="138"/>
                  </a:lnTo>
                  <a:lnTo>
                    <a:pt x="405" y="137"/>
                  </a:lnTo>
                  <a:lnTo>
                    <a:pt x="400" y="140"/>
                  </a:lnTo>
                  <a:lnTo>
                    <a:pt x="381" y="137"/>
                  </a:lnTo>
                  <a:lnTo>
                    <a:pt x="361" y="133"/>
                  </a:lnTo>
                  <a:lnTo>
                    <a:pt x="343" y="129"/>
                  </a:lnTo>
                  <a:lnTo>
                    <a:pt x="324" y="124"/>
                  </a:lnTo>
                  <a:lnTo>
                    <a:pt x="306" y="118"/>
                  </a:lnTo>
                  <a:lnTo>
                    <a:pt x="288" y="113"/>
                  </a:lnTo>
                  <a:lnTo>
                    <a:pt x="270" y="107"/>
                  </a:lnTo>
                  <a:lnTo>
                    <a:pt x="252" y="100"/>
                  </a:lnTo>
                  <a:lnTo>
                    <a:pt x="235" y="94"/>
                  </a:lnTo>
                  <a:lnTo>
                    <a:pt x="217" y="87"/>
                  </a:lnTo>
                  <a:lnTo>
                    <a:pt x="199" y="80"/>
                  </a:lnTo>
                  <a:lnTo>
                    <a:pt x="182" y="73"/>
                  </a:lnTo>
                  <a:lnTo>
                    <a:pt x="163" y="68"/>
                  </a:lnTo>
                  <a:lnTo>
                    <a:pt x="146" y="61"/>
                  </a:lnTo>
                  <a:lnTo>
                    <a:pt x="128" y="55"/>
                  </a:lnTo>
                  <a:lnTo>
                    <a:pt x="109" y="49"/>
                  </a:lnTo>
                  <a:lnTo>
                    <a:pt x="95" y="45"/>
                  </a:lnTo>
                  <a:lnTo>
                    <a:pt x="83" y="40"/>
                  </a:lnTo>
                  <a:lnTo>
                    <a:pt x="69" y="34"/>
                  </a:lnTo>
                  <a:lnTo>
                    <a:pt x="56" y="30"/>
                  </a:lnTo>
                  <a:lnTo>
                    <a:pt x="42" y="25"/>
                  </a:lnTo>
                  <a:lnTo>
                    <a:pt x="30" y="19"/>
                  </a:lnTo>
                  <a:lnTo>
                    <a:pt x="15" y="13"/>
                  </a:lnTo>
                  <a:lnTo>
                    <a:pt x="1" y="8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2"/>
                  </a:lnTo>
                  <a:lnTo>
                    <a:pt x="4" y="0"/>
                  </a:lnTo>
                  <a:lnTo>
                    <a:pt x="30" y="9"/>
                  </a:lnTo>
                  <a:lnTo>
                    <a:pt x="54" y="17"/>
                  </a:lnTo>
                  <a:lnTo>
                    <a:pt x="78" y="27"/>
                  </a:lnTo>
                  <a:lnTo>
                    <a:pt x="103" y="37"/>
                  </a:lnTo>
                  <a:lnTo>
                    <a:pt x="128" y="46"/>
                  </a:lnTo>
                  <a:lnTo>
                    <a:pt x="152" y="55"/>
                  </a:lnTo>
                  <a:lnTo>
                    <a:pt x="176" y="64"/>
                  </a:lnTo>
                  <a:lnTo>
                    <a:pt x="200" y="73"/>
                  </a:lnTo>
                  <a:lnTo>
                    <a:pt x="224" y="83"/>
                  </a:lnTo>
                  <a:lnTo>
                    <a:pt x="250" y="91"/>
                  </a:lnTo>
                  <a:lnTo>
                    <a:pt x="274" y="100"/>
                  </a:lnTo>
                  <a:lnTo>
                    <a:pt x="299" y="107"/>
                  </a:lnTo>
                  <a:lnTo>
                    <a:pt x="324" y="115"/>
                  </a:lnTo>
                  <a:lnTo>
                    <a:pt x="350" y="122"/>
                  </a:lnTo>
                  <a:lnTo>
                    <a:pt x="376" y="128"/>
                  </a:lnTo>
                  <a:lnTo>
                    <a:pt x="403" y="13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sp>
          <p:nvSpPr>
            <p:cNvPr id="123" name="Freeform 1456"/>
            <p:cNvSpPr>
              <a:spLocks/>
            </p:cNvSpPr>
            <p:nvPr/>
          </p:nvSpPr>
          <p:spPr bwMode="auto">
            <a:xfrm>
              <a:off x="892" y="712"/>
              <a:ext cx="84" cy="39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8" y="22"/>
                </a:cxn>
                <a:cxn ang="0">
                  <a:pos x="19" y="15"/>
                </a:cxn>
                <a:cxn ang="0">
                  <a:pos x="33" y="10"/>
                </a:cxn>
                <a:cxn ang="0">
                  <a:pos x="48" y="5"/>
                </a:cxn>
                <a:cxn ang="0">
                  <a:pos x="63" y="2"/>
                </a:cxn>
                <a:cxn ang="0">
                  <a:pos x="78" y="0"/>
                </a:cxn>
                <a:cxn ang="0">
                  <a:pos x="91" y="4"/>
                </a:cxn>
                <a:cxn ang="0">
                  <a:pos x="101" y="11"/>
                </a:cxn>
                <a:cxn ang="0">
                  <a:pos x="112" y="11"/>
                </a:cxn>
                <a:cxn ang="0">
                  <a:pos x="124" y="11"/>
                </a:cxn>
                <a:cxn ang="0">
                  <a:pos x="135" y="11"/>
                </a:cxn>
                <a:cxn ang="0">
                  <a:pos x="146" y="12"/>
                </a:cxn>
                <a:cxn ang="0">
                  <a:pos x="154" y="13"/>
                </a:cxn>
                <a:cxn ang="0">
                  <a:pos x="161" y="17"/>
                </a:cxn>
                <a:cxn ang="0">
                  <a:pos x="165" y="21"/>
                </a:cxn>
                <a:cxn ang="0">
                  <a:pos x="167" y="29"/>
                </a:cxn>
                <a:cxn ang="0">
                  <a:pos x="167" y="49"/>
                </a:cxn>
                <a:cxn ang="0">
                  <a:pos x="168" y="66"/>
                </a:cxn>
                <a:cxn ang="0">
                  <a:pos x="167" y="79"/>
                </a:cxn>
                <a:cxn ang="0">
                  <a:pos x="161" y="80"/>
                </a:cxn>
                <a:cxn ang="0">
                  <a:pos x="154" y="73"/>
                </a:cxn>
                <a:cxn ang="0">
                  <a:pos x="149" y="64"/>
                </a:cxn>
                <a:cxn ang="0">
                  <a:pos x="142" y="57"/>
                </a:cxn>
                <a:cxn ang="0">
                  <a:pos x="134" y="51"/>
                </a:cxn>
                <a:cxn ang="0">
                  <a:pos x="127" y="47"/>
                </a:cxn>
                <a:cxn ang="0">
                  <a:pos x="123" y="41"/>
                </a:cxn>
                <a:cxn ang="0">
                  <a:pos x="118" y="35"/>
                </a:cxn>
                <a:cxn ang="0">
                  <a:pos x="109" y="32"/>
                </a:cxn>
                <a:cxn ang="0">
                  <a:pos x="103" y="30"/>
                </a:cxn>
                <a:cxn ang="0">
                  <a:pos x="99" y="30"/>
                </a:cxn>
                <a:cxn ang="0">
                  <a:pos x="93" y="30"/>
                </a:cxn>
                <a:cxn ang="0">
                  <a:pos x="89" y="30"/>
                </a:cxn>
                <a:cxn ang="0">
                  <a:pos x="85" y="30"/>
                </a:cxn>
                <a:cxn ang="0">
                  <a:pos x="79" y="30"/>
                </a:cxn>
                <a:cxn ang="0">
                  <a:pos x="74" y="30"/>
                </a:cxn>
                <a:cxn ang="0">
                  <a:pos x="69" y="29"/>
                </a:cxn>
                <a:cxn ang="0">
                  <a:pos x="61" y="30"/>
                </a:cxn>
                <a:cxn ang="0">
                  <a:pos x="50" y="34"/>
                </a:cxn>
                <a:cxn ang="0">
                  <a:pos x="39" y="40"/>
                </a:cxn>
                <a:cxn ang="0">
                  <a:pos x="27" y="44"/>
                </a:cxn>
                <a:cxn ang="0">
                  <a:pos x="16" y="47"/>
                </a:cxn>
                <a:cxn ang="0">
                  <a:pos x="8" y="45"/>
                </a:cxn>
                <a:cxn ang="0">
                  <a:pos x="1" y="40"/>
                </a:cxn>
                <a:cxn ang="0">
                  <a:pos x="0" y="27"/>
                </a:cxn>
              </a:cxnLst>
              <a:rect l="0" t="0" r="r" b="b"/>
              <a:pathLst>
                <a:path w="168" h="80">
                  <a:moveTo>
                    <a:pt x="0" y="27"/>
                  </a:moveTo>
                  <a:lnTo>
                    <a:pt x="8" y="22"/>
                  </a:lnTo>
                  <a:lnTo>
                    <a:pt x="19" y="15"/>
                  </a:lnTo>
                  <a:lnTo>
                    <a:pt x="33" y="10"/>
                  </a:lnTo>
                  <a:lnTo>
                    <a:pt x="48" y="5"/>
                  </a:lnTo>
                  <a:lnTo>
                    <a:pt x="63" y="2"/>
                  </a:lnTo>
                  <a:lnTo>
                    <a:pt x="78" y="0"/>
                  </a:lnTo>
                  <a:lnTo>
                    <a:pt x="91" y="4"/>
                  </a:lnTo>
                  <a:lnTo>
                    <a:pt x="101" y="11"/>
                  </a:lnTo>
                  <a:lnTo>
                    <a:pt x="112" y="11"/>
                  </a:lnTo>
                  <a:lnTo>
                    <a:pt x="124" y="11"/>
                  </a:lnTo>
                  <a:lnTo>
                    <a:pt x="135" y="11"/>
                  </a:lnTo>
                  <a:lnTo>
                    <a:pt x="146" y="12"/>
                  </a:lnTo>
                  <a:lnTo>
                    <a:pt x="154" y="13"/>
                  </a:lnTo>
                  <a:lnTo>
                    <a:pt x="161" y="17"/>
                  </a:lnTo>
                  <a:lnTo>
                    <a:pt x="165" y="21"/>
                  </a:lnTo>
                  <a:lnTo>
                    <a:pt x="167" y="29"/>
                  </a:lnTo>
                  <a:lnTo>
                    <a:pt x="167" y="49"/>
                  </a:lnTo>
                  <a:lnTo>
                    <a:pt x="168" y="66"/>
                  </a:lnTo>
                  <a:lnTo>
                    <a:pt x="167" y="79"/>
                  </a:lnTo>
                  <a:lnTo>
                    <a:pt x="161" y="80"/>
                  </a:lnTo>
                  <a:lnTo>
                    <a:pt x="154" y="73"/>
                  </a:lnTo>
                  <a:lnTo>
                    <a:pt x="149" y="64"/>
                  </a:lnTo>
                  <a:lnTo>
                    <a:pt x="142" y="57"/>
                  </a:lnTo>
                  <a:lnTo>
                    <a:pt x="134" y="51"/>
                  </a:lnTo>
                  <a:lnTo>
                    <a:pt x="127" y="47"/>
                  </a:lnTo>
                  <a:lnTo>
                    <a:pt x="123" y="41"/>
                  </a:lnTo>
                  <a:lnTo>
                    <a:pt x="118" y="35"/>
                  </a:lnTo>
                  <a:lnTo>
                    <a:pt x="109" y="32"/>
                  </a:lnTo>
                  <a:lnTo>
                    <a:pt x="103" y="30"/>
                  </a:lnTo>
                  <a:lnTo>
                    <a:pt x="99" y="30"/>
                  </a:lnTo>
                  <a:lnTo>
                    <a:pt x="93" y="30"/>
                  </a:lnTo>
                  <a:lnTo>
                    <a:pt x="89" y="30"/>
                  </a:lnTo>
                  <a:lnTo>
                    <a:pt x="85" y="30"/>
                  </a:lnTo>
                  <a:lnTo>
                    <a:pt x="79" y="30"/>
                  </a:lnTo>
                  <a:lnTo>
                    <a:pt x="74" y="30"/>
                  </a:lnTo>
                  <a:lnTo>
                    <a:pt x="69" y="29"/>
                  </a:lnTo>
                  <a:lnTo>
                    <a:pt x="61" y="30"/>
                  </a:lnTo>
                  <a:lnTo>
                    <a:pt x="50" y="34"/>
                  </a:lnTo>
                  <a:lnTo>
                    <a:pt x="39" y="40"/>
                  </a:lnTo>
                  <a:lnTo>
                    <a:pt x="27" y="44"/>
                  </a:lnTo>
                  <a:lnTo>
                    <a:pt x="16" y="47"/>
                  </a:lnTo>
                  <a:lnTo>
                    <a:pt x="8" y="45"/>
                  </a:lnTo>
                  <a:lnTo>
                    <a:pt x="1" y="4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  <p:grpSp>
          <p:nvGrpSpPr>
            <p:cNvPr id="124" name="Group 1055"/>
            <p:cNvGrpSpPr>
              <a:grpSpLocks/>
            </p:cNvGrpSpPr>
            <p:nvPr/>
          </p:nvGrpSpPr>
          <p:grpSpPr bwMode="auto">
            <a:xfrm>
              <a:off x="144" y="768"/>
              <a:ext cx="688" cy="717"/>
              <a:chOff x="816" y="2016"/>
              <a:chExt cx="688" cy="717"/>
            </a:xfrm>
          </p:grpSpPr>
          <p:sp>
            <p:nvSpPr>
              <p:cNvPr id="132" name="Freeform 1056"/>
              <p:cNvSpPr>
                <a:spLocks/>
              </p:cNvSpPr>
              <p:nvPr/>
            </p:nvSpPr>
            <p:spPr bwMode="auto">
              <a:xfrm>
                <a:off x="1265" y="2179"/>
                <a:ext cx="85" cy="103"/>
              </a:xfrm>
              <a:custGeom>
                <a:avLst/>
                <a:gdLst/>
                <a:ahLst/>
                <a:cxnLst>
                  <a:cxn ang="0">
                    <a:pos x="138" y="4"/>
                  </a:cxn>
                  <a:cxn ang="0">
                    <a:pos x="64" y="2"/>
                  </a:cxn>
                  <a:cxn ang="0">
                    <a:pos x="104" y="45"/>
                  </a:cxn>
                  <a:cxn ang="0">
                    <a:pos x="0" y="71"/>
                  </a:cxn>
                  <a:cxn ang="0">
                    <a:pos x="20" y="123"/>
                  </a:cxn>
                  <a:cxn ang="0">
                    <a:pos x="63" y="206"/>
                  </a:cxn>
                  <a:cxn ang="0">
                    <a:pos x="158" y="143"/>
                  </a:cxn>
                  <a:cxn ang="0">
                    <a:pos x="159" y="138"/>
                  </a:cxn>
                  <a:cxn ang="0">
                    <a:pos x="162" y="124"/>
                  </a:cxn>
                  <a:cxn ang="0">
                    <a:pos x="166" y="105"/>
                  </a:cxn>
                  <a:cxn ang="0">
                    <a:pos x="168" y="82"/>
                  </a:cxn>
                  <a:cxn ang="0">
                    <a:pos x="168" y="58"/>
                  </a:cxn>
                  <a:cxn ang="0">
                    <a:pos x="166" y="33"/>
                  </a:cxn>
                  <a:cxn ang="0">
                    <a:pos x="158" y="14"/>
                  </a:cxn>
                  <a:cxn ang="0">
                    <a:pos x="145" y="0"/>
                  </a:cxn>
                  <a:cxn ang="0">
                    <a:pos x="138" y="4"/>
                  </a:cxn>
                </a:cxnLst>
                <a:rect l="0" t="0" r="r" b="b"/>
                <a:pathLst>
                  <a:path w="168" h="206">
                    <a:moveTo>
                      <a:pt x="138" y="4"/>
                    </a:moveTo>
                    <a:lnTo>
                      <a:pt x="64" y="2"/>
                    </a:lnTo>
                    <a:lnTo>
                      <a:pt x="104" y="45"/>
                    </a:lnTo>
                    <a:lnTo>
                      <a:pt x="0" y="71"/>
                    </a:lnTo>
                    <a:lnTo>
                      <a:pt x="20" y="123"/>
                    </a:lnTo>
                    <a:lnTo>
                      <a:pt x="63" y="206"/>
                    </a:lnTo>
                    <a:lnTo>
                      <a:pt x="158" y="143"/>
                    </a:lnTo>
                    <a:lnTo>
                      <a:pt x="159" y="138"/>
                    </a:lnTo>
                    <a:lnTo>
                      <a:pt x="162" y="124"/>
                    </a:lnTo>
                    <a:lnTo>
                      <a:pt x="166" y="105"/>
                    </a:lnTo>
                    <a:lnTo>
                      <a:pt x="168" y="82"/>
                    </a:lnTo>
                    <a:lnTo>
                      <a:pt x="168" y="58"/>
                    </a:lnTo>
                    <a:lnTo>
                      <a:pt x="166" y="33"/>
                    </a:lnTo>
                    <a:lnTo>
                      <a:pt x="158" y="14"/>
                    </a:lnTo>
                    <a:lnTo>
                      <a:pt x="145" y="0"/>
                    </a:lnTo>
                    <a:lnTo>
                      <a:pt x="138" y="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33" name="Freeform 1057"/>
              <p:cNvSpPr>
                <a:spLocks/>
              </p:cNvSpPr>
              <p:nvPr/>
            </p:nvSpPr>
            <p:spPr bwMode="auto">
              <a:xfrm>
                <a:off x="816" y="2016"/>
                <a:ext cx="448" cy="232"/>
              </a:xfrm>
              <a:custGeom>
                <a:avLst/>
                <a:gdLst/>
                <a:ahLst/>
                <a:cxnLst>
                  <a:cxn ang="0">
                    <a:pos x="8" y="52"/>
                  </a:cxn>
                  <a:cxn ang="0">
                    <a:pos x="706" y="0"/>
                  </a:cxn>
                  <a:cxn ang="0">
                    <a:pos x="795" y="78"/>
                  </a:cxn>
                  <a:cxn ang="0">
                    <a:pos x="794" y="145"/>
                  </a:cxn>
                  <a:cxn ang="0">
                    <a:pos x="895" y="238"/>
                  </a:cxn>
                  <a:cxn ang="0">
                    <a:pos x="889" y="355"/>
                  </a:cxn>
                  <a:cxn ang="0">
                    <a:pos x="31" y="463"/>
                  </a:cxn>
                  <a:cxn ang="0">
                    <a:pos x="0" y="226"/>
                  </a:cxn>
                  <a:cxn ang="0">
                    <a:pos x="8" y="52"/>
                  </a:cxn>
                </a:cxnLst>
                <a:rect l="0" t="0" r="r" b="b"/>
                <a:pathLst>
                  <a:path w="895" h="463">
                    <a:moveTo>
                      <a:pt x="8" y="52"/>
                    </a:moveTo>
                    <a:lnTo>
                      <a:pt x="706" y="0"/>
                    </a:lnTo>
                    <a:lnTo>
                      <a:pt x="795" y="78"/>
                    </a:lnTo>
                    <a:lnTo>
                      <a:pt x="794" y="145"/>
                    </a:lnTo>
                    <a:lnTo>
                      <a:pt x="895" y="238"/>
                    </a:lnTo>
                    <a:lnTo>
                      <a:pt x="889" y="355"/>
                    </a:lnTo>
                    <a:lnTo>
                      <a:pt x="31" y="463"/>
                    </a:lnTo>
                    <a:lnTo>
                      <a:pt x="0" y="226"/>
                    </a:lnTo>
                    <a:lnTo>
                      <a:pt x="8" y="5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34" name="Freeform 1058"/>
              <p:cNvSpPr>
                <a:spLocks/>
              </p:cNvSpPr>
              <p:nvPr/>
            </p:nvSpPr>
            <p:spPr bwMode="auto">
              <a:xfrm>
                <a:off x="833" y="2028"/>
                <a:ext cx="364" cy="61"/>
              </a:xfrm>
              <a:custGeom>
                <a:avLst/>
                <a:gdLst/>
                <a:ahLst/>
                <a:cxnLst>
                  <a:cxn ang="0">
                    <a:pos x="12" y="120"/>
                  </a:cxn>
                  <a:cxn ang="0">
                    <a:pos x="0" y="51"/>
                  </a:cxn>
                  <a:cxn ang="0">
                    <a:pos x="653" y="0"/>
                  </a:cxn>
                  <a:cxn ang="0">
                    <a:pos x="728" y="61"/>
                  </a:cxn>
                  <a:cxn ang="0">
                    <a:pos x="456" y="82"/>
                  </a:cxn>
                  <a:cxn ang="0">
                    <a:pos x="417" y="41"/>
                  </a:cxn>
                  <a:cxn ang="0">
                    <a:pos x="76" y="67"/>
                  </a:cxn>
                  <a:cxn ang="0">
                    <a:pos x="87" y="112"/>
                  </a:cxn>
                  <a:cxn ang="0">
                    <a:pos x="12" y="120"/>
                  </a:cxn>
                </a:cxnLst>
                <a:rect l="0" t="0" r="r" b="b"/>
                <a:pathLst>
                  <a:path w="728" h="120">
                    <a:moveTo>
                      <a:pt x="12" y="120"/>
                    </a:moveTo>
                    <a:lnTo>
                      <a:pt x="0" y="51"/>
                    </a:lnTo>
                    <a:lnTo>
                      <a:pt x="653" y="0"/>
                    </a:lnTo>
                    <a:lnTo>
                      <a:pt x="728" y="61"/>
                    </a:lnTo>
                    <a:lnTo>
                      <a:pt x="456" y="82"/>
                    </a:lnTo>
                    <a:lnTo>
                      <a:pt x="417" y="41"/>
                    </a:lnTo>
                    <a:lnTo>
                      <a:pt x="76" y="67"/>
                    </a:lnTo>
                    <a:lnTo>
                      <a:pt x="87" y="112"/>
                    </a:lnTo>
                    <a:lnTo>
                      <a:pt x="12" y="120"/>
                    </a:lnTo>
                    <a:close/>
                  </a:path>
                </a:pathLst>
              </a:custGeom>
              <a:solidFill>
                <a:srgbClr val="7C7C3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35" name="Freeform 1059"/>
              <p:cNvSpPr>
                <a:spLocks/>
              </p:cNvSpPr>
              <p:nvPr/>
            </p:nvSpPr>
            <p:spPr bwMode="auto">
              <a:xfrm>
                <a:off x="1061" y="2067"/>
                <a:ext cx="139" cy="38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5" y="77"/>
                  </a:cxn>
                  <a:cxn ang="0">
                    <a:pos x="277" y="48"/>
                  </a:cxn>
                  <a:cxn ang="0">
                    <a:pos x="272" y="0"/>
                  </a:cxn>
                  <a:cxn ang="0">
                    <a:pos x="0" y="22"/>
                  </a:cxn>
                </a:cxnLst>
                <a:rect l="0" t="0" r="r" b="b"/>
                <a:pathLst>
                  <a:path w="277" h="77">
                    <a:moveTo>
                      <a:pt x="0" y="22"/>
                    </a:moveTo>
                    <a:lnTo>
                      <a:pt x="5" y="77"/>
                    </a:lnTo>
                    <a:lnTo>
                      <a:pt x="277" y="48"/>
                    </a:lnTo>
                    <a:lnTo>
                      <a:pt x="272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9E9E3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36" name="Freeform 1060"/>
              <p:cNvSpPr>
                <a:spLocks/>
              </p:cNvSpPr>
              <p:nvPr/>
            </p:nvSpPr>
            <p:spPr bwMode="auto">
              <a:xfrm>
                <a:off x="842" y="2094"/>
                <a:ext cx="39" cy="34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70" y="0"/>
                  </a:cxn>
                  <a:cxn ang="0">
                    <a:pos x="78" y="64"/>
                  </a:cxn>
                  <a:cxn ang="0">
                    <a:pos x="4" y="68"/>
                  </a:cxn>
                  <a:cxn ang="0">
                    <a:pos x="0" y="4"/>
                  </a:cxn>
                </a:cxnLst>
                <a:rect l="0" t="0" r="r" b="b"/>
                <a:pathLst>
                  <a:path w="78" h="68">
                    <a:moveTo>
                      <a:pt x="0" y="4"/>
                    </a:moveTo>
                    <a:lnTo>
                      <a:pt x="70" y="0"/>
                    </a:lnTo>
                    <a:lnTo>
                      <a:pt x="78" y="64"/>
                    </a:lnTo>
                    <a:lnTo>
                      <a:pt x="4" y="6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E9E3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37" name="Freeform 1061"/>
              <p:cNvSpPr>
                <a:spLocks/>
              </p:cNvSpPr>
              <p:nvPr/>
            </p:nvSpPr>
            <p:spPr bwMode="auto">
              <a:xfrm>
                <a:off x="905" y="2090"/>
                <a:ext cx="151" cy="36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23" y="71"/>
                  </a:cxn>
                  <a:cxn ang="0">
                    <a:pos x="302" y="46"/>
                  </a:cxn>
                  <a:cxn ang="0">
                    <a:pos x="265" y="0"/>
                  </a:cxn>
                  <a:cxn ang="0">
                    <a:pos x="0" y="19"/>
                  </a:cxn>
                </a:cxnLst>
                <a:rect l="0" t="0" r="r" b="b"/>
                <a:pathLst>
                  <a:path w="302" h="71">
                    <a:moveTo>
                      <a:pt x="0" y="19"/>
                    </a:moveTo>
                    <a:lnTo>
                      <a:pt x="23" y="71"/>
                    </a:lnTo>
                    <a:lnTo>
                      <a:pt x="302" y="46"/>
                    </a:lnTo>
                    <a:lnTo>
                      <a:pt x="265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BFBF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38" name="Freeform 1062"/>
              <p:cNvSpPr>
                <a:spLocks/>
              </p:cNvSpPr>
              <p:nvPr/>
            </p:nvSpPr>
            <p:spPr bwMode="auto">
              <a:xfrm>
                <a:off x="844" y="2134"/>
                <a:ext cx="49" cy="4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3" y="80"/>
                  </a:cxn>
                  <a:cxn ang="0">
                    <a:pos x="98" y="74"/>
                  </a:cxn>
                  <a:cxn ang="0">
                    <a:pos x="74" y="0"/>
                  </a:cxn>
                  <a:cxn ang="0">
                    <a:pos x="0" y="4"/>
                  </a:cxn>
                </a:cxnLst>
                <a:rect l="0" t="0" r="r" b="b"/>
                <a:pathLst>
                  <a:path w="98" h="80">
                    <a:moveTo>
                      <a:pt x="0" y="4"/>
                    </a:moveTo>
                    <a:lnTo>
                      <a:pt x="13" y="80"/>
                    </a:lnTo>
                    <a:lnTo>
                      <a:pt x="98" y="74"/>
                    </a:lnTo>
                    <a:lnTo>
                      <a:pt x="74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EDF2D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39" name="Freeform 1063"/>
              <p:cNvSpPr>
                <a:spLocks/>
              </p:cNvSpPr>
              <p:nvPr/>
            </p:nvSpPr>
            <p:spPr bwMode="auto">
              <a:xfrm>
                <a:off x="853" y="2175"/>
                <a:ext cx="44" cy="5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4" y="105"/>
                  </a:cxn>
                  <a:cxn ang="0">
                    <a:pos x="87" y="96"/>
                  </a:cxn>
                  <a:cxn ang="0">
                    <a:pos x="83" y="0"/>
                  </a:cxn>
                  <a:cxn ang="0">
                    <a:pos x="0" y="8"/>
                  </a:cxn>
                </a:cxnLst>
                <a:rect l="0" t="0" r="r" b="b"/>
                <a:pathLst>
                  <a:path w="87" h="105">
                    <a:moveTo>
                      <a:pt x="0" y="8"/>
                    </a:moveTo>
                    <a:lnTo>
                      <a:pt x="4" y="105"/>
                    </a:lnTo>
                    <a:lnTo>
                      <a:pt x="87" y="96"/>
                    </a:lnTo>
                    <a:lnTo>
                      <a:pt x="83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93937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40" name="Freeform 1064"/>
              <p:cNvSpPr>
                <a:spLocks/>
              </p:cNvSpPr>
              <p:nvPr/>
            </p:nvSpPr>
            <p:spPr bwMode="auto">
              <a:xfrm>
                <a:off x="1100" y="2139"/>
                <a:ext cx="144" cy="56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2" y="111"/>
                  </a:cxn>
                  <a:cxn ang="0">
                    <a:pos x="285" y="83"/>
                  </a:cxn>
                  <a:cxn ang="0">
                    <a:pos x="287" y="0"/>
                  </a:cxn>
                  <a:cxn ang="0">
                    <a:pos x="0" y="30"/>
                  </a:cxn>
                </a:cxnLst>
                <a:rect l="0" t="0" r="r" b="b"/>
                <a:pathLst>
                  <a:path w="287" h="111">
                    <a:moveTo>
                      <a:pt x="0" y="30"/>
                    </a:moveTo>
                    <a:lnTo>
                      <a:pt x="2" y="111"/>
                    </a:lnTo>
                    <a:lnTo>
                      <a:pt x="285" y="83"/>
                    </a:lnTo>
                    <a:lnTo>
                      <a:pt x="287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93937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41" name="Freeform 1065"/>
              <p:cNvSpPr>
                <a:spLocks/>
              </p:cNvSpPr>
              <p:nvPr/>
            </p:nvSpPr>
            <p:spPr bwMode="auto">
              <a:xfrm>
                <a:off x="900" y="2173"/>
                <a:ext cx="194" cy="46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4" y="93"/>
                  </a:cxn>
                  <a:cxn ang="0">
                    <a:pos x="386" y="48"/>
                  </a:cxn>
                  <a:cxn ang="0">
                    <a:pos x="389" y="0"/>
                  </a:cxn>
                  <a:cxn ang="0">
                    <a:pos x="234" y="19"/>
                  </a:cxn>
                  <a:cxn ang="0">
                    <a:pos x="232" y="39"/>
                  </a:cxn>
                  <a:cxn ang="0">
                    <a:pos x="164" y="44"/>
                  </a:cxn>
                  <a:cxn ang="0">
                    <a:pos x="162" y="25"/>
                  </a:cxn>
                  <a:cxn ang="0">
                    <a:pos x="0" y="44"/>
                  </a:cxn>
                </a:cxnLst>
                <a:rect l="0" t="0" r="r" b="b"/>
                <a:pathLst>
                  <a:path w="389" h="93">
                    <a:moveTo>
                      <a:pt x="0" y="44"/>
                    </a:moveTo>
                    <a:lnTo>
                      <a:pt x="4" y="93"/>
                    </a:lnTo>
                    <a:lnTo>
                      <a:pt x="386" y="48"/>
                    </a:lnTo>
                    <a:lnTo>
                      <a:pt x="389" y="0"/>
                    </a:lnTo>
                    <a:lnTo>
                      <a:pt x="234" y="19"/>
                    </a:lnTo>
                    <a:lnTo>
                      <a:pt x="232" y="39"/>
                    </a:lnTo>
                    <a:lnTo>
                      <a:pt x="164" y="44"/>
                    </a:lnTo>
                    <a:lnTo>
                      <a:pt x="162" y="25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93937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42" name="Freeform 1066"/>
              <p:cNvSpPr>
                <a:spLocks/>
              </p:cNvSpPr>
              <p:nvPr/>
            </p:nvSpPr>
            <p:spPr bwMode="auto">
              <a:xfrm>
                <a:off x="829" y="2062"/>
                <a:ext cx="18" cy="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" y="59"/>
                  </a:cxn>
                  <a:cxn ang="0">
                    <a:pos x="15" y="133"/>
                  </a:cxn>
                  <a:cxn ang="0">
                    <a:pos x="34" y="228"/>
                  </a:cxn>
                  <a:cxn ang="0">
                    <a:pos x="37" y="318"/>
                  </a:cxn>
                  <a:cxn ang="0">
                    <a:pos x="7" y="135"/>
                  </a:cxn>
                  <a:cxn ang="0">
                    <a:pos x="0" y="0"/>
                  </a:cxn>
                </a:cxnLst>
                <a:rect l="0" t="0" r="r" b="b"/>
                <a:pathLst>
                  <a:path w="37" h="318">
                    <a:moveTo>
                      <a:pt x="0" y="0"/>
                    </a:moveTo>
                    <a:lnTo>
                      <a:pt x="14" y="59"/>
                    </a:lnTo>
                    <a:lnTo>
                      <a:pt x="15" y="133"/>
                    </a:lnTo>
                    <a:lnTo>
                      <a:pt x="34" y="228"/>
                    </a:lnTo>
                    <a:lnTo>
                      <a:pt x="37" y="318"/>
                    </a:lnTo>
                    <a:lnTo>
                      <a:pt x="7" y="1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43" name="Freeform 1067"/>
              <p:cNvSpPr>
                <a:spLocks/>
              </p:cNvSpPr>
              <p:nvPr/>
            </p:nvSpPr>
            <p:spPr bwMode="auto">
              <a:xfrm>
                <a:off x="882" y="2056"/>
                <a:ext cx="156" cy="37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41" y="74"/>
                  </a:cxn>
                  <a:cxn ang="0">
                    <a:pos x="312" y="53"/>
                  </a:cxn>
                  <a:cxn ang="0">
                    <a:pos x="310" y="0"/>
                  </a:cxn>
                  <a:cxn ang="0">
                    <a:pos x="0" y="25"/>
                  </a:cxn>
                </a:cxnLst>
                <a:rect l="0" t="0" r="r" b="b"/>
                <a:pathLst>
                  <a:path w="312" h="74">
                    <a:moveTo>
                      <a:pt x="0" y="25"/>
                    </a:moveTo>
                    <a:lnTo>
                      <a:pt x="41" y="74"/>
                    </a:lnTo>
                    <a:lnTo>
                      <a:pt x="312" y="53"/>
                    </a:lnTo>
                    <a:lnTo>
                      <a:pt x="310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59260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44" name="Freeform 1068"/>
              <p:cNvSpPr>
                <a:spLocks/>
              </p:cNvSpPr>
              <p:nvPr/>
            </p:nvSpPr>
            <p:spPr bwMode="auto">
              <a:xfrm>
                <a:off x="1044" y="2063"/>
                <a:ext cx="15" cy="4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6"/>
                  </a:cxn>
                  <a:cxn ang="0">
                    <a:pos x="29" y="86"/>
                  </a:cxn>
                  <a:cxn ang="0">
                    <a:pos x="25" y="26"/>
                  </a:cxn>
                  <a:cxn ang="0">
                    <a:pos x="0" y="0"/>
                  </a:cxn>
                </a:cxnLst>
                <a:rect l="0" t="0" r="r" b="b"/>
                <a:pathLst>
                  <a:path w="29" h="86">
                    <a:moveTo>
                      <a:pt x="0" y="0"/>
                    </a:moveTo>
                    <a:lnTo>
                      <a:pt x="0" y="46"/>
                    </a:lnTo>
                    <a:lnTo>
                      <a:pt x="29" y="86"/>
                    </a:lnTo>
                    <a:lnTo>
                      <a:pt x="25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DD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45" name="Freeform 1069"/>
              <p:cNvSpPr>
                <a:spLocks/>
              </p:cNvSpPr>
              <p:nvPr/>
            </p:nvSpPr>
            <p:spPr bwMode="auto">
              <a:xfrm>
                <a:off x="1070" y="2100"/>
                <a:ext cx="171" cy="50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52" y="100"/>
                  </a:cxn>
                  <a:cxn ang="0">
                    <a:pos x="344" y="67"/>
                  </a:cxn>
                  <a:cxn ang="0">
                    <a:pos x="273" y="0"/>
                  </a:cxn>
                  <a:cxn ang="0">
                    <a:pos x="0" y="26"/>
                  </a:cxn>
                </a:cxnLst>
                <a:rect l="0" t="0" r="r" b="b"/>
                <a:pathLst>
                  <a:path w="344" h="100">
                    <a:moveTo>
                      <a:pt x="0" y="26"/>
                    </a:moveTo>
                    <a:lnTo>
                      <a:pt x="52" y="100"/>
                    </a:lnTo>
                    <a:lnTo>
                      <a:pt x="344" y="67"/>
                    </a:lnTo>
                    <a:lnTo>
                      <a:pt x="273" y="0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EDF2D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46" name="Freeform 1070"/>
              <p:cNvSpPr>
                <a:spLocks/>
              </p:cNvSpPr>
              <p:nvPr/>
            </p:nvSpPr>
            <p:spPr bwMode="auto">
              <a:xfrm>
                <a:off x="1090" y="2108"/>
                <a:ext cx="122" cy="28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26" y="55"/>
                  </a:cxn>
                  <a:cxn ang="0">
                    <a:pos x="244" y="33"/>
                  </a:cxn>
                  <a:cxn ang="0">
                    <a:pos x="200" y="0"/>
                  </a:cxn>
                  <a:cxn ang="0">
                    <a:pos x="0" y="19"/>
                  </a:cxn>
                </a:cxnLst>
                <a:rect l="0" t="0" r="r" b="b"/>
                <a:pathLst>
                  <a:path w="244" h="55">
                    <a:moveTo>
                      <a:pt x="0" y="19"/>
                    </a:moveTo>
                    <a:lnTo>
                      <a:pt x="26" y="55"/>
                    </a:lnTo>
                    <a:lnTo>
                      <a:pt x="244" y="33"/>
                    </a:lnTo>
                    <a:lnTo>
                      <a:pt x="200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47" name="Freeform 1071"/>
              <p:cNvSpPr>
                <a:spLocks/>
              </p:cNvSpPr>
              <p:nvPr/>
            </p:nvSpPr>
            <p:spPr bwMode="auto">
              <a:xfrm>
                <a:off x="1061" y="2113"/>
                <a:ext cx="32" cy="55"/>
              </a:xfrm>
              <a:custGeom>
                <a:avLst/>
                <a:gdLst/>
                <a:ahLst/>
                <a:cxnLst>
                  <a:cxn ang="0">
                    <a:pos x="63" y="109"/>
                  </a:cxn>
                  <a:cxn ang="0">
                    <a:pos x="61" y="83"/>
                  </a:cxn>
                  <a:cxn ang="0">
                    <a:pos x="0" y="0"/>
                  </a:cxn>
                  <a:cxn ang="0">
                    <a:pos x="0" y="13"/>
                  </a:cxn>
                  <a:cxn ang="0">
                    <a:pos x="63" y="109"/>
                  </a:cxn>
                </a:cxnLst>
                <a:rect l="0" t="0" r="r" b="b"/>
                <a:pathLst>
                  <a:path w="63" h="109">
                    <a:moveTo>
                      <a:pt x="63" y="109"/>
                    </a:moveTo>
                    <a:lnTo>
                      <a:pt x="61" y="83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63" y="109"/>
                    </a:lnTo>
                    <a:close/>
                  </a:path>
                </a:pathLst>
              </a:custGeom>
              <a:solidFill>
                <a:srgbClr val="DDDD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48" name="Freeform 1072"/>
              <p:cNvSpPr>
                <a:spLocks/>
              </p:cNvSpPr>
              <p:nvPr/>
            </p:nvSpPr>
            <p:spPr bwMode="auto">
              <a:xfrm>
                <a:off x="1076" y="2121"/>
                <a:ext cx="161" cy="2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1" y="58"/>
                  </a:cxn>
                  <a:cxn ang="0">
                    <a:pos x="321" y="21"/>
                  </a:cxn>
                  <a:cxn ang="0">
                    <a:pos x="48" y="46"/>
                  </a:cxn>
                  <a:cxn ang="0">
                    <a:pos x="0" y="0"/>
                  </a:cxn>
                </a:cxnLst>
                <a:rect l="0" t="0" r="r" b="b"/>
                <a:pathLst>
                  <a:path w="321" h="58">
                    <a:moveTo>
                      <a:pt x="0" y="0"/>
                    </a:moveTo>
                    <a:lnTo>
                      <a:pt x="41" y="58"/>
                    </a:lnTo>
                    <a:lnTo>
                      <a:pt x="321" y="21"/>
                    </a:lnTo>
                    <a:lnTo>
                      <a:pt x="48" y="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D3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49" name="Freeform 1073"/>
              <p:cNvSpPr>
                <a:spLocks/>
              </p:cNvSpPr>
              <p:nvPr/>
            </p:nvSpPr>
            <p:spPr bwMode="auto">
              <a:xfrm>
                <a:off x="1100" y="2119"/>
                <a:ext cx="13" cy="4"/>
              </a:xfrm>
              <a:custGeom>
                <a:avLst/>
                <a:gdLst/>
                <a:ahLst/>
                <a:cxnLst>
                  <a:cxn ang="0">
                    <a:pos x="28" y="5"/>
                  </a:cxn>
                  <a:cxn ang="0">
                    <a:pos x="23" y="0"/>
                  </a:cxn>
                  <a:cxn ang="0">
                    <a:pos x="0" y="3"/>
                  </a:cxn>
                  <a:cxn ang="0">
                    <a:pos x="5" y="7"/>
                  </a:cxn>
                  <a:cxn ang="0">
                    <a:pos x="28" y="5"/>
                  </a:cxn>
                </a:cxnLst>
                <a:rect l="0" t="0" r="r" b="b"/>
                <a:pathLst>
                  <a:path w="28" h="7">
                    <a:moveTo>
                      <a:pt x="28" y="5"/>
                    </a:moveTo>
                    <a:lnTo>
                      <a:pt x="23" y="0"/>
                    </a:lnTo>
                    <a:lnTo>
                      <a:pt x="0" y="3"/>
                    </a:lnTo>
                    <a:lnTo>
                      <a:pt x="5" y="7"/>
                    </a:lnTo>
                    <a:lnTo>
                      <a:pt x="28" y="5"/>
                    </a:lnTo>
                    <a:close/>
                  </a:path>
                </a:pathLst>
              </a:custGeom>
              <a:solidFill>
                <a:srgbClr val="93937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50" name="Freeform 1074"/>
              <p:cNvSpPr>
                <a:spLocks/>
              </p:cNvSpPr>
              <p:nvPr/>
            </p:nvSpPr>
            <p:spPr bwMode="auto">
              <a:xfrm>
                <a:off x="1116" y="2118"/>
                <a:ext cx="13" cy="3"/>
              </a:xfrm>
              <a:custGeom>
                <a:avLst/>
                <a:gdLst/>
                <a:ahLst/>
                <a:cxnLst>
                  <a:cxn ang="0">
                    <a:pos x="27" y="4"/>
                  </a:cxn>
                  <a:cxn ang="0">
                    <a:pos x="24" y="0"/>
                  </a:cxn>
                  <a:cxn ang="0">
                    <a:pos x="0" y="1"/>
                  </a:cxn>
                  <a:cxn ang="0">
                    <a:pos x="4" y="6"/>
                  </a:cxn>
                  <a:cxn ang="0">
                    <a:pos x="27" y="4"/>
                  </a:cxn>
                </a:cxnLst>
                <a:rect l="0" t="0" r="r" b="b"/>
                <a:pathLst>
                  <a:path w="27" h="6">
                    <a:moveTo>
                      <a:pt x="27" y="4"/>
                    </a:moveTo>
                    <a:lnTo>
                      <a:pt x="24" y="0"/>
                    </a:lnTo>
                    <a:lnTo>
                      <a:pt x="0" y="1"/>
                    </a:lnTo>
                    <a:lnTo>
                      <a:pt x="4" y="6"/>
                    </a:lnTo>
                    <a:lnTo>
                      <a:pt x="27" y="4"/>
                    </a:lnTo>
                    <a:close/>
                  </a:path>
                </a:pathLst>
              </a:custGeom>
              <a:solidFill>
                <a:srgbClr val="93937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51" name="Freeform 1075"/>
              <p:cNvSpPr>
                <a:spLocks/>
              </p:cNvSpPr>
              <p:nvPr/>
            </p:nvSpPr>
            <p:spPr bwMode="auto">
              <a:xfrm>
                <a:off x="1146" y="2123"/>
                <a:ext cx="14" cy="3"/>
              </a:xfrm>
              <a:custGeom>
                <a:avLst/>
                <a:gdLst/>
                <a:ahLst/>
                <a:cxnLst>
                  <a:cxn ang="0">
                    <a:pos x="29" y="5"/>
                  </a:cxn>
                  <a:cxn ang="0">
                    <a:pos x="23" y="0"/>
                  </a:cxn>
                  <a:cxn ang="0">
                    <a:pos x="0" y="3"/>
                  </a:cxn>
                  <a:cxn ang="0">
                    <a:pos x="5" y="6"/>
                  </a:cxn>
                  <a:cxn ang="0">
                    <a:pos x="29" y="5"/>
                  </a:cxn>
                </a:cxnLst>
                <a:rect l="0" t="0" r="r" b="b"/>
                <a:pathLst>
                  <a:path w="29" h="6">
                    <a:moveTo>
                      <a:pt x="29" y="5"/>
                    </a:moveTo>
                    <a:lnTo>
                      <a:pt x="23" y="0"/>
                    </a:lnTo>
                    <a:lnTo>
                      <a:pt x="0" y="3"/>
                    </a:lnTo>
                    <a:lnTo>
                      <a:pt x="5" y="6"/>
                    </a:lnTo>
                    <a:lnTo>
                      <a:pt x="29" y="5"/>
                    </a:lnTo>
                    <a:close/>
                  </a:path>
                </a:pathLst>
              </a:custGeom>
              <a:solidFill>
                <a:srgbClr val="93937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52" name="Freeform 1076"/>
              <p:cNvSpPr>
                <a:spLocks/>
              </p:cNvSpPr>
              <p:nvPr/>
            </p:nvSpPr>
            <p:spPr bwMode="auto">
              <a:xfrm>
                <a:off x="1162" y="2121"/>
                <a:ext cx="14" cy="3"/>
              </a:xfrm>
              <a:custGeom>
                <a:avLst/>
                <a:gdLst/>
                <a:ahLst/>
                <a:cxnLst>
                  <a:cxn ang="0">
                    <a:pos x="27" y="5"/>
                  </a:cxn>
                  <a:cxn ang="0">
                    <a:pos x="23" y="0"/>
                  </a:cxn>
                  <a:cxn ang="0">
                    <a:pos x="0" y="2"/>
                  </a:cxn>
                  <a:cxn ang="0">
                    <a:pos x="4" y="7"/>
                  </a:cxn>
                  <a:cxn ang="0">
                    <a:pos x="27" y="5"/>
                  </a:cxn>
                </a:cxnLst>
                <a:rect l="0" t="0" r="r" b="b"/>
                <a:pathLst>
                  <a:path w="27" h="7">
                    <a:moveTo>
                      <a:pt x="27" y="5"/>
                    </a:moveTo>
                    <a:lnTo>
                      <a:pt x="23" y="0"/>
                    </a:lnTo>
                    <a:lnTo>
                      <a:pt x="0" y="2"/>
                    </a:lnTo>
                    <a:lnTo>
                      <a:pt x="4" y="7"/>
                    </a:lnTo>
                    <a:lnTo>
                      <a:pt x="27" y="5"/>
                    </a:lnTo>
                    <a:close/>
                  </a:path>
                </a:pathLst>
              </a:custGeom>
              <a:solidFill>
                <a:srgbClr val="93937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53" name="Freeform 1077"/>
              <p:cNvSpPr>
                <a:spLocks/>
              </p:cNvSpPr>
              <p:nvPr/>
            </p:nvSpPr>
            <p:spPr bwMode="auto">
              <a:xfrm>
                <a:off x="1179" y="2120"/>
                <a:ext cx="14" cy="3"/>
              </a:xfrm>
              <a:custGeom>
                <a:avLst/>
                <a:gdLst/>
                <a:ahLst/>
                <a:cxnLst>
                  <a:cxn ang="0">
                    <a:pos x="28" y="4"/>
                  </a:cxn>
                  <a:cxn ang="0">
                    <a:pos x="23" y="0"/>
                  </a:cxn>
                  <a:cxn ang="0">
                    <a:pos x="0" y="1"/>
                  </a:cxn>
                  <a:cxn ang="0">
                    <a:pos x="5" y="5"/>
                  </a:cxn>
                  <a:cxn ang="0">
                    <a:pos x="28" y="4"/>
                  </a:cxn>
                </a:cxnLst>
                <a:rect l="0" t="0" r="r" b="b"/>
                <a:pathLst>
                  <a:path w="28" h="5">
                    <a:moveTo>
                      <a:pt x="28" y="4"/>
                    </a:moveTo>
                    <a:lnTo>
                      <a:pt x="23" y="0"/>
                    </a:lnTo>
                    <a:lnTo>
                      <a:pt x="0" y="1"/>
                    </a:lnTo>
                    <a:lnTo>
                      <a:pt x="5" y="5"/>
                    </a:lnTo>
                    <a:lnTo>
                      <a:pt x="28" y="4"/>
                    </a:lnTo>
                    <a:close/>
                  </a:path>
                </a:pathLst>
              </a:custGeom>
              <a:solidFill>
                <a:srgbClr val="93937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54" name="Freeform 1078"/>
              <p:cNvSpPr>
                <a:spLocks/>
              </p:cNvSpPr>
              <p:nvPr/>
            </p:nvSpPr>
            <p:spPr bwMode="auto">
              <a:xfrm>
                <a:off x="1131" y="2117"/>
                <a:ext cx="8" cy="3"/>
              </a:xfrm>
              <a:custGeom>
                <a:avLst/>
                <a:gdLst/>
                <a:ahLst/>
                <a:cxnLst>
                  <a:cxn ang="0">
                    <a:pos x="17" y="4"/>
                  </a:cxn>
                  <a:cxn ang="0">
                    <a:pos x="12" y="0"/>
                  </a:cxn>
                  <a:cxn ang="0">
                    <a:pos x="0" y="1"/>
                  </a:cxn>
                  <a:cxn ang="0">
                    <a:pos x="5" y="6"/>
                  </a:cxn>
                  <a:cxn ang="0">
                    <a:pos x="17" y="4"/>
                  </a:cxn>
                </a:cxnLst>
                <a:rect l="0" t="0" r="r" b="b"/>
                <a:pathLst>
                  <a:path w="17" h="6">
                    <a:moveTo>
                      <a:pt x="17" y="4"/>
                    </a:moveTo>
                    <a:lnTo>
                      <a:pt x="12" y="0"/>
                    </a:lnTo>
                    <a:lnTo>
                      <a:pt x="0" y="1"/>
                    </a:lnTo>
                    <a:lnTo>
                      <a:pt x="5" y="6"/>
                    </a:lnTo>
                    <a:lnTo>
                      <a:pt x="17" y="4"/>
                    </a:lnTo>
                    <a:close/>
                  </a:path>
                </a:pathLst>
              </a:custGeom>
              <a:solidFill>
                <a:srgbClr val="93937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55" name="Freeform 1079"/>
              <p:cNvSpPr>
                <a:spLocks/>
              </p:cNvSpPr>
              <p:nvPr/>
            </p:nvSpPr>
            <p:spPr bwMode="auto">
              <a:xfrm>
                <a:off x="1141" y="2116"/>
                <a:ext cx="7" cy="3"/>
              </a:xfrm>
              <a:custGeom>
                <a:avLst/>
                <a:gdLst/>
                <a:ahLst/>
                <a:cxnLst>
                  <a:cxn ang="0">
                    <a:pos x="15" y="3"/>
                  </a:cxn>
                  <a:cxn ang="0">
                    <a:pos x="12" y="0"/>
                  </a:cxn>
                  <a:cxn ang="0">
                    <a:pos x="0" y="1"/>
                  </a:cxn>
                  <a:cxn ang="0">
                    <a:pos x="3" y="4"/>
                  </a:cxn>
                  <a:cxn ang="0">
                    <a:pos x="15" y="3"/>
                  </a:cxn>
                </a:cxnLst>
                <a:rect l="0" t="0" r="r" b="b"/>
                <a:pathLst>
                  <a:path w="15" h="4">
                    <a:moveTo>
                      <a:pt x="15" y="3"/>
                    </a:moveTo>
                    <a:lnTo>
                      <a:pt x="12" y="0"/>
                    </a:lnTo>
                    <a:lnTo>
                      <a:pt x="0" y="1"/>
                    </a:lnTo>
                    <a:lnTo>
                      <a:pt x="3" y="4"/>
                    </a:lnTo>
                    <a:lnTo>
                      <a:pt x="15" y="3"/>
                    </a:lnTo>
                    <a:close/>
                  </a:path>
                </a:pathLst>
              </a:custGeom>
              <a:solidFill>
                <a:srgbClr val="93937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56" name="Freeform 1080"/>
              <p:cNvSpPr>
                <a:spLocks/>
              </p:cNvSpPr>
              <p:nvPr/>
            </p:nvSpPr>
            <p:spPr bwMode="auto">
              <a:xfrm>
                <a:off x="1152" y="2115"/>
                <a:ext cx="8" cy="3"/>
              </a:xfrm>
              <a:custGeom>
                <a:avLst/>
                <a:gdLst/>
                <a:ahLst/>
                <a:cxnLst>
                  <a:cxn ang="0">
                    <a:pos x="16" y="4"/>
                  </a:cxn>
                  <a:cxn ang="0">
                    <a:pos x="10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16" y="4"/>
                  </a:cxn>
                </a:cxnLst>
                <a:rect l="0" t="0" r="r" b="b"/>
                <a:pathLst>
                  <a:path w="16" h="5">
                    <a:moveTo>
                      <a:pt x="16" y="4"/>
                    </a:moveTo>
                    <a:lnTo>
                      <a:pt x="10" y="0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16" y="4"/>
                    </a:lnTo>
                    <a:close/>
                  </a:path>
                </a:pathLst>
              </a:custGeom>
              <a:solidFill>
                <a:srgbClr val="93937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57" name="Freeform 1081"/>
              <p:cNvSpPr>
                <a:spLocks/>
              </p:cNvSpPr>
              <p:nvPr/>
            </p:nvSpPr>
            <p:spPr bwMode="auto">
              <a:xfrm>
                <a:off x="1104" y="2127"/>
                <a:ext cx="9" cy="3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12" y="0"/>
                  </a:cxn>
                  <a:cxn ang="0">
                    <a:pos x="0" y="1"/>
                  </a:cxn>
                  <a:cxn ang="0">
                    <a:pos x="5" y="5"/>
                  </a:cxn>
                  <a:cxn ang="0">
                    <a:pos x="18" y="4"/>
                  </a:cxn>
                </a:cxnLst>
                <a:rect l="0" t="0" r="r" b="b"/>
                <a:pathLst>
                  <a:path w="18" h="5">
                    <a:moveTo>
                      <a:pt x="18" y="4"/>
                    </a:moveTo>
                    <a:lnTo>
                      <a:pt x="12" y="0"/>
                    </a:lnTo>
                    <a:lnTo>
                      <a:pt x="0" y="1"/>
                    </a:lnTo>
                    <a:lnTo>
                      <a:pt x="5" y="5"/>
                    </a:lnTo>
                    <a:lnTo>
                      <a:pt x="18" y="4"/>
                    </a:lnTo>
                    <a:close/>
                  </a:path>
                </a:pathLst>
              </a:custGeom>
              <a:solidFill>
                <a:srgbClr val="93937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58" name="Freeform 1082"/>
              <p:cNvSpPr>
                <a:spLocks/>
              </p:cNvSpPr>
              <p:nvPr/>
            </p:nvSpPr>
            <p:spPr bwMode="auto">
              <a:xfrm>
                <a:off x="1114" y="2126"/>
                <a:ext cx="7" cy="3"/>
              </a:xfrm>
              <a:custGeom>
                <a:avLst/>
                <a:gdLst/>
                <a:ahLst/>
                <a:cxnLst>
                  <a:cxn ang="0">
                    <a:pos x="15" y="5"/>
                  </a:cxn>
                  <a:cxn ang="0">
                    <a:pos x="11" y="0"/>
                  </a:cxn>
                  <a:cxn ang="0">
                    <a:pos x="0" y="1"/>
                  </a:cxn>
                  <a:cxn ang="0">
                    <a:pos x="3" y="6"/>
                  </a:cxn>
                  <a:cxn ang="0">
                    <a:pos x="15" y="5"/>
                  </a:cxn>
                </a:cxnLst>
                <a:rect l="0" t="0" r="r" b="b"/>
                <a:pathLst>
                  <a:path w="15" h="6">
                    <a:moveTo>
                      <a:pt x="15" y="5"/>
                    </a:moveTo>
                    <a:lnTo>
                      <a:pt x="11" y="0"/>
                    </a:lnTo>
                    <a:lnTo>
                      <a:pt x="0" y="1"/>
                    </a:lnTo>
                    <a:lnTo>
                      <a:pt x="3" y="6"/>
                    </a:lnTo>
                    <a:lnTo>
                      <a:pt x="15" y="5"/>
                    </a:lnTo>
                    <a:close/>
                  </a:path>
                </a:pathLst>
              </a:custGeom>
              <a:solidFill>
                <a:srgbClr val="93937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59" name="Freeform 1083"/>
              <p:cNvSpPr>
                <a:spLocks/>
              </p:cNvSpPr>
              <p:nvPr/>
            </p:nvSpPr>
            <p:spPr bwMode="auto">
              <a:xfrm>
                <a:off x="1125" y="2125"/>
                <a:ext cx="7" cy="3"/>
              </a:xfrm>
              <a:custGeom>
                <a:avLst/>
                <a:gdLst/>
                <a:ahLst/>
                <a:cxnLst>
                  <a:cxn ang="0">
                    <a:pos x="15" y="5"/>
                  </a:cxn>
                  <a:cxn ang="0">
                    <a:pos x="11" y="0"/>
                  </a:cxn>
                  <a:cxn ang="0">
                    <a:pos x="0" y="1"/>
                  </a:cxn>
                  <a:cxn ang="0">
                    <a:pos x="3" y="6"/>
                  </a:cxn>
                  <a:cxn ang="0">
                    <a:pos x="15" y="5"/>
                  </a:cxn>
                </a:cxnLst>
                <a:rect l="0" t="0" r="r" b="b"/>
                <a:pathLst>
                  <a:path w="15" h="6">
                    <a:moveTo>
                      <a:pt x="15" y="5"/>
                    </a:moveTo>
                    <a:lnTo>
                      <a:pt x="11" y="0"/>
                    </a:lnTo>
                    <a:lnTo>
                      <a:pt x="0" y="1"/>
                    </a:lnTo>
                    <a:lnTo>
                      <a:pt x="3" y="6"/>
                    </a:lnTo>
                    <a:lnTo>
                      <a:pt x="15" y="5"/>
                    </a:lnTo>
                    <a:close/>
                  </a:path>
                </a:pathLst>
              </a:custGeom>
              <a:solidFill>
                <a:srgbClr val="93937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60" name="Freeform 1084"/>
              <p:cNvSpPr>
                <a:spLocks/>
              </p:cNvSpPr>
              <p:nvPr/>
            </p:nvSpPr>
            <p:spPr bwMode="auto">
              <a:xfrm>
                <a:off x="876" y="2046"/>
                <a:ext cx="318" cy="23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329" y="6"/>
                  </a:cxn>
                  <a:cxn ang="0">
                    <a:pos x="370" y="45"/>
                  </a:cxn>
                  <a:cxn ang="0">
                    <a:pos x="636" y="26"/>
                  </a:cxn>
                  <a:cxn ang="0">
                    <a:pos x="634" y="26"/>
                  </a:cxn>
                  <a:cxn ang="0">
                    <a:pos x="626" y="27"/>
                  </a:cxn>
                  <a:cxn ang="0">
                    <a:pos x="614" y="27"/>
                  </a:cxn>
                  <a:cxn ang="0">
                    <a:pos x="598" y="28"/>
                  </a:cxn>
                  <a:cxn ang="0">
                    <a:pos x="580" y="29"/>
                  </a:cxn>
                  <a:cxn ang="0">
                    <a:pos x="559" y="30"/>
                  </a:cxn>
                  <a:cxn ang="0">
                    <a:pos x="537" y="31"/>
                  </a:cxn>
                  <a:cxn ang="0">
                    <a:pos x="514" y="32"/>
                  </a:cxn>
                  <a:cxn ang="0">
                    <a:pos x="491" y="34"/>
                  </a:cxn>
                  <a:cxn ang="0">
                    <a:pos x="468" y="35"/>
                  </a:cxn>
                  <a:cxn ang="0">
                    <a:pos x="446" y="36"/>
                  </a:cxn>
                  <a:cxn ang="0">
                    <a:pos x="426" y="37"/>
                  </a:cxn>
                  <a:cxn ang="0">
                    <a:pos x="409" y="37"/>
                  </a:cxn>
                  <a:cxn ang="0">
                    <a:pos x="395" y="37"/>
                  </a:cxn>
                  <a:cxn ang="0">
                    <a:pos x="386" y="37"/>
                  </a:cxn>
                  <a:cxn ang="0">
                    <a:pos x="380" y="36"/>
                  </a:cxn>
                  <a:cxn ang="0">
                    <a:pos x="374" y="34"/>
                  </a:cxn>
                  <a:cxn ang="0">
                    <a:pos x="368" y="28"/>
                  </a:cxn>
                  <a:cxn ang="0">
                    <a:pos x="362" y="22"/>
                  </a:cxn>
                  <a:cxn ang="0">
                    <a:pos x="355" y="16"/>
                  </a:cxn>
                  <a:cxn ang="0">
                    <a:pos x="349" y="11"/>
                  </a:cxn>
                  <a:cxn ang="0">
                    <a:pos x="344" y="5"/>
                  </a:cxn>
                  <a:cxn ang="0">
                    <a:pos x="342" y="1"/>
                  </a:cxn>
                  <a:cxn ang="0">
                    <a:pos x="341" y="0"/>
                  </a:cxn>
                  <a:cxn ang="0">
                    <a:pos x="0" y="31"/>
                  </a:cxn>
                </a:cxnLst>
                <a:rect l="0" t="0" r="r" b="b"/>
                <a:pathLst>
                  <a:path w="636" h="45">
                    <a:moveTo>
                      <a:pt x="0" y="31"/>
                    </a:moveTo>
                    <a:lnTo>
                      <a:pt x="329" y="6"/>
                    </a:lnTo>
                    <a:lnTo>
                      <a:pt x="370" y="45"/>
                    </a:lnTo>
                    <a:lnTo>
                      <a:pt x="636" y="26"/>
                    </a:lnTo>
                    <a:lnTo>
                      <a:pt x="634" y="26"/>
                    </a:lnTo>
                    <a:lnTo>
                      <a:pt x="626" y="27"/>
                    </a:lnTo>
                    <a:lnTo>
                      <a:pt x="614" y="27"/>
                    </a:lnTo>
                    <a:lnTo>
                      <a:pt x="598" y="28"/>
                    </a:lnTo>
                    <a:lnTo>
                      <a:pt x="580" y="29"/>
                    </a:lnTo>
                    <a:lnTo>
                      <a:pt x="559" y="30"/>
                    </a:lnTo>
                    <a:lnTo>
                      <a:pt x="537" y="31"/>
                    </a:lnTo>
                    <a:lnTo>
                      <a:pt x="514" y="32"/>
                    </a:lnTo>
                    <a:lnTo>
                      <a:pt x="491" y="34"/>
                    </a:lnTo>
                    <a:lnTo>
                      <a:pt x="468" y="35"/>
                    </a:lnTo>
                    <a:lnTo>
                      <a:pt x="446" y="36"/>
                    </a:lnTo>
                    <a:lnTo>
                      <a:pt x="426" y="37"/>
                    </a:lnTo>
                    <a:lnTo>
                      <a:pt x="409" y="37"/>
                    </a:lnTo>
                    <a:lnTo>
                      <a:pt x="395" y="37"/>
                    </a:lnTo>
                    <a:lnTo>
                      <a:pt x="386" y="37"/>
                    </a:lnTo>
                    <a:lnTo>
                      <a:pt x="380" y="36"/>
                    </a:lnTo>
                    <a:lnTo>
                      <a:pt x="374" y="34"/>
                    </a:lnTo>
                    <a:lnTo>
                      <a:pt x="368" y="28"/>
                    </a:lnTo>
                    <a:lnTo>
                      <a:pt x="362" y="22"/>
                    </a:lnTo>
                    <a:lnTo>
                      <a:pt x="355" y="16"/>
                    </a:lnTo>
                    <a:lnTo>
                      <a:pt x="349" y="11"/>
                    </a:lnTo>
                    <a:lnTo>
                      <a:pt x="344" y="5"/>
                    </a:lnTo>
                    <a:lnTo>
                      <a:pt x="342" y="1"/>
                    </a:lnTo>
                    <a:lnTo>
                      <a:pt x="341" y="0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EDF2D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61" name="Freeform 1085"/>
              <p:cNvSpPr>
                <a:spLocks/>
              </p:cNvSpPr>
              <p:nvPr/>
            </p:nvSpPr>
            <p:spPr bwMode="auto">
              <a:xfrm>
                <a:off x="836" y="2057"/>
                <a:ext cx="40" cy="31"/>
              </a:xfrm>
              <a:custGeom>
                <a:avLst/>
                <a:gdLst/>
                <a:ahLst/>
                <a:cxnLst>
                  <a:cxn ang="0">
                    <a:pos x="81" y="59"/>
                  </a:cxn>
                  <a:cxn ang="0">
                    <a:pos x="13" y="61"/>
                  </a:cxn>
                  <a:cxn ang="0">
                    <a:pos x="0" y="0"/>
                  </a:cxn>
                  <a:cxn ang="0">
                    <a:pos x="2" y="8"/>
                  </a:cxn>
                  <a:cxn ang="0">
                    <a:pos x="7" y="24"/>
                  </a:cxn>
                  <a:cxn ang="0">
                    <a:pos x="14" y="42"/>
                  </a:cxn>
                  <a:cxn ang="0">
                    <a:pos x="20" y="51"/>
                  </a:cxn>
                  <a:cxn ang="0">
                    <a:pos x="24" y="52"/>
                  </a:cxn>
                  <a:cxn ang="0">
                    <a:pos x="31" y="53"/>
                  </a:cxn>
                  <a:cxn ang="0">
                    <a:pos x="42" y="54"/>
                  </a:cxn>
                  <a:cxn ang="0">
                    <a:pos x="52" y="55"/>
                  </a:cxn>
                  <a:cxn ang="0">
                    <a:pos x="64" y="57"/>
                  </a:cxn>
                  <a:cxn ang="0">
                    <a:pos x="72" y="58"/>
                  </a:cxn>
                  <a:cxn ang="0">
                    <a:pos x="79" y="59"/>
                  </a:cxn>
                  <a:cxn ang="0">
                    <a:pos x="81" y="59"/>
                  </a:cxn>
                </a:cxnLst>
                <a:rect l="0" t="0" r="r" b="b"/>
                <a:pathLst>
                  <a:path w="81" h="61">
                    <a:moveTo>
                      <a:pt x="81" y="59"/>
                    </a:moveTo>
                    <a:lnTo>
                      <a:pt x="13" y="61"/>
                    </a:lnTo>
                    <a:lnTo>
                      <a:pt x="0" y="0"/>
                    </a:lnTo>
                    <a:lnTo>
                      <a:pt x="2" y="8"/>
                    </a:lnTo>
                    <a:lnTo>
                      <a:pt x="7" y="24"/>
                    </a:lnTo>
                    <a:lnTo>
                      <a:pt x="14" y="42"/>
                    </a:lnTo>
                    <a:lnTo>
                      <a:pt x="20" y="51"/>
                    </a:lnTo>
                    <a:lnTo>
                      <a:pt x="24" y="52"/>
                    </a:lnTo>
                    <a:lnTo>
                      <a:pt x="31" y="53"/>
                    </a:lnTo>
                    <a:lnTo>
                      <a:pt x="42" y="54"/>
                    </a:lnTo>
                    <a:lnTo>
                      <a:pt x="52" y="55"/>
                    </a:lnTo>
                    <a:lnTo>
                      <a:pt x="64" y="57"/>
                    </a:lnTo>
                    <a:lnTo>
                      <a:pt x="72" y="58"/>
                    </a:lnTo>
                    <a:lnTo>
                      <a:pt x="79" y="59"/>
                    </a:lnTo>
                    <a:lnTo>
                      <a:pt x="81" y="59"/>
                    </a:lnTo>
                    <a:close/>
                  </a:path>
                </a:pathLst>
              </a:custGeom>
              <a:solidFill>
                <a:srgbClr val="EDF2D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62" name="Freeform 1086"/>
              <p:cNvSpPr>
                <a:spLocks/>
              </p:cNvSpPr>
              <p:nvPr/>
            </p:nvSpPr>
            <p:spPr bwMode="auto">
              <a:xfrm>
                <a:off x="1312" y="2249"/>
                <a:ext cx="159" cy="113"/>
              </a:xfrm>
              <a:custGeom>
                <a:avLst/>
                <a:gdLst/>
                <a:ahLst/>
                <a:cxnLst>
                  <a:cxn ang="0">
                    <a:pos x="2" y="148"/>
                  </a:cxn>
                  <a:cxn ang="0">
                    <a:pos x="0" y="133"/>
                  </a:cxn>
                  <a:cxn ang="0">
                    <a:pos x="9" y="125"/>
                  </a:cxn>
                  <a:cxn ang="0">
                    <a:pos x="27" y="117"/>
                  </a:cxn>
                  <a:cxn ang="0">
                    <a:pos x="38" y="111"/>
                  </a:cxn>
                  <a:cxn ang="0">
                    <a:pos x="44" y="107"/>
                  </a:cxn>
                  <a:cxn ang="0">
                    <a:pos x="40" y="104"/>
                  </a:cxn>
                  <a:cxn ang="0">
                    <a:pos x="39" y="95"/>
                  </a:cxn>
                  <a:cxn ang="0">
                    <a:pos x="37" y="85"/>
                  </a:cxn>
                  <a:cxn ang="0">
                    <a:pos x="46" y="77"/>
                  </a:cxn>
                  <a:cxn ang="0">
                    <a:pos x="65" y="66"/>
                  </a:cxn>
                  <a:cxn ang="0">
                    <a:pos x="87" y="51"/>
                  </a:cxn>
                  <a:cxn ang="0">
                    <a:pos x="103" y="39"/>
                  </a:cxn>
                  <a:cxn ang="0">
                    <a:pos x="112" y="31"/>
                  </a:cxn>
                  <a:cxn ang="0">
                    <a:pos x="122" y="24"/>
                  </a:cxn>
                  <a:cxn ang="0">
                    <a:pos x="130" y="18"/>
                  </a:cxn>
                  <a:cxn ang="0">
                    <a:pos x="138" y="15"/>
                  </a:cxn>
                  <a:cxn ang="0">
                    <a:pos x="151" y="5"/>
                  </a:cxn>
                  <a:cxn ang="0">
                    <a:pos x="168" y="1"/>
                  </a:cxn>
                  <a:cxn ang="0">
                    <a:pos x="211" y="0"/>
                  </a:cxn>
                  <a:cxn ang="0">
                    <a:pos x="257" y="2"/>
                  </a:cxn>
                  <a:cxn ang="0">
                    <a:pos x="289" y="5"/>
                  </a:cxn>
                  <a:cxn ang="0">
                    <a:pos x="309" y="49"/>
                  </a:cxn>
                  <a:cxn ang="0">
                    <a:pos x="318" y="99"/>
                  </a:cxn>
                  <a:cxn ang="0">
                    <a:pos x="285" y="148"/>
                  </a:cxn>
                  <a:cxn ang="0">
                    <a:pos x="179" y="217"/>
                  </a:cxn>
                  <a:cxn ang="0">
                    <a:pos x="174" y="220"/>
                  </a:cxn>
                  <a:cxn ang="0">
                    <a:pos x="162" y="223"/>
                  </a:cxn>
                  <a:cxn ang="0">
                    <a:pos x="142" y="226"/>
                  </a:cxn>
                  <a:cxn ang="0">
                    <a:pos x="122" y="225"/>
                  </a:cxn>
                  <a:cxn ang="0">
                    <a:pos x="106" y="222"/>
                  </a:cxn>
                  <a:cxn ang="0">
                    <a:pos x="97" y="216"/>
                  </a:cxn>
                  <a:cxn ang="0">
                    <a:pos x="94" y="210"/>
                  </a:cxn>
                  <a:cxn ang="0">
                    <a:pos x="94" y="203"/>
                  </a:cxn>
                  <a:cxn ang="0">
                    <a:pos x="81" y="202"/>
                  </a:cxn>
                  <a:cxn ang="0">
                    <a:pos x="74" y="196"/>
                  </a:cxn>
                  <a:cxn ang="0">
                    <a:pos x="70" y="188"/>
                  </a:cxn>
                  <a:cxn ang="0">
                    <a:pos x="69" y="180"/>
                  </a:cxn>
                  <a:cxn ang="0">
                    <a:pos x="58" y="184"/>
                  </a:cxn>
                  <a:cxn ang="0">
                    <a:pos x="46" y="184"/>
                  </a:cxn>
                  <a:cxn ang="0">
                    <a:pos x="38" y="182"/>
                  </a:cxn>
                  <a:cxn ang="0">
                    <a:pos x="34" y="177"/>
                  </a:cxn>
                  <a:cxn ang="0">
                    <a:pos x="32" y="171"/>
                  </a:cxn>
                  <a:cxn ang="0">
                    <a:pos x="35" y="164"/>
                  </a:cxn>
                  <a:cxn ang="0">
                    <a:pos x="19" y="164"/>
                  </a:cxn>
                  <a:cxn ang="0">
                    <a:pos x="8" y="160"/>
                  </a:cxn>
                </a:cxnLst>
                <a:rect l="0" t="0" r="r" b="b"/>
                <a:pathLst>
                  <a:path w="318" h="226">
                    <a:moveTo>
                      <a:pt x="8" y="160"/>
                    </a:moveTo>
                    <a:lnTo>
                      <a:pt x="2" y="148"/>
                    </a:lnTo>
                    <a:lnTo>
                      <a:pt x="0" y="140"/>
                    </a:lnTo>
                    <a:lnTo>
                      <a:pt x="0" y="133"/>
                    </a:lnTo>
                    <a:lnTo>
                      <a:pt x="4" y="129"/>
                    </a:lnTo>
                    <a:lnTo>
                      <a:pt x="9" y="125"/>
                    </a:lnTo>
                    <a:lnTo>
                      <a:pt x="17" y="120"/>
                    </a:lnTo>
                    <a:lnTo>
                      <a:pt x="27" y="117"/>
                    </a:lnTo>
                    <a:lnTo>
                      <a:pt x="36" y="112"/>
                    </a:lnTo>
                    <a:lnTo>
                      <a:pt x="38" y="111"/>
                    </a:lnTo>
                    <a:lnTo>
                      <a:pt x="40" y="109"/>
                    </a:lnTo>
                    <a:lnTo>
                      <a:pt x="44" y="107"/>
                    </a:lnTo>
                    <a:lnTo>
                      <a:pt x="45" y="106"/>
                    </a:lnTo>
                    <a:lnTo>
                      <a:pt x="40" y="104"/>
                    </a:lnTo>
                    <a:lnTo>
                      <a:pt x="39" y="101"/>
                    </a:lnTo>
                    <a:lnTo>
                      <a:pt x="39" y="95"/>
                    </a:lnTo>
                    <a:lnTo>
                      <a:pt x="37" y="88"/>
                    </a:lnTo>
                    <a:lnTo>
                      <a:pt x="37" y="85"/>
                    </a:lnTo>
                    <a:lnTo>
                      <a:pt x="40" y="81"/>
                    </a:lnTo>
                    <a:lnTo>
                      <a:pt x="46" y="77"/>
                    </a:lnTo>
                    <a:lnTo>
                      <a:pt x="55" y="72"/>
                    </a:lnTo>
                    <a:lnTo>
                      <a:pt x="65" y="66"/>
                    </a:lnTo>
                    <a:lnTo>
                      <a:pt x="76" y="59"/>
                    </a:lnTo>
                    <a:lnTo>
                      <a:pt x="87" y="51"/>
                    </a:lnTo>
                    <a:lnTo>
                      <a:pt x="98" y="42"/>
                    </a:lnTo>
                    <a:lnTo>
                      <a:pt x="103" y="39"/>
                    </a:lnTo>
                    <a:lnTo>
                      <a:pt x="107" y="34"/>
                    </a:lnTo>
                    <a:lnTo>
                      <a:pt x="112" y="31"/>
                    </a:lnTo>
                    <a:lnTo>
                      <a:pt x="117" y="27"/>
                    </a:lnTo>
                    <a:lnTo>
                      <a:pt x="122" y="24"/>
                    </a:lnTo>
                    <a:lnTo>
                      <a:pt x="127" y="20"/>
                    </a:lnTo>
                    <a:lnTo>
                      <a:pt x="130" y="18"/>
                    </a:lnTo>
                    <a:lnTo>
                      <a:pt x="135" y="17"/>
                    </a:lnTo>
                    <a:lnTo>
                      <a:pt x="138" y="15"/>
                    </a:lnTo>
                    <a:lnTo>
                      <a:pt x="145" y="10"/>
                    </a:lnTo>
                    <a:lnTo>
                      <a:pt x="151" y="5"/>
                    </a:lnTo>
                    <a:lnTo>
                      <a:pt x="156" y="3"/>
                    </a:lnTo>
                    <a:lnTo>
                      <a:pt x="168" y="1"/>
                    </a:lnTo>
                    <a:lnTo>
                      <a:pt x="188" y="0"/>
                    </a:lnTo>
                    <a:lnTo>
                      <a:pt x="211" y="0"/>
                    </a:lnTo>
                    <a:lnTo>
                      <a:pt x="234" y="1"/>
                    </a:lnTo>
                    <a:lnTo>
                      <a:pt x="257" y="2"/>
                    </a:lnTo>
                    <a:lnTo>
                      <a:pt x="276" y="4"/>
                    </a:lnTo>
                    <a:lnTo>
                      <a:pt x="289" y="5"/>
                    </a:lnTo>
                    <a:lnTo>
                      <a:pt x="294" y="5"/>
                    </a:lnTo>
                    <a:lnTo>
                      <a:pt x="309" y="49"/>
                    </a:lnTo>
                    <a:lnTo>
                      <a:pt x="316" y="80"/>
                    </a:lnTo>
                    <a:lnTo>
                      <a:pt x="318" y="99"/>
                    </a:lnTo>
                    <a:lnTo>
                      <a:pt x="318" y="106"/>
                    </a:lnTo>
                    <a:lnTo>
                      <a:pt x="285" y="148"/>
                    </a:lnTo>
                    <a:lnTo>
                      <a:pt x="213" y="202"/>
                    </a:lnTo>
                    <a:lnTo>
                      <a:pt x="179" y="217"/>
                    </a:lnTo>
                    <a:lnTo>
                      <a:pt x="178" y="218"/>
                    </a:lnTo>
                    <a:lnTo>
                      <a:pt x="174" y="220"/>
                    </a:lnTo>
                    <a:lnTo>
                      <a:pt x="168" y="222"/>
                    </a:lnTo>
                    <a:lnTo>
                      <a:pt x="162" y="223"/>
                    </a:lnTo>
                    <a:lnTo>
                      <a:pt x="152" y="225"/>
                    </a:lnTo>
                    <a:lnTo>
                      <a:pt x="142" y="226"/>
                    </a:lnTo>
                    <a:lnTo>
                      <a:pt x="133" y="226"/>
                    </a:lnTo>
                    <a:lnTo>
                      <a:pt x="122" y="225"/>
                    </a:lnTo>
                    <a:lnTo>
                      <a:pt x="113" y="224"/>
                    </a:lnTo>
                    <a:lnTo>
                      <a:pt x="106" y="222"/>
                    </a:lnTo>
                    <a:lnTo>
                      <a:pt x="100" y="220"/>
                    </a:lnTo>
                    <a:lnTo>
                      <a:pt x="97" y="216"/>
                    </a:lnTo>
                    <a:lnTo>
                      <a:pt x="96" y="214"/>
                    </a:lnTo>
                    <a:lnTo>
                      <a:pt x="94" y="210"/>
                    </a:lnTo>
                    <a:lnTo>
                      <a:pt x="94" y="207"/>
                    </a:lnTo>
                    <a:lnTo>
                      <a:pt x="94" y="203"/>
                    </a:lnTo>
                    <a:lnTo>
                      <a:pt x="87" y="203"/>
                    </a:lnTo>
                    <a:lnTo>
                      <a:pt x="81" y="202"/>
                    </a:lnTo>
                    <a:lnTo>
                      <a:pt x="76" y="200"/>
                    </a:lnTo>
                    <a:lnTo>
                      <a:pt x="74" y="196"/>
                    </a:lnTo>
                    <a:lnTo>
                      <a:pt x="72" y="193"/>
                    </a:lnTo>
                    <a:lnTo>
                      <a:pt x="70" y="188"/>
                    </a:lnTo>
                    <a:lnTo>
                      <a:pt x="69" y="185"/>
                    </a:lnTo>
                    <a:lnTo>
                      <a:pt x="69" y="180"/>
                    </a:lnTo>
                    <a:lnTo>
                      <a:pt x="64" y="183"/>
                    </a:lnTo>
                    <a:lnTo>
                      <a:pt x="58" y="184"/>
                    </a:lnTo>
                    <a:lnTo>
                      <a:pt x="52" y="184"/>
                    </a:lnTo>
                    <a:lnTo>
                      <a:pt x="46" y="184"/>
                    </a:lnTo>
                    <a:lnTo>
                      <a:pt x="42" y="183"/>
                    </a:lnTo>
                    <a:lnTo>
                      <a:pt x="38" y="182"/>
                    </a:lnTo>
                    <a:lnTo>
                      <a:pt x="36" y="179"/>
                    </a:lnTo>
                    <a:lnTo>
                      <a:pt x="34" y="177"/>
                    </a:lnTo>
                    <a:lnTo>
                      <a:pt x="32" y="175"/>
                    </a:lnTo>
                    <a:lnTo>
                      <a:pt x="32" y="171"/>
                    </a:lnTo>
                    <a:lnTo>
                      <a:pt x="34" y="168"/>
                    </a:lnTo>
                    <a:lnTo>
                      <a:pt x="35" y="164"/>
                    </a:lnTo>
                    <a:lnTo>
                      <a:pt x="26" y="164"/>
                    </a:lnTo>
                    <a:lnTo>
                      <a:pt x="19" y="164"/>
                    </a:lnTo>
                    <a:lnTo>
                      <a:pt x="12" y="162"/>
                    </a:lnTo>
                    <a:lnTo>
                      <a:pt x="8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63" name="Freeform 1087"/>
              <p:cNvSpPr>
                <a:spLocks/>
              </p:cNvSpPr>
              <p:nvPr/>
            </p:nvSpPr>
            <p:spPr bwMode="auto">
              <a:xfrm>
                <a:off x="1323" y="2257"/>
                <a:ext cx="145" cy="94"/>
              </a:xfrm>
              <a:custGeom>
                <a:avLst/>
                <a:gdLst/>
                <a:ahLst/>
                <a:cxnLst>
                  <a:cxn ang="0">
                    <a:pos x="0" y="124"/>
                  </a:cxn>
                  <a:cxn ang="0">
                    <a:pos x="6" y="114"/>
                  </a:cxn>
                  <a:cxn ang="0">
                    <a:pos x="22" y="102"/>
                  </a:cxn>
                  <a:cxn ang="0">
                    <a:pos x="44" y="90"/>
                  </a:cxn>
                  <a:cxn ang="0">
                    <a:pos x="57" y="83"/>
                  </a:cxn>
                  <a:cxn ang="0">
                    <a:pos x="58" y="83"/>
                  </a:cxn>
                  <a:cxn ang="0">
                    <a:pos x="52" y="84"/>
                  </a:cxn>
                  <a:cxn ang="0">
                    <a:pos x="39" y="80"/>
                  </a:cxn>
                  <a:cxn ang="0">
                    <a:pos x="36" y="72"/>
                  </a:cxn>
                  <a:cxn ang="0">
                    <a:pos x="46" y="64"/>
                  </a:cxn>
                  <a:cxn ang="0">
                    <a:pos x="65" y="54"/>
                  </a:cxn>
                  <a:cxn ang="0">
                    <a:pos x="88" y="40"/>
                  </a:cxn>
                  <a:cxn ang="0">
                    <a:pos x="103" y="29"/>
                  </a:cxn>
                  <a:cxn ang="0">
                    <a:pos x="112" y="22"/>
                  </a:cxn>
                  <a:cxn ang="0">
                    <a:pos x="121" y="16"/>
                  </a:cxn>
                  <a:cxn ang="0">
                    <a:pos x="129" y="10"/>
                  </a:cxn>
                  <a:cxn ang="0">
                    <a:pos x="134" y="8"/>
                  </a:cxn>
                  <a:cxn ang="0">
                    <a:pos x="135" y="7"/>
                  </a:cxn>
                  <a:cxn ang="0">
                    <a:pos x="149" y="3"/>
                  </a:cxn>
                  <a:cxn ang="0">
                    <a:pos x="188" y="0"/>
                  </a:cxn>
                  <a:cxn ang="0">
                    <a:pos x="232" y="0"/>
                  </a:cxn>
                  <a:cxn ang="0">
                    <a:pos x="263" y="1"/>
                  </a:cxn>
                  <a:cxn ang="0">
                    <a:pos x="281" y="37"/>
                  </a:cxn>
                  <a:cxn ang="0">
                    <a:pos x="292" y="70"/>
                  </a:cxn>
                  <a:cxn ang="0">
                    <a:pos x="259" y="113"/>
                  </a:cxn>
                  <a:cxn ang="0">
                    <a:pos x="158" y="177"/>
                  </a:cxn>
                  <a:cxn ang="0">
                    <a:pos x="153" y="179"/>
                  </a:cxn>
                  <a:cxn ang="0">
                    <a:pos x="143" y="183"/>
                  </a:cxn>
                  <a:cxn ang="0">
                    <a:pos x="125" y="185"/>
                  </a:cxn>
                  <a:cxn ang="0">
                    <a:pos x="106" y="185"/>
                  </a:cxn>
                  <a:cxn ang="0">
                    <a:pos x="90" y="183"/>
                  </a:cxn>
                  <a:cxn ang="0">
                    <a:pos x="83" y="178"/>
                  </a:cxn>
                  <a:cxn ang="0">
                    <a:pos x="80" y="173"/>
                  </a:cxn>
                  <a:cxn ang="0">
                    <a:pos x="80" y="167"/>
                  </a:cxn>
                  <a:cxn ang="0">
                    <a:pos x="68" y="167"/>
                  </a:cxn>
                  <a:cxn ang="0">
                    <a:pos x="61" y="161"/>
                  </a:cxn>
                  <a:cxn ang="0">
                    <a:pos x="59" y="155"/>
                  </a:cxn>
                  <a:cxn ang="0">
                    <a:pos x="60" y="147"/>
                  </a:cxn>
                  <a:cxn ang="0">
                    <a:pos x="47" y="151"/>
                  </a:cxn>
                  <a:cxn ang="0">
                    <a:pos x="37" y="151"/>
                  </a:cxn>
                  <a:cxn ang="0">
                    <a:pos x="29" y="150"/>
                  </a:cxn>
                  <a:cxn ang="0">
                    <a:pos x="24" y="145"/>
                  </a:cxn>
                  <a:cxn ang="0">
                    <a:pos x="23" y="139"/>
                  </a:cxn>
                  <a:cxn ang="0">
                    <a:pos x="25" y="133"/>
                  </a:cxn>
                  <a:cxn ang="0">
                    <a:pos x="9" y="133"/>
                  </a:cxn>
                  <a:cxn ang="0">
                    <a:pos x="1" y="130"/>
                  </a:cxn>
                </a:cxnLst>
                <a:rect l="0" t="0" r="r" b="b"/>
                <a:pathLst>
                  <a:path w="292" h="186">
                    <a:moveTo>
                      <a:pt x="1" y="130"/>
                    </a:moveTo>
                    <a:lnTo>
                      <a:pt x="0" y="124"/>
                    </a:lnTo>
                    <a:lnTo>
                      <a:pt x="1" y="120"/>
                    </a:lnTo>
                    <a:lnTo>
                      <a:pt x="6" y="114"/>
                    </a:lnTo>
                    <a:lnTo>
                      <a:pt x="13" y="108"/>
                    </a:lnTo>
                    <a:lnTo>
                      <a:pt x="22" y="102"/>
                    </a:lnTo>
                    <a:lnTo>
                      <a:pt x="32" y="95"/>
                    </a:lnTo>
                    <a:lnTo>
                      <a:pt x="44" y="90"/>
                    </a:lnTo>
                    <a:lnTo>
                      <a:pt x="55" y="84"/>
                    </a:lnTo>
                    <a:lnTo>
                      <a:pt x="57" y="83"/>
                    </a:lnTo>
                    <a:lnTo>
                      <a:pt x="57" y="83"/>
                    </a:lnTo>
                    <a:lnTo>
                      <a:pt x="58" y="83"/>
                    </a:lnTo>
                    <a:lnTo>
                      <a:pt x="60" y="83"/>
                    </a:lnTo>
                    <a:lnTo>
                      <a:pt x="52" y="84"/>
                    </a:lnTo>
                    <a:lnTo>
                      <a:pt x="45" y="83"/>
                    </a:lnTo>
                    <a:lnTo>
                      <a:pt x="39" y="80"/>
                    </a:lnTo>
                    <a:lnTo>
                      <a:pt x="36" y="76"/>
                    </a:lnTo>
                    <a:lnTo>
                      <a:pt x="36" y="72"/>
                    </a:lnTo>
                    <a:lnTo>
                      <a:pt x="39" y="69"/>
                    </a:lnTo>
                    <a:lnTo>
                      <a:pt x="46" y="64"/>
                    </a:lnTo>
                    <a:lnTo>
                      <a:pt x="55" y="60"/>
                    </a:lnTo>
                    <a:lnTo>
                      <a:pt x="65" y="54"/>
                    </a:lnTo>
                    <a:lnTo>
                      <a:pt x="76" y="48"/>
                    </a:lnTo>
                    <a:lnTo>
                      <a:pt x="88" y="40"/>
                    </a:lnTo>
                    <a:lnTo>
                      <a:pt x="98" y="32"/>
                    </a:lnTo>
                    <a:lnTo>
                      <a:pt x="103" y="29"/>
                    </a:lnTo>
                    <a:lnTo>
                      <a:pt x="107" y="25"/>
                    </a:lnTo>
                    <a:lnTo>
                      <a:pt x="112" y="22"/>
                    </a:lnTo>
                    <a:lnTo>
                      <a:pt x="116" y="18"/>
                    </a:lnTo>
                    <a:lnTo>
                      <a:pt x="121" y="16"/>
                    </a:lnTo>
                    <a:lnTo>
                      <a:pt x="125" y="13"/>
                    </a:lnTo>
                    <a:lnTo>
                      <a:pt x="129" y="10"/>
                    </a:lnTo>
                    <a:lnTo>
                      <a:pt x="133" y="9"/>
                    </a:lnTo>
                    <a:lnTo>
                      <a:pt x="134" y="8"/>
                    </a:lnTo>
                    <a:lnTo>
                      <a:pt x="135" y="8"/>
                    </a:lnTo>
                    <a:lnTo>
                      <a:pt x="135" y="7"/>
                    </a:lnTo>
                    <a:lnTo>
                      <a:pt x="136" y="7"/>
                    </a:lnTo>
                    <a:lnTo>
                      <a:pt x="149" y="3"/>
                    </a:lnTo>
                    <a:lnTo>
                      <a:pt x="167" y="1"/>
                    </a:lnTo>
                    <a:lnTo>
                      <a:pt x="188" y="0"/>
                    </a:lnTo>
                    <a:lnTo>
                      <a:pt x="211" y="0"/>
                    </a:lnTo>
                    <a:lnTo>
                      <a:pt x="232" y="0"/>
                    </a:lnTo>
                    <a:lnTo>
                      <a:pt x="250" y="1"/>
                    </a:lnTo>
                    <a:lnTo>
                      <a:pt x="263" y="1"/>
                    </a:lnTo>
                    <a:lnTo>
                      <a:pt x="267" y="1"/>
                    </a:lnTo>
                    <a:lnTo>
                      <a:pt x="281" y="37"/>
                    </a:lnTo>
                    <a:lnTo>
                      <a:pt x="288" y="60"/>
                    </a:lnTo>
                    <a:lnTo>
                      <a:pt x="292" y="70"/>
                    </a:lnTo>
                    <a:lnTo>
                      <a:pt x="292" y="74"/>
                    </a:lnTo>
                    <a:lnTo>
                      <a:pt x="259" y="113"/>
                    </a:lnTo>
                    <a:lnTo>
                      <a:pt x="191" y="163"/>
                    </a:lnTo>
                    <a:lnTo>
                      <a:pt x="158" y="177"/>
                    </a:lnTo>
                    <a:lnTo>
                      <a:pt x="157" y="178"/>
                    </a:lnTo>
                    <a:lnTo>
                      <a:pt x="153" y="179"/>
                    </a:lnTo>
                    <a:lnTo>
                      <a:pt x="149" y="182"/>
                    </a:lnTo>
                    <a:lnTo>
                      <a:pt x="143" y="183"/>
                    </a:lnTo>
                    <a:lnTo>
                      <a:pt x="134" y="185"/>
                    </a:lnTo>
                    <a:lnTo>
                      <a:pt x="125" y="185"/>
                    </a:lnTo>
                    <a:lnTo>
                      <a:pt x="115" y="186"/>
                    </a:lnTo>
                    <a:lnTo>
                      <a:pt x="106" y="185"/>
                    </a:lnTo>
                    <a:lnTo>
                      <a:pt x="97" y="185"/>
                    </a:lnTo>
                    <a:lnTo>
                      <a:pt x="90" y="183"/>
                    </a:lnTo>
                    <a:lnTo>
                      <a:pt x="85" y="181"/>
                    </a:lnTo>
                    <a:lnTo>
                      <a:pt x="83" y="178"/>
                    </a:lnTo>
                    <a:lnTo>
                      <a:pt x="81" y="176"/>
                    </a:lnTo>
                    <a:lnTo>
                      <a:pt x="80" y="173"/>
                    </a:lnTo>
                    <a:lnTo>
                      <a:pt x="80" y="170"/>
                    </a:lnTo>
                    <a:lnTo>
                      <a:pt x="80" y="167"/>
                    </a:lnTo>
                    <a:lnTo>
                      <a:pt x="73" y="167"/>
                    </a:lnTo>
                    <a:lnTo>
                      <a:pt x="68" y="167"/>
                    </a:lnTo>
                    <a:lnTo>
                      <a:pt x="63" y="165"/>
                    </a:lnTo>
                    <a:lnTo>
                      <a:pt x="61" y="161"/>
                    </a:lnTo>
                    <a:lnTo>
                      <a:pt x="60" y="159"/>
                    </a:lnTo>
                    <a:lnTo>
                      <a:pt x="59" y="155"/>
                    </a:lnTo>
                    <a:lnTo>
                      <a:pt x="59" y="152"/>
                    </a:lnTo>
                    <a:lnTo>
                      <a:pt x="60" y="147"/>
                    </a:lnTo>
                    <a:lnTo>
                      <a:pt x="53" y="150"/>
                    </a:lnTo>
                    <a:lnTo>
                      <a:pt x="47" y="151"/>
                    </a:lnTo>
                    <a:lnTo>
                      <a:pt x="42" y="151"/>
                    </a:lnTo>
                    <a:lnTo>
                      <a:pt x="37" y="151"/>
                    </a:lnTo>
                    <a:lnTo>
                      <a:pt x="32" y="151"/>
                    </a:lnTo>
                    <a:lnTo>
                      <a:pt x="29" y="150"/>
                    </a:lnTo>
                    <a:lnTo>
                      <a:pt x="27" y="147"/>
                    </a:lnTo>
                    <a:lnTo>
                      <a:pt x="24" y="145"/>
                    </a:lnTo>
                    <a:lnTo>
                      <a:pt x="23" y="143"/>
                    </a:lnTo>
                    <a:lnTo>
                      <a:pt x="23" y="139"/>
                    </a:lnTo>
                    <a:lnTo>
                      <a:pt x="24" y="137"/>
                    </a:lnTo>
                    <a:lnTo>
                      <a:pt x="25" y="133"/>
                    </a:lnTo>
                    <a:lnTo>
                      <a:pt x="16" y="135"/>
                    </a:lnTo>
                    <a:lnTo>
                      <a:pt x="9" y="133"/>
                    </a:lnTo>
                    <a:lnTo>
                      <a:pt x="5" y="132"/>
                    </a:lnTo>
                    <a:lnTo>
                      <a:pt x="1" y="130"/>
                    </a:lnTo>
                    <a:close/>
                  </a:path>
                </a:pathLst>
              </a:custGeom>
              <a:solidFill>
                <a:srgbClr val="E2DBD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64" name="Freeform 1088"/>
              <p:cNvSpPr>
                <a:spLocks/>
              </p:cNvSpPr>
              <p:nvPr/>
            </p:nvSpPr>
            <p:spPr bwMode="auto">
              <a:xfrm>
                <a:off x="1333" y="2311"/>
                <a:ext cx="97" cy="40"/>
              </a:xfrm>
              <a:custGeom>
                <a:avLst/>
                <a:gdLst/>
                <a:ahLst/>
                <a:cxnLst>
                  <a:cxn ang="0">
                    <a:pos x="2" y="26"/>
                  </a:cxn>
                  <a:cxn ang="0">
                    <a:pos x="14" y="22"/>
                  </a:cxn>
                  <a:cxn ang="0">
                    <a:pos x="31" y="14"/>
                  </a:cxn>
                  <a:cxn ang="0">
                    <a:pos x="48" y="5"/>
                  </a:cxn>
                  <a:cxn ang="0">
                    <a:pos x="59" y="5"/>
                  </a:cxn>
                  <a:cxn ang="0">
                    <a:pos x="74" y="15"/>
                  </a:cxn>
                  <a:cxn ang="0">
                    <a:pos x="85" y="17"/>
                  </a:cxn>
                  <a:cxn ang="0">
                    <a:pos x="91" y="25"/>
                  </a:cxn>
                  <a:cxn ang="0">
                    <a:pos x="99" y="31"/>
                  </a:cxn>
                  <a:cxn ang="0">
                    <a:pos x="106" y="43"/>
                  </a:cxn>
                  <a:cxn ang="0">
                    <a:pos x="114" y="47"/>
                  </a:cxn>
                  <a:cxn ang="0">
                    <a:pos x="122" y="52"/>
                  </a:cxn>
                  <a:cxn ang="0">
                    <a:pos x="135" y="55"/>
                  </a:cxn>
                  <a:cxn ang="0">
                    <a:pos x="157" y="47"/>
                  </a:cxn>
                  <a:cxn ang="0">
                    <a:pos x="178" y="34"/>
                  </a:cxn>
                  <a:cxn ang="0">
                    <a:pos x="193" y="32"/>
                  </a:cxn>
                  <a:cxn ang="0">
                    <a:pos x="168" y="58"/>
                  </a:cxn>
                  <a:cxn ang="0">
                    <a:pos x="135" y="72"/>
                  </a:cxn>
                  <a:cxn ang="0">
                    <a:pos x="125" y="76"/>
                  </a:cxn>
                  <a:cxn ang="0">
                    <a:pos x="110" y="79"/>
                  </a:cxn>
                  <a:cxn ang="0">
                    <a:pos x="92" y="81"/>
                  </a:cxn>
                  <a:cxn ang="0">
                    <a:pos x="75" y="79"/>
                  </a:cxn>
                  <a:cxn ang="0">
                    <a:pos x="62" y="75"/>
                  </a:cxn>
                  <a:cxn ang="0">
                    <a:pos x="57" y="70"/>
                  </a:cxn>
                  <a:cxn ang="0">
                    <a:pos x="56" y="64"/>
                  </a:cxn>
                  <a:cxn ang="0">
                    <a:pos x="49" y="61"/>
                  </a:cxn>
                  <a:cxn ang="0">
                    <a:pos x="41" y="59"/>
                  </a:cxn>
                  <a:cxn ang="0">
                    <a:pos x="37" y="53"/>
                  </a:cxn>
                  <a:cxn ang="0">
                    <a:pos x="34" y="45"/>
                  </a:cxn>
                  <a:cxn ang="0">
                    <a:pos x="23" y="44"/>
                  </a:cxn>
                  <a:cxn ang="0">
                    <a:pos x="6" y="43"/>
                  </a:cxn>
                  <a:cxn ang="0">
                    <a:pos x="0" y="37"/>
                  </a:cxn>
                  <a:cxn ang="0">
                    <a:pos x="1" y="30"/>
                  </a:cxn>
                </a:cxnLst>
                <a:rect l="0" t="0" r="r" b="b"/>
                <a:pathLst>
                  <a:path w="195" h="81">
                    <a:moveTo>
                      <a:pt x="2" y="28"/>
                    </a:moveTo>
                    <a:lnTo>
                      <a:pt x="2" y="26"/>
                    </a:lnTo>
                    <a:lnTo>
                      <a:pt x="7" y="25"/>
                    </a:lnTo>
                    <a:lnTo>
                      <a:pt x="14" y="22"/>
                    </a:lnTo>
                    <a:lnTo>
                      <a:pt x="22" y="18"/>
                    </a:lnTo>
                    <a:lnTo>
                      <a:pt x="31" y="14"/>
                    </a:lnTo>
                    <a:lnTo>
                      <a:pt x="40" y="9"/>
                    </a:lnTo>
                    <a:lnTo>
                      <a:pt x="48" y="5"/>
                    </a:lnTo>
                    <a:lnTo>
                      <a:pt x="53" y="0"/>
                    </a:lnTo>
                    <a:lnTo>
                      <a:pt x="59" y="5"/>
                    </a:lnTo>
                    <a:lnTo>
                      <a:pt x="65" y="10"/>
                    </a:lnTo>
                    <a:lnTo>
                      <a:pt x="74" y="15"/>
                    </a:lnTo>
                    <a:lnTo>
                      <a:pt x="80" y="16"/>
                    </a:lnTo>
                    <a:lnTo>
                      <a:pt x="85" y="17"/>
                    </a:lnTo>
                    <a:lnTo>
                      <a:pt x="87" y="22"/>
                    </a:lnTo>
                    <a:lnTo>
                      <a:pt x="91" y="25"/>
                    </a:lnTo>
                    <a:lnTo>
                      <a:pt x="94" y="28"/>
                    </a:lnTo>
                    <a:lnTo>
                      <a:pt x="99" y="31"/>
                    </a:lnTo>
                    <a:lnTo>
                      <a:pt x="102" y="37"/>
                    </a:lnTo>
                    <a:lnTo>
                      <a:pt x="106" y="43"/>
                    </a:lnTo>
                    <a:lnTo>
                      <a:pt x="110" y="46"/>
                    </a:lnTo>
                    <a:lnTo>
                      <a:pt x="114" y="47"/>
                    </a:lnTo>
                    <a:lnTo>
                      <a:pt x="119" y="49"/>
                    </a:lnTo>
                    <a:lnTo>
                      <a:pt x="122" y="52"/>
                    </a:lnTo>
                    <a:lnTo>
                      <a:pt x="125" y="54"/>
                    </a:lnTo>
                    <a:lnTo>
                      <a:pt x="135" y="55"/>
                    </a:lnTo>
                    <a:lnTo>
                      <a:pt x="145" y="53"/>
                    </a:lnTo>
                    <a:lnTo>
                      <a:pt x="157" y="47"/>
                    </a:lnTo>
                    <a:lnTo>
                      <a:pt x="168" y="40"/>
                    </a:lnTo>
                    <a:lnTo>
                      <a:pt x="178" y="34"/>
                    </a:lnTo>
                    <a:lnTo>
                      <a:pt x="188" y="31"/>
                    </a:lnTo>
                    <a:lnTo>
                      <a:pt x="193" y="32"/>
                    </a:lnTo>
                    <a:lnTo>
                      <a:pt x="195" y="38"/>
                    </a:lnTo>
                    <a:lnTo>
                      <a:pt x="168" y="58"/>
                    </a:lnTo>
                    <a:lnTo>
                      <a:pt x="136" y="71"/>
                    </a:lnTo>
                    <a:lnTo>
                      <a:pt x="135" y="72"/>
                    </a:lnTo>
                    <a:lnTo>
                      <a:pt x="131" y="74"/>
                    </a:lnTo>
                    <a:lnTo>
                      <a:pt x="125" y="76"/>
                    </a:lnTo>
                    <a:lnTo>
                      <a:pt x="120" y="77"/>
                    </a:lnTo>
                    <a:lnTo>
                      <a:pt x="110" y="79"/>
                    </a:lnTo>
                    <a:lnTo>
                      <a:pt x="101" y="79"/>
                    </a:lnTo>
                    <a:lnTo>
                      <a:pt x="92" y="81"/>
                    </a:lnTo>
                    <a:lnTo>
                      <a:pt x="83" y="79"/>
                    </a:lnTo>
                    <a:lnTo>
                      <a:pt x="75" y="79"/>
                    </a:lnTo>
                    <a:lnTo>
                      <a:pt x="67" y="77"/>
                    </a:lnTo>
                    <a:lnTo>
                      <a:pt x="62" y="75"/>
                    </a:lnTo>
                    <a:lnTo>
                      <a:pt x="59" y="72"/>
                    </a:lnTo>
                    <a:lnTo>
                      <a:pt x="57" y="70"/>
                    </a:lnTo>
                    <a:lnTo>
                      <a:pt x="56" y="67"/>
                    </a:lnTo>
                    <a:lnTo>
                      <a:pt x="56" y="64"/>
                    </a:lnTo>
                    <a:lnTo>
                      <a:pt x="56" y="61"/>
                    </a:lnTo>
                    <a:lnTo>
                      <a:pt x="49" y="61"/>
                    </a:lnTo>
                    <a:lnTo>
                      <a:pt x="45" y="60"/>
                    </a:lnTo>
                    <a:lnTo>
                      <a:pt x="41" y="59"/>
                    </a:lnTo>
                    <a:lnTo>
                      <a:pt x="39" y="55"/>
                    </a:lnTo>
                    <a:lnTo>
                      <a:pt x="37" y="53"/>
                    </a:lnTo>
                    <a:lnTo>
                      <a:pt x="36" y="49"/>
                    </a:lnTo>
                    <a:lnTo>
                      <a:pt x="34" y="45"/>
                    </a:lnTo>
                    <a:lnTo>
                      <a:pt x="34" y="40"/>
                    </a:lnTo>
                    <a:lnTo>
                      <a:pt x="23" y="44"/>
                    </a:lnTo>
                    <a:lnTo>
                      <a:pt x="12" y="45"/>
                    </a:lnTo>
                    <a:lnTo>
                      <a:pt x="6" y="43"/>
                    </a:lnTo>
                    <a:lnTo>
                      <a:pt x="1" y="39"/>
                    </a:lnTo>
                    <a:lnTo>
                      <a:pt x="0" y="37"/>
                    </a:lnTo>
                    <a:lnTo>
                      <a:pt x="0" y="33"/>
                    </a:lnTo>
                    <a:lnTo>
                      <a:pt x="1" y="30"/>
                    </a:lnTo>
                    <a:lnTo>
                      <a:pt x="2" y="28"/>
                    </a:lnTo>
                    <a:close/>
                  </a:path>
                </a:pathLst>
              </a:custGeom>
              <a:solidFill>
                <a:srgbClr val="A5B2B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65" name="Freeform 1089"/>
              <p:cNvSpPr>
                <a:spLocks/>
              </p:cNvSpPr>
              <p:nvPr/>
            </p:nvSpPr>
            <p:spPr bwMode="auto">
              <a:xfrm>
                <a:off x="1389" y="2265"/>
                <a:ext cx="63" cy="69"/>
              </a:xfrm>
              <a:custGeom>
                <a:avLst/>
                <a:gdLst/>
                <a:ahLst/>
                <a:cxnLst>
                  <a:cxn ang="0">
                    <a:pos x="125" y="2"/>
                  </a:cxn>
                  <a:cxn ang="0">
                    <a:pos x="122" y="2"/>
                  </a:cxn>
                  <a:cxn ang="0">
                    <a:pos x="113" y="1"/>
                  </a:cxn>
                  <a:cxn ang="0">
                    <a:pos x="100" y="0"/>
                  </a:cxn>
                  <a:cxn ang="0">
                    <a:pos x="84" y="0"/>
                  </a:cxn>
                  <a:cxn ang="0">
                    <a:pos x="68" y="0"/>
                  </a:cxn>
                  <a:cxn ang="0">
                    <a:pos x="50" y="0"/>
                  </a:cxn>
                  <a:cxn ang="0">
                    <a:pos x="37" y="2"/>
                  </a:cxn>
                  <a:cxn ang="0">
                    <a:pos x="25" y="6"/>
                  </a:cxn>
                  <a:cxn ang="0">
                    <a:pos x="15" y="12"/>
                  </a:cxn>
                  <a:cxn ang="0">
                    <a:pos x="15" y="19"/>
                  </a:cxn>
                  <a:cxn ang="0">
                    <a:pos x="16" y="30"/>
                  </a:cxn>
                  <a:cxn ang="0">
                    <a:pos x="10" y="48"/>
                  </a:cxn>
                  <a:cxn ang="0">
                    <a:pos x="4" y="62"/>
                  </a:cxn>
                  <a:cxn ang="0">
                    <a:pos x="1" y="79"/>
                  </a:cxn>
                  <a:cxn ang="0">
                    <a:pos x="0" y="97"/>
                  </a:cxn>
                  <a:cxn ang="0">
                    <a:pos x="1" y="114"/>
                  </a:cxn>
                  <a:cxn ang="0">
                    <a:pos x="6" y="128"/>
                  </a:cxn>
                  <a:cxn ang="0">
                    <a:pos x="11" y="137"/>
                  </a:cxn>
                  <a:cxn ang="0">
                    <a:pos x="20" y="138"/>
                  </a:cxn>
                  <a:cxn ang="0">
                    <a:pos x="33" y="131"/>
                  </a:cxn>
                  <a:cxn ang="0">
                    <a:pos x="48" y="116"/>
                  </a:cxn>
                  <a:cxn ang="0">
                    <a:pos x="63" y="97"/>
                  </a:cxn>
                  <a:cxn ang="0">
                    <a:pos x="79" y="76"/>
                  </a:cxn>
                  <a:cxn ang="0">
                    <a:pos x="93" y="54"/>
                  </a:cxn>
                  <a:cxn ang="0">
                    <a:pos x="106" y="34"/>
                  </a:cxn>
                  <a:cxn ang="0">
                    <a:pos x="116" y="17"/>
                  </a:cxn>
                  <a:cxn ang="0">
                    <a:pos x="123" y="7"/>
                  </a:cxn>
                  <a:cxn ang="0">
                    <a:pos x="125" y="2"/>
                  </a:cxn>
                </a:cxnLst>
                <a:rect l="0" t="0" r="r" b="b"/>
                <a:pathLst>
                  <a:path w="125" h="138">
                    <a:moveTo>
                      <a:pt x="125" y="2"/>
                    </a:moveTo>
                    <a:lnTo>
                      <a:pt x="122" y="2"/>
                    </a:lnTo>
                    <a:lnTo>
                      <a:pt x="113" y="1"/>
                    </a:lnTo>
                    <a:lnTo>
                      <a:pt x="100" y="0"/>
                    </a:lnTo>
                    <a:lnTo>
                      <a:pt x="84" y="0"/>
                    </a:lnTo>
                    <a:lnTo>
                      <a:pt x="68" y="0"/>
                    </a:lnTo>
                    <a:lnTo>
                      <a:pt x="50" y="0"/>
                    </a:lnTo>
                    <a:lnTo>
                      <a:pt x="37" y="2"/>
                    </a:lnTo>
                    <a:lnTo>
                      <a:pt x="25" y="6"/>
                    </a:lnTo>
                    <a:lnTo>
                      <a:pt x="15" y="12"/>
                    </a:lnTo>
                    <a:lnTo>
                      <a:pt x="15" y="19"/>
                    </a:lnTo>
                    <a:lnTo>
                      <a:pt x="16" y="30"/>
                    </a:lnTo>
                    <a:lnTo>
                      <a:pt x="10" y="48"/>
                    </a:lnTo>
                    <a:lnTo>
                      <a:pt x="4" y="62"/>
                    </a:lnTo>
                    <a:lnTo>
                      <a:pt x="1" y="79"/>
                    </a:lnTo>
                    <a:lnTo>
                      <a:pt x="0" y="97"/>
                    </a:lnTo>
                    <a:lnTo>
                      <a:pt x="1" y="114"/>
                    </a:lnTo>
                    <a:lnTo>
                      <a:pt x="6" y="128"/>
                    </a:lnTo>
                    <a:lnTo>
                      <a:pt x="11" y="137"/>
                    </a:lnTo>
                    <a:lnTo>
                      <a:pt x="20" y="138"/>
                    </a:lnTo>
                    <a:lnTo>
                      <a:pt x="33" y="131"/>
                    </a:lnTo>
                    <a:lnTo>
                      <a:pt x="48" y="116"/>
                    </a:lnTo>
                    <a:lnTo>
                      <a:pt x="63" y="97"/>
                    </a:lnTo>
                    <a:lnTo>
                      <a:pt x="79" y="76"/>
                    </a:lnTo>
                    <a:lnTo>
                      <a:pt x="93" y="54"/>
                    </a:lnTo>
                    <a:lnTo>
                      <a:pt x="106" y="34"/>
                    </a:lnTo>
                    <a:lnTo>
                      <a:pt x="116" y="17"/>
                    </a:lnTo>
                    <a:lnTo>
                      <a:pt x="123" y="7"/>
                    </a:lnTo>
                    <a:lnTo>
                      <a:pt x="125" y="2"/>
                    </a:lnTo>
                    <a:close/>
                  </a:path>
                </a:pathLst>
              </a:custGeom>
              <a:solidFill>
                <a:srgbClr val="DBDBE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66" name="Freeform 1090"/>
              <p:cNvSpPr>
                <a:spLocks/>
              </p:cNvSpPr>
              <p:nvPr/>
            </p:nvSpPr>
            <p:spPr bwMode="auto">
              <a:xfrm>
                <a:off x="1260" y="2189"/>
                <a:ext cx="41" cy="25"/>
              </a:xfrm>
              <a:custGeom>
                <a:avLst/>
                <a:gdLst/>
                <a:ahLst/>
                <a:cxnLst>
                  <a:cxn ang="0">
                    <a:pos x="5" y="23"/>
                  </a:cxn>
                  <a:cxn ang="0">
                    <a:pos x="8" y="22"/>
                  </a:cxn>
                  <a:cxn ang="0">
                    <a:pos x="17" y="18"/>
                  </a:cxn>
                  <a:cxn ang="0">
                    <a:pos x="28" y="14"/>
                  </a:cxn>
                  <a:cxn ang="0">
                    <a:pos x="42" y="8"/>
                  </a:cxn>
                  <a:cxn ang="0">
                    <a:pos x="56" y="3"/>
                  </a:cxn>
                  <a:cxn ang="0">
                    <a:pos x="68" y="1"/>
                  </a:cxn>
                  <a:cxn ang="0">
                    <a:pos x="78" y="0"/>
                  </a:cxn>
                  <a:cxn ang="0">
                    <a:pos x="82" y="2"/>
                  </a:cxn>
                  <a:cxn ang="0">
                    <a:pos x="82" y="7"/>
                  </a:cxn>
                  <a:cxn ang="0">
                    <a:pos x="78" y="13"/>
                  </a:cxn>
                  <a:cxn ang="0">
                    <a:pos x="71" y="18"/>
                  </a:cxn>
                  <a:cxn ang="0">
                    <a:pos x="63" y="25"/>
                  </a:cxn>
                  <a:cxn ang="0">
                    <a:pos x="53" y="31"/>
                  </a:cxn>
                  <a:cxn ang="0">
                    <a:pos x="45" y="36"/>
                  </a:cxn>
                  <a:cxn ang="0">
                    <a:pos x="40" y="39"/>
                  </a:cxn>
                  <a:cxn ang="0">
                    <a:pos x="37" y="40"/>
                  </a:cxn>
                  <a:cxn ang="0">
                    <a:pos x="35" y="41"/>
                  </a:cxn>
                  <a:cxn ang="0">
                    <a:pos x="29" y="44"/>
                  </a:cxn>
                  <a:cxn ang="0">
                    <a:pos x="22" y="46"/>
                  </a:cxn>
                  <a:cxn ang="0">
                    <a:pos x="14" y="48"/>
                  </a:cxn>
                  <a:cxn ang="0">
                    <a:pos x="6" y="47"/>
                  </a:cxn>
                  <a:cxn ang="0">
                    <a:pos x="2" y="44"/>
                  </a:cxn>
                  <a:cxn ang="0">
                    <a:pos x="0" y="37"/>
                  </a:cxn>
                  <a:cxn ang="0">
                    <a:pos x="5" y="23"/>
                  </a:cxn>
                </a:cxnLst>
                <a:rect l="0" t="0" r="r" b="b"/>
                <a:pathLst>
                  <a:path w="82" h="48">
                    <a:moveTo>
                      <a:pt x="5" y="23"/>
                    </a:moveTo>
                    <a:lnTo>
                      <a:pt x="8" y="22"/>
                    </a:lnTo>
                    <a:lnTo>
                      <a:pt x="17" y="18"/>
                    </a:lnTo>
                    <a:lnTo>
                      <a:pt x="28" y="14"/>
                    </a:lnTo>
                    <a:lnTo>
                      <a:pt x="42" y="8"/>
                    </a:lnTo>
                    <a:lnTo>
                      <a:pt x="56" y="3"/>
                    </a:lnTo>
                    <a:lnTo>
                      <a:pt x="68" y="1"/>
                    </a:lnTo>
                    <a:lnTo>
                      <a:pt x="78" y="0"/>
                    </a:lnTo>
                    <a:lnTo>
                      <a:pt x="82" y="2"/>
                    </a:lnTo>
                    <a:lnTo>
                      <a:pt x="82" y="7"/>
                    </a:lnTo>
                    <a:lnTo>
                      <a:pt x="78" y="13"/>
                    </a:lnTo>
                    <a:lnTo>
                      <a:pt x="71" y="18"/>
                    </a:lnTo>
                    <a:lnTo>
                      <a:pt x="63" y="25"/>
                    </a:lnTo>
                    <a:lnTo>
                      <a:pt x="53" y="31"/>
                    </a:lnTo>
                    <a:lnTo>
                      <a:pt x="45" y="36"/>
                    </a:lnTo>
                    <a:lnTo>
                      <a:pt x="40" y="39"/>
                    </a:lnTo>
                    <a:lnTo>
                      <a:pt x="37" y="40"/>
                    </a:lnTo>
                    <a:lnTo>
                      <a:pt x="35" y="41"/>
                    </a:lnTo>
                    <a:lnTo>
                      <a:pt x="29" y="44"/>
                    </a:lnTo>
                    <a:lnTo>
                      <a:pt x="22" y="46"/>
                    </a:lnTo>
                    <a:lnTo>
                      <a:pt x="14" y="48"/>
                    </a:lnTo>
                    <a:lnTo>
                      <a:pt x="6" y="47"/>
                    </a:lnTo>
                    <a:lnTo>
                      <a:pt x="2" y="44"/>
                    </a:lnTo>
                    <a:lnTo>
                      <a:pt x="0" y="37"/>
                    </a:lnTo>
                    <a:lnTo>
                      <a:pt x="5" y="23"/>
                    </a:lnTo>
                    <a:close/>
                  </a:path>
                </a:pathLst>
              </a:custGeom>
              <a:solidFill>
                <a:srgbClr val="A5B2B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67" name="Freeform 1091"/>
              <p:cNvSpPr>
                <a:spLocks/>
              </p:cNvSpPr>
              <p:nvPr/>
            </p:nvSpPr>
            <p:spPr bwMode="auto">
              <a:xfrm>
                <a:off x="1267" y="2198"/>
                <a:ext cx="43" cy="19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3" y="22"/>
                  </a:cxn>
                  <a:cxn ang="0">
                    <a:pos x="10" y="21"/>
                  </a:cxn>
                  <a:cxn ang="0">
                    <a:pos x="20" y="19"/>
                  </a:cxn>
                  <a:cxn ang="0">
                    <a:pos x="32" y="15"/>
                  </a:cxn>
                  <a:cxn ang="0">
                    <a:pos x="43" y="12"/>
                  </a:cxn>
                  <a:cxn ang="0">
                    <a:pos x="55" y="8"/>
                  </a:cxn>
                  <a:cxn ang="0">
                    <a:pos x="63" y="6"/>
                  </a:cxn>
                  <a:cxn ang="0">
                    <a:pos x="68" y="4"/>
                  </a:cxn>
                  <a:cxn ang="0">
                    <a:pos x="75" y="0"/>
                  </a:cxn>
                  <a:cxn ang="0">
                    <a:pos x="83" y="0"/>
                  </a:cxn>
                  <a:cxn ang="0">
                    <a:pos x="87" y="4"/>
                  </a:cxn>
                  <a:cxn ang="0">
                    <a:pos x="83" y="13"/>
                  </a:cxn>
                  <a:cxn ang="0">
                    <a:pos x="78" y="19"/>
                  </a:cxn>
                  <a:cxn ang="0">
                    <a:pos x="66" y="26"/>
                  </a:cxn>
                  <a:cxn ang="0">
                    <a:pos x="52" y="31"/>
                  </a:cxn>
                  <a:cxn ang="0">
                    <a:pos x="38" y="35"/>
                  </a:cxn>
                  <a:cxn ang="0">
                    <a:pos x="23" y="37"/>
                  </a:cxn>
                  <a:cxn ang="0">
                    <a:pos x="12" y="37"/>
                  </a:cxn>
                  <a:cxn ang="0">
                    <a:pos x="3" y="32"/>
                  </a:cxn>
                  <a:cxn ang="0">
                    <a:pos x="0" y="23"/>
                  </a:cxn>
                </a:cxnLst>
                <a:rect l="0" t="0" r="r" b="b"/>
                <a:pathLst>
                  <a:path w="87" h="37">
                    <a:moveTo>
                      <a:pt x="0" y="23"/>
                    </a:moveTo>
                    <a:lnTo>
                      <a:pt x="3" y="22"/>
                    </a:lnTo>
                    <a:lnTo>
                      <a:pt x="10" y="21"/>
                    </a:lnTo>
                    <a:lnTo>
                      <a:pt x="20" y="19"/>
                    </a:lnTo>
                    <a:lnTo>
                      <a:pt x="32" y="15"/>
                    </a:lnTo>
                    <a:lnTo>
                      <a:pt x="43" y="12"/>
                    </a:lnTo>
                    <a:lnTo>
                      <a:pt x="55" y="8"/>
                    </a:lnTo>
                    <a:lnTo>
                      <a:pt x="63" y="6"/>
                    </a:lnTo>
                    <a:lnTo>
                      <a:pt x="68" y="4"/>
                    </a:lnTo>
                    <a:lnTo>
                      <a:pt x="75" y="0"/>
                    </a:lnTo>
                    <a:lnTo>
                      <a:pt x="83" y="0"/>
                    </a:lnTo>
                    <a:lnTo>
                      <a:pt x="87" y="4"/>
                    </a:lnTo>
                    <a:lnTo>
                      <a:pt x="83" y="13"/>
                    </a:lnTo>
                    <a:lnTo>
                      <a:pt x="78" y="19"/>
                    </a:lnTo>
                    <a:lnTo>
                      <a:pt x="66" y="26"/>
                    </a:lnTo>
                    <a:lnTo>
                      <a:pt x="52" y="31"/>
                    </a:lnTo>
                    <a:lnTo>
                      <a:pt x="38" y="35"/>
                    </a:lnTo>
                    <a:lnTo>
                      <a:pt x="23" y="37"/>
                    </a:lnTo>
                    <a:lnTo>
                      <a:pt x="12" y="37"/>
                    </a:lnTo>
                    <a:lnTo>
                      <a:pt x="3" y="3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A5B2B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68" name="Freeform 1092"/>
              <p:cNvSpPr>
                <a:spLocks/>
              </p:cNvSpPr>
              <p:nvPr/>
            </p:nvSpPr>
            <p:spPr bwMode="auto">
              <a:xfrm>
                <a:off x="1304" y="2222"/>
                <a:ext cx="40" cy="22"/>
              </a:xfrm>
              <a:custGeom>
                <a:avLst/>
                <a:gdLst/>
                <a:ahLst/>
                <a:cxnLst>
                  <a:cxn ang="0">
                    <a:pos x="62" y="3"/>
                  </a:cxn>
                  <a:cxn ang="0">
                    <a:pos x="23" y="11"/>
                  </a:cxn>
                  <a:cxn ang="0">
                    <a:pos x="0" y="42"/>
                  </a:cxn>
                  <a:cxn ang="0">
                    <a:pos x="59" y="28"/>
                  </a:cxn>
                  <a:cxn ang="0">
                    <a:pos x="80" y="0"/>
                  </a:cxn>
                  <a:cxn ang="0">
                    <a:pos x="62" y="3"/>
                  </a:cxn>
                </a:cxnLst>
                <a:rect l="0" t="0" r="r" b="b"/>
                <a:pathLst>
                  <a:path w="80" h="42">
                    <a:moveTo>
                      <a:pt x="62" y="3"/>
                    </a:moveTo>
                    <a:lnTo>
                      <a:pt x="23" y="11"/>
                    </a:lnTo>
                    <a:lnTo>
                      <a:pt x="0" y="42"/>
                    </a:lnTo>
                    <a:lnTo>
                      <a:pt x="59" y="28"/>
                    </a:lnTo>
                    <a:lnTo>
                      <a:pt x="80" y="0"/>
                    </a:lnTo>
                    <a:lnTo>
                      <a:pt x="62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69" name="Freeform 1093"/>
              <p:cNvSpPr>
                <a:spLocks/>
              </p:cNvSpPr>
              <p:nvPr/>
            </p:nvSpPr>
            <p:spPr bwMode="auto">
              <a:xfrm>
                <a:off x="898" y="2184"/>
                <a:ext cx="606" cy="549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" y="309"/>
                  </a:cxn>
                  <a:cxn ang="0">
                    <a:pos x="33" y="470"/>
                  </a:cxn>
                  <a:cxn ang="0">
                    <a:pos x="80" y="543"/>
                  </a:cxn>
                  <a:cxn ang="0">
                    <a:pos x="136" y="566"/>
                  </a:cxn>
                  <a:cxn ang="0">
                    <a:pos x="207" y="579"/>
                  </a:cxn>
                  <a:cxn ang="0">
                    <a:pos x="265" y="577"/>
                  </a:cxn>
                  <a:cxn ang="0">
                    <a:pos x="334" y="566"/>
                  </a:cxn>
                  <a:cxn ang="0">
                    <a:pos x="403" y="544"/>
                  </a:cxn>
                  <a:cxn ang="0">
                    <a:pos x="463" y="512"/>
                  </a:cxn>
                  <a:cxn ang="0">
                    <a:pos x="503" y="470"/>
                  </a:cxn>
                  <a:cxn ang="0">
                    <a:pos x="559" y="362"/>
                  </a:cxn>
                  <a:cxn ang="0">
                    <a:pos x="582" y="292"/>
                  </a:cxn>
                  <a:cxn ang="0">
                    <a:pos x="611" y="230"/>
                  </a:cxn>
                  <a:cxn ang="0">
                    <a:pos x="627" y="195"/>
                  </a:cxn>
                  <a:cxn ang="0">
                    <a:pos x="641" y="200"/>
                  </a:cxn>
                  <a:cxn ang="0">
                    <a:pos x="660" y="346"/>
                  </a:cxn>
                  <a:cxn ang="0">
                    <a:pos x="638" y="532"/>
                  </a:cxn>
                  <a:cxn ang="0">
                    <a:pos x="601" y="645"/>
                  </a:cxn>
                  <a:cxn ang="0">
                    <a:pos x="576" y="795"/>
                  </a:cxn>
                  <a:cxn ang="0">
                    <a:pos x="583" y="990"/>
                  </a:cxn>
                  <a:cxn ang="0">
                    <a:pos x="586" y="1061"/>
                  </a:cxn>
                  <a:cxn ang="0">
                    <a:pos x="608" y="1099"/>
                  </a:cxn>
                  <a:cxn ang="0">
                    <a:pos x="635" y="1091"/>
                  </a:cxn>
                  <a:cxn ang="0">
                    <a:pos x="709" y="1071"/>
                  </a:cxn>
                  <a:cxn ang="0">
                    <a:pos x="820" y="1046"/>
                  </a:cxn>
                  <a:cxn ang="0">
                    <a:pos x="961" y="1023"/>
                  </a:cxn>
                  <a:cxn ang="0">
                    <a:pos x="1123" y="1006"/>
                  </a:cxn>
                  <a:cxn ang="0">
                    <a:pos x="1185" y="988"/>
                  </a:cxn>
                  <a:cxn ang="0">
                    <a:pos x="1164" y="941"/>
                  </a:cxn>
                  <a:cxn ang="0">
                    <a:pos x="1148" y="914"/>
                  </a:cxn>
                  <a:cxn ang="0">
                    <a:pos x="1135" y="891"/>
                  </a:cxn>
                  <a:cxn ang="0">
                    <a:pos x="1123" y="812"/>
                  </a:cxn>
                  <a:cxn ang="0">
                    <a:pos x="1145" y="689"/>
                  </a:cxn>
                  <a:cxn ang="0">
                    <a:pos x="1170" y="627"/>
                  </a:cxn>
                  <a:cxn ang="0">
                    <a:pos x="1185" y="595"/>
                  </a:cxn>
                  <a:cxn ang="0">
                    <a:pos x="1211" y="400"/>
                  </a:cxn>
                  <a:cxn ang="0">
                    <a:pos x="1198" y="204"/>
                  </a:cxn>
                  <a:cxn ang="0">
                    <a:pos x="1197" y="146"/>
                  </a:cxn>
                  <a:cxn ang="0">
                    <a:pos x="1155" y="95"/>
                  </a:cxn>
                  <a:cxn ang="0">
                    <a:pos x="1054" y="30"/>
                  </a:cxn>
                  <a:cxn ang="0">
                    <a:pos x="983" y="5"/>
                  </a:cxn>
                  <a:cxn ang="0">
                    <a:pos x="955" y="0"/>
                  </a:cxn>
                  <a:cxn ang="0">
                    <a:pos x="921" y="4"/>
                  </a:cxn>
                  <a:cxn ang="0">
                    <a:pos x="833" y="13"/>
                  </a:cxn>
                  <a:cxn ang="0">
                    <a:pos x="722" y="25"/>
                  </a:cxn>
                  <a:cxn ang="0">
                    <a:pos x="615" y="38"/>
                  </a:cxn>
                  <a:cxn ang="0">
                    <a:pos x="538" y="50"/>
                  </a:cxn>
                  <a:cxn ang="0">
                    <a:pos x="471" y="87"/>
                  </a:cxn>
                  <a:cxn ang="0">
                    <a:pos x="407" y="167"/>
                  </a:cxn>
                  <a:cxn ang="0">
                    <a:pos x="379" y="212"/>
                  </a:cxn>
                  <a:cxn ang="0">
                    <a:pos x="357" y="210"/>
                  </a:cxn>
                  <a:cxn ang="0">
                    <a:pos x="367" y="48"/>
                  </a:cxn>
                  <a:cxn ang="0">
                    <a:pos x="2" y="101"/>
                  </a:cxn>
                </a:cxnLst>
                <a:rect l="0" t="0" r="r" b="b"/>
                <a:pathLst>
                  <a:path w="1211" h="1099">
                    <a:moveTo>
                      <a:pt x="2" y="101"/>
                    </a:moveTo>
                    <a:lnTo>
                      <a:pt x="1" y="112"/>
                    </a:lnTo>
                    <a:lnTo>
                      <a:pt x="0" y="144"/>
                    </a:lnTo>
                    <a:lnTo>
                      <a:pt x="0" y="192"/>
                    </a:lnTo>
                    <a:lnTo>
                      <a:pt x="0" y="248"/>
                    </a:lnTo>
                    <a:lnTo>
                      <a:pt x="2" y="309"/>
                    </a:lnTo>
                    <a:lnTo>
                      <a:pt x="8" y="370"/>
                    </a:lnTo>
                    <a:lnTo>
                      <a:pt x="18" y="425"/>
                    </a:lnTo>
                    <a:lnTo>
                      <a:pt x="33" y="470"/>
                    </a:lnTo>
                    <a:lnTo>
                      <a:pt x="51" y="503"/>
                    </a:lnTo>
                    <a:lnTo>
                      <a:pt x="66" y="527"/>
                    </a:lnTo>
                    <a:lnTo>
                      <a:pt x="80" y="543"/>
                    </a:lnTo>
                    <a:lnTo>
                      <a:pt x="97" y="553"/>
                    </a:lnTo>
                    <a:lnTo>
                      <a:pt x="115" y="560"/>
                    </a:lnTo>
                    <a:lnTo>
                      <a:pt x="136" y="566"/>
                    </a:lnTo>
                    <a:lnTo>
                      <a:pt x="161" y="570"/>
                    </a:lnTo>
                    <a:lnTo>
                      <a:pt x="192" y="576"/>
                    </a:lnTo>
                    <a:lnTo>
                      <a:pt x="207" y="579"/>
                    </a:lnTo>
                    <a:lnTo>
                      <a:pt x="225" y="580"/>
                    </a:lnTo>
                    <a:lnTo>
                      <a:pt x="244" y="580"/>
                    </a:lnTo>
                    <a:lnTo>
                      <a:pt x="265" y="577"/>
                    </a:lnTo>
                    <a:lnTo>
                      <a:pt x="287" y="575"/>
                    </a:lnTo>
                    <a:lnTo>
                      <a:pt x="310" y="570"/>
                    </a:lnTo>
                    <a:lnTo>
                      <a:pt x="334" y="566"/>
                    </a:lnTo>
                    <a:lnTo>
                      <a:pt x="357" y="559"/>
                    </a:lnTo>
                    <a:lnTo>
                      <a:pt x="380" y="552"/>
                    </a:lnTo>
                    <a:lnTo>
                      <a:pt x="403" y="544"/>
                    </a:lnTo>
                    <a:lnTo>
                      <a:pt x="424" y="534"/>
                    </a:lnTo>
                    <a:lnTo>
                      <a:pt x="445" y="523"/>
                    </a:lnTo>
                    <a:lnTo>
                      <a:pt x="463" y="512"/>
                    </a:lnTo>
                    <a:lnTo>
                      <a:pt x="479" y="499"/>
                    </a:lnTo>
                    <a:lnTo>
                      <a:pt x="493" y="485"/>
                    </a:lnTo>
                    <a:lnTo>
                      <a:pt x="503" y="470"/>
                    </a:lnTo>
                    <a:lnTo>
                      <a:pt x="529" y="428"/>
                    </a:lnTo>
                    <a:lnTo>
                      <a:pt x="547" y="392"/>
                    </a:lnTo>
                    <a:lnTo>
                      <a:pt x="559" y="362"/>
                    </a:lnTo>
                    <a:lnTo>
                      <a:pt x="568" y="337"/>
                    </a:lnTo>
                    <a:lnTo>
                      <a:pt x="574" y="314"/>
                    </a:lnTo>
                    <a:lnTo>
                      <a:pt x="582" y="292"/>
                    </a:lnTo>
                    <a:lnTo>
                      <a:pt x="590" y="269"/>
                    </a:lnTo>
                    <a:lnTo>
                      <a:pt x="604" y="243"/>
                    </a:lnTo>
                    <a:lnTo>
                      <a:pt x="611" y="230"/>
                    </a:lnTo>
                    <a:lnTo>
                      <a:pt x="616" y="216"/>
                    </a:lnTo>
                    <a:lnTo>
                      <a:pt x="622" y="203"/>
                    </a:lnTo>
                    <a:lnTo>
                      <a:pt x="627" y="195"/>
                    </a:lnTo>
                    <a:lnTo>
                      <a:pt x="631" y="190"/>
                    </a:lnTo>
                    <a:lnTo>
                      <a:pt x="636" y="192"/>
                    </a:lnTo>
                    <a:lnTo>
                      <a:pt x="641" y="200"/>
                    </a:lnTo>
                    <a:lnTo>
                      <a:pt x="646" y="217"/>
                    </a:lnTo>
                    <a:lnTo>
                      <a:pt x="656" y="273"/>
                    </a:lnTo>
                    <a:lnTo>
                      <a:pt x="660" y="346"/>
                    </a:lnTo>
                    <a:lnTo>
                      <a:pt x="658" y="425"/>
                    </a:lnTo>
                    <a:lnTo>
                      <a:pt x="646" y="503"/>
                    </a:lnTo>
                    <a:lnTo>
                      <a:pt x="638" y="532"/>
                    </a:lnTo>
                    <a:lnTo>
                      <a:pt x="627" y="567"/>
                    </a:lnTo>
                    <a:lnTo>
                      <a:pt x="614" y="604"/>
                    </a:lnTo>
                    <a:lnTo>
                      <a:pt x="601" y="645"/>
                    </a:lnTo>
                    <a:lnTo>
                      <a:pt x="590" y="690"/>
                    </a:lnTo>
                    <a:lnTo>
                      <a:pt x="581" y="741"/>
                    </a:lnTo>
                    <a:lnTo>
                      <a:pt x="576" y="795"/>
                    </a:lnTo>
                    <a:lnTo>
                      <a:pt x="577" y="854"/>
                    </a:lnTo>
                    <a:lnTo>
                      <a:pt x="582" y="945"/>
                    </a:lnTo>
                    <a:lnTo>
                      <a:pt x="583" y="990"/>
                    </a:lnTo>
                    <a:lnTo>
                      <a:pt x="583" y="1016"/>
                    </a:lnTo>
                    <a:lnTo>
                      <a:pt x="582" y="1051"/>
                    </a:lnTo>
                    <a:lnTo>
                      <a:pt x="586" y="1061"/>
                    </a:lnTo>
                    <a:lnTo>
                      <a:pt x="596" y="1077"/>
                    </a:lnTo>
                    <a:lnTo>
                      <a:pt x="604" y="1092"/>
                    </a:lnTo>
                    <a:lnTo>
                      <a:pt x="608" y="1099"/>
                    </a:lnTo>
                    <a:lnTo>
                      <a:pt x="612" y="1098"/>
                    </a:lnTo>
                    <a:lnTo>
                      <a:pt x="620" y="1096"/>
                    </a:lnTo>
                    <a:lnTo>
                      <a:pt x="635" y="1091"/>
                    </a:lnTo>
                    <a:lnTo>
                      <a:pt x="654" y="1085"/>
                    </a:lnTo>
                    <a:lnTo>
                      <a:pt x="679" y="1079"/>
                    </a:lnTo>
                    <a:lnTo>
                      <a:pt x="709" y="1071"/>
                    </a:lnTo>
                    <a:lnTo>
                      <a:pt x="742" y="1063"/>
                    </a:lnTo>
                    <a:lnTo>
                      <a:pt x="779" y="1055"/>
                    </a:lnTo>
                    <a:lnTo>
                      <a:pt x="820" y="1046"/>
                    </a:lnTo>
                    <a:lnTo>
                      <a:pt x="864" y="1038"/>
                    </a:lnTo>
                    <a:lnTo>
                      <a:pt x="911" y="1030"/>
                    </a:lnTo>
                    <a:lnTo>
                      <a:pt x="961" y="1023"/>
                    </a:lnTo>
                    <a:lnTo>
                      <a:pt x="1014" y="1016"/>
                    </a:lnTo>
                    <a:lnTo>
                      <a:pt x="1068" y="1010"/>
                    </a:lnTo>
                    <a:lnTo>
                      <a:pt x="1123" y="1006"/>
                    </a:lnTo>
                    <a:lnTo>
                      <a:pt x="1181" y="1003"/>
                    </a:lnTo>
                    <a:lnTo>
                      <a:pt x="1186" y="999"/>
                    </a:lnTo>
                    <a:lnTo>
                      <a:pt x="1185" y="988"/>
                    </a:lnTo>
                    <a:lnTo>
                      <a:pt x="1180" y="975"/>
                    </a:lnTo>
                    <a:lnTo>
                      <a:pt x="1172" y="959"/>
                    </a:lnTo>
                    <a:lnTo>
                      <a:pt x="1164" y="941"/>
                    </a:lnTo>
                    <a:lnTo>
                      <a:pt x="1156" y="927"/>
                    </a:lnTo>
                    <a:lnTo>
                      <a:pt x="1150" y="917"/>
                    </a:lnTo>
                    <a:lnTo>
                      <a:pt x="1148" y="914"/>
                    </a:lnTo>
                    <a:lnTo>
                      <a:pt x="1145" y="911"/>
                    </a:lnTo>
                    <a:lnTo>
                      <a:pt x="1141" y="904"/>
                    </a:lnTo>
                    <a:lnTo>
                      <a:pt x="1135" y="891"/>
                    </a:lnTo>
                    <a:lnTo>
                      <a:pt x="1129" y="872"/>
                    </a:lnTo>
                    <a:lnTo>
                      <a:pt x="1125" y="846"/>
                    </a:lnTo>
                    <a:lnTo>
                      <a:pt x="1123" y="812"/>
                    </a:lnTo>
                    <a:lnTo>
                      <a:pt x="1127" y="771"/>
                    </a:lnTo>
                    <a:lnTo>
                      <a:pt x="1137" y="720"/>
                    </a:lnTo>
                    <a:lnTo>
                      <a:pt x="1145" y="689"/>
                    </a:lnTo>
                    <a:lnTo>
                      <a:pt x="1155" y="664"/>
                    </a:lnTo>
                    <a:lnTo>
                      <a:pt x="1162" y="643"/>
                    </a:lnTo>
                    <a:lnTo>
                      <a:pt x="1170" y="627"/>
                    </a:lnTo>
                    <a:lnTo>
                      <a:pt x="1175" y="614"/>
                    </a:lnTo>
                    <a:lnTo>
                      <a:pt x="1180" y="604"/>
                    </a:lnTo>
                    <a:lnTo>
                      <a:pt x="1185" y="595"/>
                    </a:lnTo>
                    <a:lnTo>
                      <a:pt x="1187" y="587"/>
                    </a:lnTo>
                    <a:lnTo>
                      <a:pt x="1203" y="493"/>
                    </a:lnTo>
                    <a:lnTo>
                      <a:pt x="1211" y="400"/>
                    </a:lnTo>
                    <a:lnTo>
                      <a:pt x="1211" y="313"/>
                    </a:lnTo>
                    <a:lnTo>
                      <a:pt x="1203" y="238"/>
                    </a:lnTo>
                    <a:lnTo>
                      <a:pt x="1198" y="204"/>
                    </a:lnTo>
                    <a:lnTo>
                      <a:pt x="1198" y="180"/>
                    </a:lnTo>
                    <a:lnTo>
                      <a:pt x="1198" y="162"/>
                    </a:lnTo>
                    <a:lnTo>
                      <a:pt x="1197" y="146"/>
                    </a:lnTo>
                    <a:lnTo>
                      <a:pt x="1191" y="132"/>
                    </a:lnTo>
                    <a:lnTo>
                      <a:pt x="1178" y="116"/>
                    </a:lnTo>
                    <a:lnTo>
                      <a:pt x="1155" y="95"/>
                    </a:lnTo>
                    <a:lnTo>
                      <a:pt x="1118" y="67"/>
                    </a:lnTo>
                    <a:lnTo>
                      <a:pt x="1085" y="47"/>
                    </a:lnTo>
                    <a:lnTo>
                      <a:pt x="1054" y="30"/>
                    </a:lnTo>
                    <a:lnTo>
                      <a:pt x="1027" y="18"/>
                    </a:lnTo>
                    <a:lnTo>
                      <a:pt x="1002" y="10"/>
                    </a:lnTo>
                    <a:lnTo>
                      <a:pt x="983" y="5"/>
                    </a:lnTo>
                    <a:lnTo>
                      <a:pt x="968" y="2"/>
                    </a:lnTo>
                    <a:lnTo>
                      <a:pt x="959" y="0"/>
                    </a:lnTo>
                    <a:lnTo>
                      <a:pt x="955" y="0"/>
                    </a:lnTo>
                    <a:lnTo>
                      <a:pt x="951" y="0"/>
                    </a:lnTo>
                    <a:lnTo>
                      <a:pt x="939" y="2"/>
                    </a:lnTo>
                    <a:lnTo>
                      <a:pt x="921" y="4"/>
                    </a:lnTo>
                    <a:lnTo>
                      <a:pt x="895" y="6"/>
                    </a:lnTo>
                    <a:lnTo>
                      <a:pt x="866" y="10"/>
                    </a:lnTo>
                    <a:lnTo>
                      <a:pt x="833" y="13"/>
                    </a:lnTo>
                    <a:lnTo>
                      <a:pt x="797" y="17"/>
                    </a:lnTo>
                    <a:lnTo>
                      <a:pt x="760" y="21"/>
                    </a:lnTo>
                    <a:lnTo>
                      <a:pt x="722" y="25"/>
                    </a:lnTo>
                    <a:lnTo>
                      <a:pt x="684" y="29"/>
                    </a:lnTo>
                    <a:lnTo>
                      <a:pt x="649" y="34"/>
                    </a:lnTo>
                    <a:lnTo>
                      <a:pt x="615" y="38"/>
                    </a:lnTo>
                    <a:lnTo>
                      <a:pt x="584" y="43"/>
                    </a:lnTo>
                    <a:lnTo>
                      <a:pt x="559" y="47"/>
                    </a:lnTo>
                    <a:lnTo>
                      <a:pt x="538" y="50"/>
                    </a:lnTo>
                    <a:lnTo>
                      <a:pt x="524" y="53"/>
                    </a:lnTo>
                    <a:lnTo>
                      <a:pt x="498" y="66"/>
                    </a:lnTo>
                    <a:lnTo>
                      <a:pt x="471" y="87"/>
                    </a:lnTo>
                    <a:lnTo>
                      <a:pt x="447" y="113"/>
                    </a:lnTo>
                    <a:lnTo>
                      <a:pt x="425" y="141"/>
                    </a:lnTo>
                    <a:lnTo>
                      <a:pt x="407" y="167"/>
                    </a:lnTo>
                    <a:lnTo>
                      <a:pt x="392" y="190"/>
                    </a:lnTo>
                    <a:lnTo>
                      <a:pt x="382" y="207"/>
                    </a:lnTo>
                    <a:lnTo>
                      <a:pt x="379" y="212"/>
                    </a:lnTo>
                    <a:lnTo>
                      <a:pt x="374" y="219"/>
                    </a:lnTo>
                    <a:lnTo>
                      <a:pt x="364" y="226"/>
                    </a:lnTo>
                    <a:lnTo>
                      <a:pt x="357" y="210"/>
                    </a:lnTo>
                    <a:lnTo>
                      <a:pt x="361" y="149"/>
                    </a:lnTo>
                    <a:lnTo>
                      <a:pt x="369" y="80"/>
                    </a:lnTo>
                    <a:lnTo>
                      <a:pt x="367" y="48"/>
                    </a:lnTo>
                    <a:lnTo>
                      <a:pt x="363" y="37"/>
                    </a:lnTo>
                    <a:lnTo>
                      <a:pt x="361" y="37"/>
                    </a:lnTo>
                    <a:lnTo>
                      <a:pt x="2" y="10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70" name="Freeform 1094"/>
              <p:cNvSpPr>
                <a:spLocks/>
              </p:cNvSpPr>
              <p:nvPr/>
            </p:nvSpPr>
            <p:spPr bwMode="auto">
              <a:xfrm>
                <a:off x="903" y="2124"/>
                <a:ext cx="586" cy="583"/>
              </a:xfrm>
              <a:custGeom>
                <a:avLst/>
                <a:gdLst/>
                <a:ahLst/>
                <a:cxnLst>
                  <a:cxn ang="0">
                    <a:pos x="7" y="32"/>
                  </a:cxn>
                  <a:cxn ang="0">
                    <a:pos x="25" y="91"/>
                  </a:cxn>
                  <a:cxn ang="0">
                    <a:pos x="27" y="192"/>
                  </a:cxn>
                  <a:cxn ang="0">
                    <a:pos x="18" y="322"/>
                  </a:cxn>
                  <a:cxn ang="0">
                    <a:pos x="33" y="502"/>
                  </a:cxn>
                  <a:cxn ang="0">
                    <a:pos x="77" y="625"/>
                  </a:cxn>
                  <a:cxn ang="0">
                    <a:pos x="118" y="650"/>
                  </a:cxn>
                  <a:cxn ang="0">
                    <a:pos x="176" y="661"/>
                  </a:cxn>
                  <a:cxn ang="0">
                    <a:pos x="241" y="662"/>
                  </a:cxn>
                  <a:cxn ang="0">
                    <a:pos x="301" y="655"/>
                  </a:cxn>
                  <a:cxn ang="0">
                    <a:pos x="347" y="644"/>
                  </a:cxn>
                  <a:cxn ang="0">
                    <a:pos x="441" y="594"/>
                  </a:cxn>
                  <a:cxn ang="0">
                    <a:pos x="494" y="534"/>
                  </a:cxn>
                  <a:cxn ang="0">
                    <a:pos x="523" y="465"/>
                  </a:cxn>
                  <a:cxn ang="0">
                    <a:pos x="544" y="393"/>
                  </a:cxn>
                  <a:cxn ang="0">
                    <a:pos x="573" y="318"/>
                  </a:cxn>
                  <a:cxn ang="0">
                    <a:pos x="648" y="268"/>
                  </a:cxn>
                  <a:cxn ang="0">
                    <a:pos x="693" y="448"/>
                  </a:cxn>
                  <a:cxn ang="0">
                    <a:pos x="640" y="745"/>
                  </a:cxn>
                  <a:cxn ang="0">
                    <a:pos x="590" y="1005"/>
                  </a:cxn>
                  <a:cxn ang="0">
                    <a:pos x="620" y="1147"/>
                  </a:cxn>
                  <a:cxn ang="0">
                    <a:pos x="645" y="1159"/>
                  </a:cxn>
                  <a:cxn ang="0">
                    <a:pos x="715" y="1140"/>
                  </a:cxn>
                  <a:cxn ang="0">
                    <a:pos x="832" y="1115"/>
                  </a:cxn>
                  <a:cxn ang="0">
                    <a:pos x="961" y="1093"/>
                  </a:cxn>
                  <a:cxn ang="0">
                    <a:pos x="1067" y="1078"/>
                  </a:cxn>
                  <a:cxn ang="0">
                    <a:pos x="1114" y="1079"/>
                  </a:cxn>
                  <a:cxn ang="0">
                    <a:pos x="1085" y="880"/>
                  </a:cxn>
                  <a:cxn ang="0">
                    <a:pos x="1134" y="717"/>
                  </a:cxn>
                  <a:cxn ang="0">
                    <a:pos x="1162" y="610"/>
                  </a:cxn>
                  <a:cxn ang="0">
                    <a:pos x="1172" y="471"/>
                  </a:cxn>
                  <a:cxn ang="0">
                    <a:pos x="1161" y="345"/>
                  </a:cxn>
                  <a:cxn ang="0">
                    <a:pos x="1117" y="244"/>
                  </a:cxn>
                  <a:cxn ang="0">
                    <a:pos x="1030" y="175"/>
                  </a:cxn>
                  <a:cxn ang="0">
                    <a:pos x="891" y="148"/>
                  </a:cxn>
                  <a:cxn ang="0">
                    <a:pos x="859" y="152"/>
                  </a:cxn>
                  <a:cxn ang="0">
                    <a:pos x="783" y="161"/>
                  </a:cxn>
                  <a:cxn ang="0">
                    <a:pos x="690" y="171"/>
                  </a:cxn>
                  <a:cxn ang="0">
                    <a:pos x="606" y="182"/>
                  </a:cxn>
                  <a:cxn ang="0">
                    <a:pos x="556" y="189"/>
                  </a:cxn>
                  <a:cxn ang="0">
                    <a:pos x="518" y="204"/>
                  </a:cxn>
                  <a:cxn ang="0">
                    <a:pos x="479" y="229"/>
                  </a:cxn>
                  <a:cxn ang="0">
                    <a:pos x="463" y="243"/>
                  </a:cxn>
                  <a:cxn ang="0">
                    <a:pos x="432" y="299"/>
                  </a:cxn>
                  <a:cxn ang="0">
                    <a:pos x="370" y="399"/>
                  </a:cxn>
                  <a:cxn ang="0">
                    <a:pos x="322" y="448"/>
                  </a:cxn>
                  <a:cxn ang="0">
                    <a:pos x="307" y="402"/>
                  </a:cxn>
                  <a:cxn ang="0">
                    <a:pos x="319" y="290"/>
                  </a:cxn>
                  <a:cxn ang="0">
                    <a:pos x="334" y="155"/>
                  </a:cxn>
                  <a:cxn ang="0">
                    <a:pos x="324" y="45"/>
                  </a:cxn>
                  <a:cxn ang="0">
                    <a:pos x="265" y="0"/>
                  </a:cxn>
                  <a:cxn ang="0">
                    <a:pos x="227" y="2"/>
                  </a:cxn>
                  <a:cxn ang="0">
                    <a:pos x="166" y="7"/>
                  </a:cxn>
                  <a:cxn ang="0">
                    <a:pos x="97" y="13"/>
                  </a:cxn>
                  <a:cxn ang="0">
                    <a:pos x="37" y="17"/>
                  </a:cxn>
                  <a:cxn ang="0">
                    <a:pos x="2" y="21"/>
                  </a:cxn>
                </a:cxnLst>
                <a:rect l="0" t="0" r="r" b="b"/>
                <a:pathLst>
                  <a:path w="1172" h="1164">
                    <a:moveTo>
                      <a:pt x="0" y="21"/>
                    </a:moveTo>
                    <a:lnTo>
                      <a:pt x="2" y="24"/>
                    </a:lnTo>
                    <a:lnTo>
                      <a:pt x="7" y="32"/>
                    </a:lnTo>
                    <a:lnTo>
                      <a:pt x="13" y="47"/>
                    </a:lnTo>
                    <a:lnTo>
                      <a:pt x="20" y="67"/>
                    </a:lnTo>
                    <a:lnTo>
                      <a:pt x="25" y="91"/>
                    </a:lnTo>
                    <a:lnTo>
                      <a:pt x="30" y="121"/>
                    </a:lnTo>
                    <a:lnTo>
                      <a:pt x="30" y="154"/>
                    </a:lnTo>
                    <a:lnTo>
                      <a:pt x="27" y="192"/>
                    </a:lnTo>
                    <a:lnTo>
                      <a:pt x="22" y="226"/>
                    </a:lnTo>
                    <a:lnTo>
                      <a:pt x="20" y="269"/>
                    </a:lnTo>
                    <a:lnTo>
                      <a:pt x="18" y="322"/>
                    </a:lnTo>
                    <a:lnTo>
                      <a:pt x="20" y="380"/>
                    </a:lnTo>
                    <a:lnTo>
                      <a:pt x="24" y="441"/>
                    </a:lnTo>
                    <a:lnTo>
                      <a:pt x="33" y="502"/>
                    </a:lnTo>
                    <a:lnTo>
                      <a:pt x="48" y="561"/>
                    </a:lnTo>
                    <a:lnTo>
                      <a:pt x="69" y="614"/>
                    </a:lnTo>
                    <a:lnTo>
                      <a:pt x="77" y="625"/>
                    </a:lnTo>
                    <a:lnTo>
                      <a:pt x="88" y="635"/>
                    </a:lnTo>
                    <a:lnTo>
                      <a:pt x="101" y="644"/>
                    </a:lnTo>
                    <a:lnTo>
                      <a:pt x="118" y="650"/>
                    </a:lnTo>
                    <a:lnTo>
                      <a:pt x="136" y="655"/>
                    </a:lnTo>
                    <a:lnTo>
                      <a:pt x="156" y="659"/>
                    </a:lnTo>
                    <a:lnTo>
                      <a:pt x="176" y="661"/>
                    </a:lnTo>
                    <a:lnTo>
                      <a:pt x="197" y="662"/>
                    </a:lnTo>
                    <a:lnTo>
                      <a:pt x="219" y="662"/>
                    </a:lnTo>
                    <a:lnTo>
                      <a:pt x="241" y="662"/>
                    </a:lnTo>
                    <a:lnTo>
                      <a:pt x="262" y="660"/>
                    </a:lnTo>
                    <a:lnTo>
                      <a:pt x="282" y="657"/>
                    </a:lnTo>
                    <a:lnTo>
                      <a:pt x="301" y="655"/>
                    </a:lnTo>
                    <a:lnTo>
                      <a:pt x="319" y="652"/>
                    </a:lnTo>
                    <a:lnTo>
                      <a:pt x="334" y="647"/>
                    </a:lnTo>
                    <a:lnTo>
                      <a:pt x="347" y="644"/>
                    </a:lnTo>
                    <a:lnTo>
                      <a:pt x="384" y="629"/>
                    </a:lnTo>
                    <a:lnTo>
                      <a:pt x="415" y="612"/>
                    </a:lnTo>
                    <a:lnTo>
                      <a:pt x="441" y="594"/>
                    </a:lnTo>
                    <a:lnTo>
                      <a:pt x="462" y="576"/>
                    </a:lnTo>
                    <a:lnTo>
                      <a:pt x="481" y="555"/>
                    </a:lnTo>
                    <a:lnTo>
                      <a:pt x="494" y="534"/>
                    </a:lnTo>
                    <a:lnTo>
                      <a:pt x="506" y="512"/>
                    </a:lnTo>
                    <a:lnTo>
                      <a:pt x="515" y="489"/>
                    </a:lnTo>
                    <a:lnTo>
                      <a:pt x="523" y="465"/>
                    </a:lnTo>
                    <a:lnTo>
                      <a:pt x="530" y="441"/>
                    </a:lnTo>
                    <a:lnTo>
                      <a:pt x="537" y="417"/>
                    </a:lnTo>
                    <a:lnTo>
                      <a:pt x="544" y="393"/>
                    </a:lnTo>
                    <a:lnTo>
                      <a:pt x="552" y="367"/>
                    </a:lnTo>
                    <a:lnTo>
                      <a:pt x="561" y="343"/>
                    </a:lnTo>
                    <a:lnTo>
                      <a:pt x="573" y="318"/>
                    </a:lnTo>
                    <a:lnTo>
                      <a:pt x="587" y="293"/>
                    </a:lnTo>
                    <a:lnTo>
                      <a:pt x="619" y="262"/>
                    </a:lnTo>
                    <a:lnTo>
                      <a:pt x="648" y="268"/>
                    </a:lnTo>
                    <a:lnTo>
                      <a:pt x="671" y="305"/>
                    </a:lnTo>
                    <a:lnTo>
                      <a:pt x="686" y="367"/>
                    </a:lnTo>
                    <a:lnTo>
                      <a:pt x="693" y="448"/>
                    </a:lnTo>
                    <a:lnTo>
                      <a:pt x="688" y="542"/>
                    </a:lnTo>
                    <a:lnTo>
                      <a:pt x="671" y="644"/>
                    </a:lnTo>
                    <a:lnTo>
                      <a:pt x="640" y="745"/>
                    </a:lnTo>
                    <a:lnTo>
                      <a:pt x="609" y="844"/>
                    </a:lnTo>
                    <a:lnTo>
                      <a:pt x="592" y="930"/>
                    </a:lnTo>
                    <a:lnTo>
                      <a:pt x="590" y="1005"/>
                    </a:lnTo>
                    <a:lnTo>
                      <a:pt x="596" y="1066"/>
                    </a:lnTo>
                    <a:lnTo>
                      <a:pt x="607" y="1115"/>
                    </a:lnTo>
                    <a:lnTo>
                      <a:pt x="620" y="1147"/>
                    </a:lnTo>
                    <a:lnTo>
                      <a:pt x="632" y="1163"/>
                    </a:lnTo>
                    <a:lnTo>
                      <a:pt x="639" y="1164"/>
                    </a:lnTo>
                    <a:lnTo>
                      <a:pt x="645" y="1159"/>
                    </a:lnTo>
                    <a:lnTo>
                      <a:pt x="660" y="1154"/>
                    </a:lnTo>
                    <a:lnTo>
                      <a:pt x="685" y="1147"/>
                    </a:lnTo>
                    <a:lnTo>
                      <a:pt x="715" y="1140"/>
                    </a:lnTo>
                    <a:lnTo>
                      <a:pt x="750" y="1132"/>
                    </a:lnTo>
                    <a:lnTo>
                      <a:pt x="789" y="1123"/>
                    </a:lnTo>
                    <a:lnTo>
                      <a:pt x="832" y="1115"/>
                    </a:lnTo>
                    <a:lnTo>
                      <a:pt x="875" y="1106"/>
                    </a:lnTo>
                    <a:lnTo>
                      <a:pt x="919" y="1100"/>
                    </a:lnTo>
                    <a:lnTo>
                      <a:pt x="961" y="1093"/>
                    </a:lnTo>
                    <a:lnTo>
                      <a:pt x="1000" y="1086"/>
                    </a:lnTo>
                    <a:lnTo>
                      <a:pt x="1037" y="1081"/>
                    </a:lnTo>
                    <a:lnTo>
                      <a:pt x="1067" y="1078"/>
                    </a:lnTo>
                    <a:lnTo>
                      <a:pt x="1091" y="1077"/>
                    </a:lnTo>
                    <a:lnTo>
                      <a:pt x="1108" y="1077"/>
                    </a:lnTo>
                    <a:lnTo>
                      <a:pt x="1114" y="1079"/>
                    </a:lnTo>
                    <a:lnTo>
                      <a:pt x="1089" y="1012"/>
                    </a:lnTo>
                    <a:lnTo>
                      <a:pt x="1081" y="945"/>
                    </a:lnTo>
                    <a:lnTo>
                      <a:pt x="1085" y="880"/>
                    </a:lnTo>
                    <a:lnTo>
                      <a:pt x="1098" y="819"/>
                    </a:lnTo>
                    <a:lnTo>
                      <a:pt x="1116" y="764"/>
                    </a:lnTo>
                    <a:lnTo>
                      <a:pt x="1134" y="717"/>
                    </a:lnTo>
                    <a:lnTo>
                      <a:pt x="1149" y="682"/>
                    </a:lnTo>
                    <a:lnTo>
                      <a:pt x="1156" y="659"/>
                    </a:lnTo>
                    <a:lnTo>
                      <a:pt x="1162" y="610"/>
                    </a:lnTo>
                    <a:lnTo>
                      <a:pt x="1168" y="563"/>
                    </a:lnTo>
                    <a:lnTo>
                      <a:pt x="1171" y="517"/>
                    </a:lnTo>
                    <a:lnTo>
                      <a:pt x="1172" y="471"/>
                    </a:lnTo>
                    <a:lnTo>
                      <a:pt x="1171" y="427"/>
                    </a:lnTo>
                    <a:lnTo>
                      <a:pt x="1168" y="386"/>
                    </a:lnTo>
                    <a:lnTo>
                      <a:pt x="1161" y="345"/>
                    </a:lnTo>
                    <a:lnTo>
                      <a:pt x="1150" y="308"/>
                    </a:lnTo>
                    <a:lnTo>
                      <a:pt x="1135" y="275"/>
                    </a:lnTo>
                    <a:lnTo>
                      <a:pt x="1117" y="244"/>
                    </a:lnTo>
                    <a:lnTo>
                      <a:pt x="1094" y="217"/>
                    </a:lnTo>
                    <a:lnTo>
                      <a:pt x="1065" y="194"/>
                    </a:lnTo>
                    <a:lnTo>
                      <a:pt x="1030" y="175"/>
                    </a:lnTo>
                    <a:lnTo>
                      <a:pt x="990" y="161"/>
                    </a:lnTo>
                    <a:lnTo>
                      <a:pt x="944" y="152"/>
                    </a:lnTo>
                    <a:lnTo>
                      <a:pt x="891" y="148"/>
                    </a:lnTo>
                    <a:lnTo>
                      <a:pt x="886" y="148"/>
                    </a:lnTo>
                    <a:lnTo>
                      <a:pt x="875" y="150"/>
                    </a:lnTo>
                    <a:lnTo>
                      <a:pt x="859" y="152"/>
                    </a:lnTo>
                    <a:lnTo>
                      <a:pt x="837" y="154"/>
                    </a:lnTo>
                    <a:lnTo>
                      <a:pt x="811" y="158"/>
                    </a:lnTo>
                    <a:lnTo>
                      <a:pt x="783" y="161"/>
                    </a:lnTo>
                    <a:lnTo>
                      <a:pt x="753" y="165"/>
                    </a:lnTo>
                    <a:lnTo>
                      <a:pt x="721" y="168"/>
                    </a:lnTo>
                    <a:lnTo>
                      <a:pt x="690" y="171"/>
                    </a:lnTo>
                    <a:lnTo>
                      <a:pt x="660" y="175"/>
                    </a:lnTo>
                    <a:lnTo>
                      <a:pt x="632" y="178"/>
                    </a:lnTo>
                    <a:lnTo>
                      <a:pt x="606" y="182"/>
                    </a:lnTo>
                    <a:lnTo>
                      <a:pt x="584" y="185"/>
                    </a:lnTo>
                    <a:lnTo>
                      <a:pt x="567" y="188"/>
                    </a:lnTo>
                    <a:lnTo>
                      <a:pt x="556" y="189"/>
                    </a:lnTo>
                    <a:lnTo>
                      <a:pt x="550" y="190"/>
                    </a:lnTo>
                    <a:lnTo>
                      <a:pt x="534" y="196"/>
                    </a:lnTo>
                    <a:lnTo>
                      <a:pt x="518" y="204"/>
                    </a:lnTo>
                    <a:lnTo>
                      <a:pt x="504" y="212"/>
                    </a:lnTo>
                    <a:lnTo>
                      <a:pt x="490" y="221"/>
                    </a:lnTo>
                    <a:lnTo>
                      <a:pt x="479" y="229"/>
                    </a:lnTo>
                    <a:lnTo>
                      <a:pt x="470" y="236"/>
                    </a:lnTo>
                    <a:lnTo>
                      <a:pt x="466" y="241"/>
                    </a:lnTo>
                    <a:lnTo>
                      <a:pt x="463" y="243"/>
                    </a:lnTo>
                    <a:lnTo>
                      <a:pt x="459" y="250"/>
                    </a:lnTo>
                    <a:lnTo>
                      <a:pt x="448" y="270"/>
                    </a:lnTo>
                    <a:lnTo>
                      <a:pt x="432" y="299"/>
                    </a:lnTo>
                    <a:lnTo>
                      <a:pt x="413" y="333"/>
                    </a:lnTo>
                    <a:lnTo>
                      <a:pt x="392" y="367"/>
                    </a:lnTo>
                    <a:lnTo>
                      <a:pt x="370" y="399"/>
                    </a:lnTo>
                    <a:lnTo>
                      <a:pt x="352" y="425"/>
                    </a:lnTo>
                    <a:lnTo>
                      <a:pt x="337" y="441"/>
                    </a:lnTo>
                    <a:lnTo>
                      <a:pt x="322" y="448"/>
                    </a:lnTo>
                    <a:lnTo>
                      <a:pt x="312" y="443"/>
                    </a:lnTo>
                    <a:lnTo>
                      <a:pt x="308" y="427"/>
                    </a:lnTo>
                    <a:lnTo>
                      <a:pt x="307" y="402"/>
                    </a:lnTo>
                    <a:lnTo>
                      <a:pt x="310" y="369"/>
                    </a:lnTo>
                    <a:lnTo>
                      <a:pt x="314" y="331"/>
                    </a:lnTo>
                    <a:lnTo>
                      <a:pt x="319" y="290"/>
                    </a:lnTo>
                    <a:lnTo>
                      <a:pt x="325" y="245"/>
                    </a:lnTo>
                    <a:lnTo>
                      <a:pt x="331" y="200"/>
                    </a:lnTo>
                    <a:lnTo>
                      <a:pt x="334" y="155"/>
                    </a:lnTo>
                    <a:lnTo>
                      <a:pt x="334" y="114"/>
                    </a:lnTo>
                    <a:lnTo>
                      <a:pt x="332" y="76"/>
                    </a:lnTo>
                    <a:lnTo>
                      <a:pt x="324" y="45"/>
                    </a:lnTo>
                    <a:lnTo>
                      <a:pt x="311" y="19"/>
                    </a:lnTo>
                    <a:lnTo>
                      <a:pt x="292" y="4"/>
                    </a:lnTo>
                    <a:lnTo>
                      <a:pt x="265" y="0"/>
                    </a:lnTo>
                    <a:lnTo>
                      <a:pt x="256" y="0"/>
                    </a:lnTo>
                    <a:lnTo>
                      <a:pt x="243" y="1"/>
                    </a:lnTo>
                    <a:lnTo>
                      <a:pt x="227" y="2"/>
                    </a:lnTo>
                    <a:lnTo>
                      <a:pt x="209" y="3"/>
                    </a:lnTo>
                    <a:lnTo>
                      <a:pt x="188" y="6"/>
                    </a:lnTo>
                    <a:lnTo>
                      <a:pt x="166" y="7"/>
                    </a:lnTo>
                    <a:lnTo>
                      <a:pt x="143" y="9"/>
                    </a:lnTo>
                    <a:lnTo>
                      <a:pt x="119" y="10"/>
                    </a:lnTo>
                    <a:lnTo>
                      <a:pt x="97" y="13"/>
                    </a:lnTo>
                    <a:lnTo>
                      <a:pt x="75" y="15"/>
                    </a:lnTo>
                    <a:lnTo>
                      <a:pt x="54" y="16"/>
                    </a:lnTo>
                    <a:lnTo>
                      <a:pt x="37" y="17"/>
                    </a:lnTo>
                    <a:lnTo>
                      <a:pt x="22" y="18"/>
                    </a:lnTo>
                    <a:lnTo>
                      <a:pt x="10" y="19"/>
                    </a:lnTo>
                    <a:lnTo>
                      <a:pt x="2" y="21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6BB2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71" name="Freeform 1095"/>
              <p:cNvSpPr>
                <a:spLocks/>
              </p:cNvSpPr>
              <p:nvPr/>
            </p:nvSpPr>
            <p:spPr bwMode="auto">
              <a:xfrm>
                <a:off x="900" y="2123"/>
                <a:ext cx="170" cy="313"/>
              </a:xfrm>
              <a:custGeom>
                <a:avLst/>
                <a:gdLst/>
                <a:ahLst/>
                <a:cxnLst>
                  <a:cxn ang="0">
                    <a:pos x="67" y="588"/>
                  </a:cxn>
                  <a:cxn ang="0">
                    <a:pos x="44" y="529"/>
                  </a:cxn>
                  <a:cxn ang="0">
                    <a:pos x="31" y="465"/>
                  </a:cxn>
                  <a:cxn ang="0">
                    <a:pos x="25" y="396"/>
                  </a:cxn>
                  <a:cxn ang="0">
                    <a:pos x="25" y="329"/>
                  </a:cxn>
                  <a:cxn ang="0">
                    <a:pos x="30" y="268"/>
                  </a:cxn>
                  <a:cxn ang="0">
                    <a:pos x="35" y="216"/>
                  </a:cxn>
                  <a:cxn ang="0">
                    <a:pos x="38" y="178"/>
                  </a:cxn>
                  <a:cxn ang="0">
                    <a:pos x="39" y="157"/>
                  </a:cxn>
                  <a:cxn ang="0">
                    <a:pos x="37" y="140"/>
                  </a:cxn>
                  <a:cxn ang="0">
                    <a:pos x="35" y="123"/>
                  </a:cxn>
                  <a:cxn ang="0">
                    <a:pos x="31" y="104"/>
                  </a:cxn>
                  <a:cxn ang="0">
                    <a:pos x="28" y="86"/>
                  </a:cxn>
                  <a:cxn ang="0">
                    <a:pos x="22" y="69"/>
                  </a:cxn>
                  <a:cxn ang="0">
                    <a:pos x="16" y="51"/>
                  </a:cxn>
                  <a:cxn ang="0">
                    <a:pos x="9" y="36"/>
                  </a:cxn>
                  <a:cxn ang="0">
                    <a:pos x="0" y="23"/>
                  </a:cxn>
                  <a:cxn ang="0">
                    <a:pos x="282" y="0"/>
                  </a:cxn>
                  <a:cxn ang="0">
                    <a:pos x="285" y="1"/>
                  </a:cxn>
                  <a:cxn ang="0">
                    <a:pos x="291" y="3"/>
                  </a:cxn>
                  <a:cxn ang="0">
                    <a:pos x="299" y="8"/>
                  </a:cxn>
                  <a:cxn ang="0">
                    <a:pos x="308" y="13"/>
                  </a:cxn>
                  <a:cxn ang="0">
                    <a:pos x="318" y="24"/>
                  </a:cxn>
                  <a:cxn ang="0">
                    <a:pos x="326" y="35"/>
                  </a:cxn>
                  <a:cxn ang="0">
                    <a:pos x="334" y="51"/>
                  </a:cxn>
                  <a:cxn ang="0">
                    <a:pos x="338" y="70"/>
                  </a:cxn>
                  <a:cxn ang="0">
                    <a:pos x="340" y="124"/>
                  </a:cxn>
                  <a:cxn ang="0">
                    <a:pos x="338" y="190"/>
                  </a:cxn>
                  <a:cxn ang="0">
                    <a:pos x="333" y="262"/>
                  </a:cxn>
                  <a:cxn ang="0">
                    <a:pos x="327" y="332"/>
                  </a:cxn>
                  <a:cxn ang="0">
                    <a:pos x="324" y="393"/>
                  </a:cxn>
                  <a:cxn ang="0">
                    <a:pos x="322" y="438"/>
                  </a:cxn>
                  <a:cxn ang="0">
                    <a:pos x="325" y="459"/>
                  </a:cxn>
                  <a:cxn ang="0">
                    <a:pos x="334" y="450"/>
                  </a:cxn>
                  <a:cxn ang="0">
                    <a:pos x="314" y="489"/>
                  </a:cxn>
                  <a:cxn ang="0">
                    <a:pos x="293" y="522"/>
                  </a:cxn>
                  <a:cxn ang="0">
                    <a:pos x="272" y="550"/>
                  </a:cxn>
                  <a:cxn ang="0">
                    <a:pos x="251" y="573"/>
                  </a:cxn>
                  <a:cxn ang="0">
                    <a:pos x="231" y="590"/>
                  </a:cxn>
                  <a:cxn ang="0">
                    <a:pos x="210" y="605"/>
                  </a:cxn>
                  <a:cxn ang="0">
                    <a:pos x="190" y="614"/>
                  </a:cxn>
                  <a:cxn ang="0">
                    <a:pos x="171" y="621"/>
                  </a:cxn>
                  <a:cxn ang="0">
                    <a:pos x="152" y="625"/>
                  </a:cxn>
                  <a:cxn ang="0">
                    <a:pos x="135" y="625"/>
                  </a:cxn>
                  <a:cxn ang="0">
                    <a:pos x="120" y="623"/>
                  </a:cxn>
                  <a:cxn ang="0">
                    <a:pos x="105" y="619"/>
                  </a:cxn>
                  <a:cxn ang="0">
                    <a:pos x="92" y="613"/>
                  </a:cxn>
                  <a:cxn ang="0">
                    <a:pos x="82" y="605"/>
                  </a:cxn>
                  <a:cxn ang="0">
                    <a:pos x="74" y="597"/>
                  </a:cxn>
                  <a:cxn ang="0">
                    <a:pos x="67" y="588"/>
                  </a:cxn>
                </a:cxnLst>
                <a:rect l="0" t="0" r="r" b="b"/>
                <a:pathLst>
                  <a:path w="340" h="625">
                    <a:moveTo>
                      <a:pt x="67" y="588"/>
                    </a:moveTo>
                    <a:lnTo>
                      <a:pt x="44" y="529"/>
                    </a:lnTo>
                    <a:lnTo>
                      <a:pt x="31" y="465"/>
                    </a:lnTo>
                    <a:lnTo>
                      <a:pt x="25" y="396"/>
                    </a:lnTo>
                    <a:lnTo>
                      <a:pt x="25" y="329"/>
                    </a:lnTo>
                    <a:lnTo>
                      <a:pt x="30" y="268"/>
                    </a:lnTo>
                    <a:lnTo>
                      <a:pt x="35" y="216"/>
                    </a:lnTo>
                    <a:lnTo>
                      <a:pt x="38" y="178"/>
                    </a:lnTo>
                    <a:lnTo>
                      <a:pt x="39" y="157"/>
                    </a:lnTo>
                    <a:lnTo>
                      <a:pt x="37" y="140"/>
                    </a:lnTo>
                    <a:lnTo>
                      <a:pt x="35" y="123"/>
                    </a:lnTo>
                    <a:lnTo>
                      <a:pt x="31" y="104"/>
                    </a:lnTo>
                    <a:lnTo>
                      <a:pt x="28" y="86"/>
                    </a:lnTo>
                    <a:lnTo>
                      <a:pt x="22" y="69"/>
                    </a:lnTo>
                    <a:lnTo>
                      <a:pt x="16" y="51"/>
                    </a:lnTo>
                    <a:lnTo>
                      <a:pt x="9" y="36"/>
                    </a:lnTo>
                    <a:lnTo>
                      <a:pt x="0" y="23"/>
                    </a:lnTo>
                    <a:lnTo>
                      <a:pt x="282" y="0"/>
                    </a:lnTo>
                    <a:lnTo>
                      <a:pt x="285" y="1"/>
                    </a:lnTo>
                    <a:lnTo>
                      <a:pt x="291" y="3"/>
                    </a:lnTo>
                    <a:lnTo>
                      <a:pt x="299" y="8"/>
                    </a:lnTo>
                    <a:lnTo>
                      <a:pt x="308" y="13"/>
                    </a:lnTo>
                    <a:lnTo>
                      <a:pt x="318" y="24"/>
                    </a:lnTo>
                    <a:lnTo>
                      <a:pt x="326" y="35"/>
                    </a:lnTo>
                    <a:lnTo>
                      <a:pt x="334" y="51"/>
                    </a:lnTo>
                    <a:lnTo>
                      <a:pt x="338" y="70"/>
                    </a:lnTo>
                    <a:lnTo>
                      <a:pt x="340" y="124"/>
                    </a:lnTo>
                    <a:lnTo>
                      <a:pt x="338" y="190"/>
                    </a:lnTo>
                    <a:lnTo>
                      <a:pt x="333" y="262"/>
                    </a:lnTo>
                    <a:lnTo>
                      <a:pt x="327" y="332"/>
                    </a:lnTo>
                    <a:lnTo>
                      <a:pt x="324" y="393"/>
                    </a:lnTo>
                    <a:lnTo>
                      <a:pt x="322" y="438"/>
                    </a:lnTo>
                    <a:lnTo>
                      <a:pt x="325" y="459"/>
                    </a:lnTo>
                    <a:lnTo>
                      <a:pt x="334" y="450"/>
                    </a:lnTo>
                    <a:lnTo>
                      <a:pt x="314" y="489"/>
                    </a:lnTo>
                    <a:lnTo>
                      <a:pt x="293" y="522"/>
                    </a:lnTo>
                    <a:lnTo>
                      <a:pt x="272" y="550"/>
                    </a:lnTo>
                    <a:lnTo>
                      <a:pt x="251" y="573"/>
                    </a:lnTo>
                    <a:lnTo>
                      <a:pt x="231" y="590"/>
                    </a:lnTo>
                    <a:lnTo>
                      <a:pt x="210" y="605"/>
                    </a:lnTo>
                    <a:lnTo>
                      <a:pt x="190" y="614"/>
                    </a:lnTo>
                    <a:lnTo>
                      <a:pt x="171" y="621"/>
                    </a:lnTo>
                    <a:lnTo>
                      <a:pt x="152" y="625"/>
                    </a:lnTo>
                    <a:lnTo>
                      <a:pt x="135" y="625"/>
                    </a:lnTo>
                    <a:lnTo>
                      <a:pt x="120" y="623"/>
                    </a:lnTo>
                    <a:lnTo>
                      <a:pt x="105" y="619"/>
                    </a:lnTo>
                    <a:lnTo>
                      <a:pt x="92" y="613"/>
                    </a:lnTo>
                    <a:lnTo>
                      <a:pt x="82" y="605"/>
                    </a:lnTo>
                    <a:lnTo>
                      <a:pt x="74" y="597"/>
                    </a:lnTo>
                    <a:lnTo>
                      <a:pt x="67" y="588"/>
                    </a:lnTo>
                    <a:close/>
                  </a:path>
                </a:pathLst>
              </a:custGeom>
              <a:solidFill>
                <a:srgbClr val="E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72" name="Freeform 1096"/>
              <p:cNvSpPr>
                <a:spLocks/>
              </p:cNvSpPr>
              <p:nvPr/>
            </p:nvSpPr>
            <p:spPr bwMode="auto">
              <a:xfrm>
                <a:off x="924" y="2128"/>
                <a:ext cx="15" cy="25"/>
              </a:xfrm>
              <a:custGeom>
                <a:avLst/>
                <a:gdLst/>
                <a:ahLst/>
                <a:cxnLst>
                  <a:cxn ang="0">
                    <a:pos x="26" y="29"/>
                  </a:cxn>
                  <a:cxn ang="0">
                    <a:pos x="5" y="0"/>
                  </a:cxn>
                  <a:cxn ang="0">
                    <a:pos x="0" y="3"/>
                  </a:cxn>
                  <a:cxn ang="0">
                    <a:pos x="19" y="31"/>
                  </a:cxn>
                  <a:cxn ang="0">
                    <a:pos x="23" y="48"/>
                  </a:cxn>
                  <a:cxn ang="0">
                    <a:pos x="31" y="48"/>
                  </a:cxn>
                  <a:cxn ang="0">
                    <a:pos x="26" y="29"/>
                  </a:cxn>
                </a:cxnLst>
                <a:rect l="0" t="0" r="r" b="b"/>
                <a:pathLst>
                  <a:path w="31" h="48">
                    <a:moveTo>
                      <a:pt x="26" y="29"/>
                    </a:moveTo>
                    <a:lnTo>
                      <a:pt x="5" y="0"/>
                    </a:lnTo>
                    <a:lnTo>
                      <a:pt x="0" y="3"/>
                    </a:lnTo>
                    <a:lnTo>
                      <a:pt x="19" y="31"/>
                    </a:lnTo>
                    <a:lnTo>
                      <a:pt x="23" y="48"/>
                    </a:lnTo>
                    <a:lnTo>
                      <a:pt x="31" y="48"/>
                    </a:lnTo>
                    <a:lnTo>
                      <a:pt x="26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73" name="Freeform 1097"/>
              <p:cNvSpPr>
                <a:spLocks/>
              </p:cNvSpPr>
              <p:nvPr/>
            </p:nvSpPr>
            <p:spPr bwMode="auto">
              <a:xfrm>
                <a:off x="946" y="2128"/>
                <a:ext cx="15" cy="22"/>
              </a:xfrm>
              <a:custGeom>
                <a:avLst/>
                <a:gdLst/>
                <a:ahLst/>
                <a:cxnLst>
                  <a:cxn ang="0">
                    <a:pos x="26" y="25"/>
                  </a:cxn>
                  <a:cxn ang="0">
                    <a:pos x="7" y="0"/>
                  </a:cxn>
                  <a:cxn ang="0">
                    <a:pos x="0" y="1"/>
                  </a:cxn>
                  <a:cxn ang="0">
                    <a:pos x="19" y="27"/>
                  </a:cxn>
                  <a:cxn ang="0">
                    <a:pos x="21" y="45"/>
                  </a:cxn>
                  <a:cxn ang="0">
                    <a:pos x="29" y="45"/>
                  </a:cxn>
                  <a:cxn ang="0">
                    <a:pos x="26" y="25"/>
                  </a:cxn>
                </a:cxnLst>
                <a:rect l="0" t="0" r="r" b="b"/>
                <a:pathLst>
                  <a:path w="29" h="45">
                    <a:moveTo>
                      <a:pt x="26" y="25"/>
                    </a:moveTo>
                    <a:lnTo>
                      <a:pt x="7" y="0"/>
                    </a:lnTo>
                    <a:lnTo>
                      <a:pt x="0" y="1"/>
                    </a:lnTo>
                    <a:lnTo>
                      <a:pt x="19" y="27"/>
                    </a:lnTo>
                    <a:lnTo>
                      <a:pt x="21" y="45"/>
                    </a:lnTo>
                    <a:lnTo>
                      <a:pt x="29" y="45"/>
                    </a:lnTo>
                    <a:lnTo>
                      <a:pt x="26" y="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74" name="Freeform 1098"/>
              <p:cNvSpPr>
                <a:spLocks/>
              </p:cNvSpPr>
              <p:nvPr/>
            </p:nvSpPr>
            <p:spPr bwMode="auto">
              <a:xfrm>
                <a:off x="966" y="2126"/>
                <a:ext cx="15" cy="23"/>
              </a:xfrm>
              <a:custGeom>
                <a:avLst/>
                <a:gdLst/>
                <a:ahLst/>
                <a:cxnLst>
                  <a:cxn ang="0">
                    <a:pos x="24" y="26"/>
                  </a:cxn>
                  <a:cxn ang="0">
                    <a:pos x="7" y="0"/>
                  </a:cxn>
                  <a:cxn ang="0">
                    <a:pos x="0" y="1"/>
                  </a:cxn>
                  <a:cxn ang="0">
                    <a:pos x="18" y="28"/>
                  </a:cxn>
                  <a:cxn ang="0">
                    <a:pos x="21" y="45"/>
                  </a:cxn>
                  <a:cxn ang="0">
                    <a:pos x="29" y="45"/>
                  </a:cxn>
                  <a:cxn ang="0">
                    <a:pos x="24" y="26"/>
                  </a:cxn>
                </a:cxnLst>
                <a:rect l="0" t="0" r="r" b="b"/>
                <a:pathLst>
                  <a:path w="29" h="45">
                    <a:moveTo>
                      <a:pt x="24" y="26"/>
                    </a:moveTo>
                    <a:lnTo>
                      <a:pt x="7" y="0"/>
                    </a:lnTo>
                    <a:lnTo>
                      <a:pt x="0" y="1"/>
                    </a:lnTo>
                    <a:lnTo>
                      <a:pt x="18" y="28"/>
                    </a:lnTo>
                    <a:lnTo>
                      <a:pt x="21" y="45"/>
                    </a:lnTo>
                    <a:lnTo>
                      <a:pt x="29" y="45"/>
                    </a:lnTo>
                    <a:lnTo>
                      <a:pt x="24" y="2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75" name="Freeform 1099"/>
              <p:cNvSpPr>
                <a:spLocks/>
              </p:cNvSpPr>
              <p:nvPr/>
            </p:nvSpPr>
            <p:spPr bwMode="auto">
              <a:xfrm>
                <a:off x="984" y="2124"/>
                <a:ext cx="15" cy="23"/>
              </a:xfrm>
              <a:custGeom>
                <a:avLst/>
                <a:gdLst/>
                <a:ahLst/>
                <a:cxnLst>
                  <a:cxn ang="0">
                    <a:pos x="26" y="25"/>
                  </a:cxn>
                  <a:cxn ang="0">
                    <a:pos x="7" y="0"/>
                  </a:cxn>
                  <a:cxn ang="0">
                    <a:pos x="0" y="1"/>
                  </a:cxn>
                  <a:cxn ang="0">
                    <a:pos x="19" y="26"/>
                  </a:cxn>
                  <a:cxn ang="0">
                    <a:pos x="22" y="45"/>
                  </a:cxn>
                  <a:cxn ang="0">
                    <a:pos x="30" y="45"/>
                  </a:cxn>
                  <a:cxn ang="0">
                    <a:pos x="26" y="25"/>
                  </a:cxn>
                </a:cxnLst>
                <a:rect l="0" t="0" r="r" b="b"/>
                <a:pathLst>
                  <a:path w="30" h="45">
                    <a:moveTo>
                      <a:pt x="26" y="25"/>
                    </a:moveTo>
                    <a:lnTo>
                      <a:pt x="7" y="0"/>
                    </a:lnTo>
                    <a:lnTo>
                      <a:pt x="0" y="1"/>
                    </a:lnTo>
                    <a:lnTo>
                      <a:pt x="19" y="26"/>
                    </a:lnTo>
                    <a:lnTo>
                      <a:pt x="22" y="45"/>
                    </a:lnTo>
                    <a:lnTo>
                      <a:pt x="30" y="45"/>
                    </a:lnTo>
                    <a:lnTo>
                      <a:pt x="26" y="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76" name="Freeform 1100"/>
              <p:cNvSpPr>
                <a:spLocks/>
              </p:cNvSpPr>
              <p:nvPr/>
            </p:nvSpPr>
            <p:spPr bwMode="auto">
              <a:xfrm>
                <a:off x="1002" y="2123"/>
                <a:ext cx="15" cy="23"/>
              </a:xfrm>
              <a:custGeom>
                <a:avLst/>
                <a:gdLst/>
                <a:ahLst/>
                <a:cxnLst>
                  <a:cxn ang="0">
                    <a:pos x="25" y="24"/>
                  </a:cxn>
                  <a:cxn ang="0">
                    <a:pos x="7" y="0"/>
                  </a:cxn>
                  <a:cxn ang="0">
                    <a:pos x="0" y="1"/>
                  </a:cxn>
                  <a:cxn ang="0">
                    <a:pos x="19" y="26"/>
                  </a:cxn>
                  <a:cxn ang="0">
                    <a:pos x="22" y="44"/>
                  </a:cxn>
                  <a:cxn ang="0">
                    <a:pos x="30" y="44"/>
                  </a:cxn>
                  <a:cxn ang="0">
                    <a:pos x="25" y="24"/>
                  </a:cxn>
                </a:cxnLst>
                <a:rect l="0" t="0" r="r" b="b"/>
                <a:pathLst>
                  <a:path w="30" h="44">
                    <a:moveTo>
                      <a:pt x="25" y="24"/>
                    </a:moveTo>
                    <a:lnTo>
                      <a:pt x="7" y="0"/>
                    </a:lnTo>
                    <a:lnTo>
                      <a:pt x="0" y="1"/>
                    </a:lnTo>
                    <a:lnTo>
                      <a:pt x="19" y="26"/>
                    </a:lnTo>
                    <a:lnTo>
                      <a:pt x="22" y="44"/>
                    </a:lnTo>
                    <a:lnTo>
                      <a:pt x="30" y="44"/>
                    </a:lnTo>
                    <a:lnTo>
                      <a:pt x="25" y="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77" name="Freeform 1101"/>
              <p:cNvSpPr>
                <a:spLocks/>
              </p:cNvSpPr>
              <p:nvPr/>
            </p:nvSpPr>
            <p:spPr bwMode="auto">
              <a:xfrm>
                <a:off x="1021" y="2122"/>
                <a:ext cx="15" cy="22"/>
              </a:xfrm>
              <a:custGeom>
                <a:avLst/>
                <a:gdLst/>
                <a:ahLst/>
                <a:cxnLst>
                  <a:cxn ang="0">
                    <a:pos x="25" y="25"/>
                  </a:cxn>
                  <a:cxn ang="0">
                    <a:pos x="8" y="0"/>
                  </a:cxn>
                  <a:cxn ang="0">
                    <a:pos x="0" y="1"/>
                  </a:cxn>
                  <a:cxn ang="0">
                    <a:pos x="20" y="28"/>
                  </a:cxn>
                  <a:cxn ang="0">
                    <a:pos x="22" y="45"/>
                  </a:cxn>
                  <a:cxn ang="0">
                    <a:pos x="30" y="45"/>
                  </a:cxn>
                  <a:cxn ang="0">
                    <a:pos x="25" y="25"/>
                  </a:cxn>
                </a:cxnLst>
                <a:rect l="0" t="0" r="r" b="b"/>
                <a:pathLst>
                  <a:path w="30" h="45">
                    <a:moveTo>
                      <a:pt x="25" y="25"/>
                    </a:moveTo>
                    <a:lnTo>
                      <a:pt x="8" y="0"/>
                    </a:lnTo>
                    <a:lnTo>
                      <a:pt x="0" y="1"/>
                    </a:lnTo>
                    <a:lnTo>
                      <a:pt x="20" y="28"/>
                    </a:lnTo>
                    <a:lnTo>
                      <a:pt x="22" y="45"/>
                    </a:lnTo>
                    <a:lnTo>
                      <a:pt x="30" y="45"/>
                    </a:lnTo>
                    <a:lnTo>
                      <a:pt x="25" y="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78" name="Freeform 1102"/>
              <p:cNvSpPr>
                <a:spLocks/>
              </p:cNvSpPr>
              <p:nvPr/>
            </p:nvSpPr>
            <p:spPr bwMode="auto">
              <a:xfrm>
                <a:off x="1183" y="2200"/>
                <a:ext cx="301" cy="125"/>
              </a:xfrm>
              <a:custGeom>
                <a:avLst/>
                <a:gdLst/>
                <a:ahLst/>
                <a:cxnLst>
                  <a:cxn ang="0">
                    <a:pos x="0" y="41"/>
                  </a:cxn>
                  <a:cxn ang="0">
                    <a:pos x="17" y="37"/>
                  </a:cxn>
                  <a:cxn ang="0">
                    <a:pos x="39" y="32"/>
                  </a:cxn>
                  <a:cxn ang="0">
                    <a:pos x="65" y="27"/>
                  </a:cxn>
                  <a:cxn ang="0">
                    <a:pos x="92" y="23"/>
                  </a:cxn>
                  <a:cxn ang="0">
                    <a:pos x="122" y="19"/>
                  </a:cxn>
                  <a:cxn ang="0">
                    <a:pos x="155" y="16"/>
                  </a:cxn>
                  <a:cxn ang="0">
                    <a:pos x="187" y="12"/>
                  </a:cxn>
                  <a:cxn ang="0">
                    <a:pos x="219" y="9"/>
                  </a:cxn>
                  <a:cxn ang="0">
                    <a:pos x="250" y="7"/>
                  </a:cxn>
                  <a:cxn ang="0">
                    <a:pos x="280" y="4"/>
                  </a:cxn>
                  <a:cxn ang="0">
                    <a:pos x="309" y="2"/>
                  </a:cxn>
                  <a:cxn ang="0">
                    <a:pos x="334" y="1"/>
                  </a:cxn>
                  <a:cxn ang="0">
                    <a:pos x="356" y="0"/>
                  </a:cxn>
                  <a:cxn ang="0">
                    <a:pos x="375" y="0"/>
                  </a:cxn>
                  <a:cxn ang="0">
                    <a:pos x="387" y="0"/>
                  </a:cxn>
                  <a:cxn ang="0">
                    <a:pos x="395" y="0"/>
                  </a:cxn>
                  <a:cxn ang="0">
                    <a:pos x="432" y="7"/>
                  </a:cxn>
                  <a:cxn ang="0">
                    <a:pos x="466" y="18"/>
                  </a:cxn>
                  <a:cxn ang="0">
                    <a:pos x="493" y="33"/>
                  </a:cxn>
                  <a:cxn ang="0">
                    <a:pos x="518" y="50"/>
                  </a:cxn>
                  <a:cxn ang="0">
                    <a:pos x="537" y="70"/>
                  </a:cxn>
                  <a:cxn ang="0">
                    <a:pos x="553" y="91"/>
                  </a:cxn>
                  <a:cxn ang="0">
                    <a:pos x="567" y="113"/>
                  </a:cxn>
                  <a:cxn ang="0">
                    <a:pos x="579" y="134"/>
                  </a:cxn>
                  <a:cxn ang="0">
                    <a:pos x="587" y="156"/>
                  </a:cxn>
                  <a:cxn ang="0">
                    <a:pos x="593" y="178"/>
                  </a:cxn>
                  <a:cxn ang="0">
                    <a:pos x="597" y="198"/>
                  </a:cxn>
                  <a:cxn ang="0">
                    <a:pos x="599" y="214"/>
                  </a:cxn>
                  <a:cxn ang="0">
                    <a:pos x="601" y="229"/>
                  </a:cxn>
                  <a:cxn ang="0">
                    <a:pos x="602" y="240"/>
                  </a:cxn>
                  <a:cxn ang="0">
                    <a:pos x="602" y="247"/>
                  </a:cxn>
                  <a:cxn ang="0">
                    <a:pos x="602" y="250"/>
                  </a:cxn>
                  <a:cxn ang="0">
                    <a:pos x="104" y="145"/>
                  </a:cxn>
                  <a:cxn ang="0">
                    <a:pos x="104" y="142"/>
                  </a:cxn>
                  <a:cxn ang="0">
                    <a:pos x="103" y="137"/>
                  </a:cxn>
                  <a:cxn ang="0">
                    <a:pos x="99" y="128"/>
                  </a:cxn>
                  <a:cxn ang="0">
                    <a:pos x="95" y="115"/>
                  </a:cxn>
                  <a:cxn ang="0">
                    <a:pos x="88" y="102"/>
                  </a:cxn>
                  <a:cxn ang="0">
                    <a:pos x="77" y="88"/>
                  </a:cxn>
                  <a:cxn ang="0">
                    <a:pos x="65" y="73"/>
                  </a:cxn>
                  <a:cxn ang="0">
                    <a:pos x="47" y="61"/>
                  </a:cxn>
                  <a:cxn ang="0">
                    <a:pos x="40" y="56"/>
                  </a:cxn>
                  <a:cxn ang="0">
                    <a:pos x="34" y="53"/>
                  </a:cxn>
                  <a:cxn ang="0">
                    <a:pos x="27" y="49"/>
                  </a:cxn>
                  <a:cxn ang="0">
                    <a:pos x="21" y="46"/>
                  </a:cxn>
                  <a:cxn ang="0">
                    <a:pos x="14" y="43"/>
                  </a:cxn>
                  <a:cxn ang="0">
                    <a:pos x="8" y="41"/>
                  </a:cxn>
                  <a:cxn ang="0">
                    <a:pos x="4" y="41"/>
                  </a:cxn>
                  <a:cxn ang="0">
                    <a:pos x="0" y="41"/>
                  </a:cxn>
                </a:cxnLst>
                <a:rect l="0" t="0" r="r" b="b"/>
                <a:pathLst>
                  <a:path w="602" h="250">
                    <a:moveTo>
                      <a:pt x="0" y="41"/>
                    </a:moveTo>
                    <a:lnTo>
                      <a:pt x="17" y="37"/>
                    </a:lnTo>
                    <a:lnTo>
                      <a:pt x="39" y="32"/>
                    </a:lnTo>
                    <a:lnTo>
                      <a:pt x="65" y="27"/>
                    </a:lnTo>
                    <a:lnTo>
                      <a:pt x="92" y="23"/>
                    </a:lnTo>
                    <a:lnTo>
                      <a:pt x="122" y="19"/>
                    </a:lnTo>
                    <a:lnTo>
                      <a:pt x="155" y="16"/>
                    </a:lnTo>
                    <a:lnTo>
                      <a:pt x="187" y="12"/>
                    </a:lnTo>
                    <a:lnTo>
                      <a:pt x="219" y="9"/>
                    </a:lnTo>
                    <a:lnTo>
                      <a:pt x="250" y="7"/>
                    </a:lnTo>
                    <a:lnTo>
                      <a:pt x="280" y="4"/>
                    </a:lnTo>
                    <a:lnTo>
                      <a:pt x="309" y="2"/>
                    </a:lnTo>
                    <a:lnTo>
                      <a:pt x="334" y="1"/>
                    </a:lnTo>
                    <a:lnTo>
                      <a:pt x="356" y="0"/>
                    </a:lnTo>
                    <a:lnTo>
                      <a:pt x="375" y="0"/>
                    </a:lnTo>
                    <a:lnTo>
                      <a:pt x="387" y="0"/>
                    </a:lnTo>
                    <a:lnTo>
                      <a:pt x="395" y="0"/>
                    </a:lnTo>
                    <a:lnTo>
                      <a:pt x="432" y="7"/>
                    </a:lnTo>
                    <a:lnTo>
                      <a:pt x="466" y="18"/>
                    </a:lnTo>
                    <a:lnTo>
                      <a:pt x="493" y="33"/>
                    </a:lnTo>
                    <a:lnTo>
                      <a:pt x="518" y="50"/>
                    </a:lnTo>
                    <a:lnTo>
                      <a:pt x="537" y="70"/>
                    </a:lnTo>
                    <a:lnTo>
                      <a:pt x="553" y="91"/>
                    </a:lnTo>
                    <a:lnTo>
                      <a:pt x="567" y="113"/>
                    </a:lnTo>
                    <a:lnTo>
                      <a:pt x="579" y="134"/>
                    </a:lnTo>
                    <a:lnTo>
                      <a:pt x="587" y="156"/>
                    </a:lnTo>
                    <a:lnTo>
                      <a:pt x="593" y="178"/>
                    </a:lnTo>
                    <a:lnTo>
                      <a:pt x="597" y="198"/>
                    </a:lnTo>
                    <a:lnTo>
                      <a:pt x="599" y="214"/>
                    </a:lnTo>
                    <a:lnTo>
                      <a:pt x="601" y="229"/>
                    </a:lnTo>
                    <a:lnTo>
                      <a:pt x="602" y="240"/>
                    </a:lnTo>
                    <a:lnTo>
                      <a:pt x="602" y="247"/>
                    </a:lnTo>
                    <a:lnTo>
                      <a:pt x="602" y="250"/>
                    </a:lnTo>
                    <a:lnTo>
                      <a:pt x="104" y="145"/>
                    </a:lnTo>
                    <a:lnTo>
                      <a:pt x="104" y="142"/>
                    </a:lnTo>
                    <a:lnTo>
                      <a:pt x="103" y="137"/>
                    </a:lnTo>
                    <a:lnTo>
                      <a:pt x="99" y="128"/>
                    </a:lnTo>
                    <a:lnTo>
                      <a:pt x="95" y="115"/>
                    </a:lnTo>
                    <a:lnTo>
                      <a:pt x="88" y="102"/>
                    </a:lnTo>
                    <a:lnTo>
                      <a:pt x="77" y="88"/>
                    </a:lnTo>
                    <a:lnTo>
                      <a:pt x="65" y="73"/>
                    </a:lnTo>
                    <a:lnTo>
                      <a:pt x="47" y="61"/>
                    </a:lnTo>
                    <a:lnTo>
                      <a:pt x="40" y="56"/>
                    </a:lnTo>
                    <a:lnTo>
                      <a:pt x="34" y="53"/>
                    </a:lnTo>
                    <a:lnTo>
                      <a:pt x="27" y="49"/>
                    </a:lnTo>
                    <a:lnTo>
                      <a:pt x="21" y="46"/>
                    </a:lnTo>
                    <a:lnTo>
                      <a:pt x="14" y="43"/>
                    </a:lnTo>
                    <a:lnTo>
                      <a:pt x="8" y="41"/>
                    </a:lnTo>
                    <a:lnTo>
                      <a:pt x="4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E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79" name="Freeform 1103"/>
              <p:cNvSpPr>
                <a:spLocks/>
              </p:cNvSpPr>
              <p:nvPr/>
            </p:nvSpPr>
            <p:spPr bwMode="auto">
              <a:xfrm>
                <a:off x="943" y="2151"/>
                <a:ext cx="118" cy="242"/>
              </a:xfrm>
              <a:custGeom>
                <a:avLst/>
                <a:gdLst/>
                <a:ahLst/>
                <a:cxnLst>
                  <a:cxn ang="0">
                    <a:pos x="214" y="363"/>
                  </a:cxn>
                  <a:cxn ang="0">
                    <a:pos x="99" y="363"/>
                  </a:cxn>
                  <a:cxn ang="0">
                    <a:pos x="146" y="347"/>
                  </a:cxn>
                  <a:cxn ang="0">
                    <a:pos x="167" y="340"/>
                  </a:cxn>
                  <a:cxn ang="0">
                    <a:pos x="151" y="326"/>
                  </a:cxn>
                  <a:cxn ang="0">
                    <a:pos x="118" y="298"/>
                  </a:cxn>
                  <a:cxn ang="0">
                    <a:pos x="219" y="258"/>
                  </a:cxn>
                  <a:cxn ang="0">
                    <a:pos x="216" y="235"/>
                  </a:cxn>
                  <a:cxn ang="0">
                    <a:pos x="111" y="225"/>
                  </a:cxn>
                  <a:cxn ang="0">
                    <a:pos x="204" y="187"/>
                  </a:cxn>
                  <a:cxn ang="0">
                    <a:pos x="236" y="173"/>
                  </a:cxn>
                  <a:cxn ang="0">
                    <a:pos x="201" y="163"/>
                  </a:cxn>
                  <a:cxn ang="0">
                    <a:pos x="95" y="135"/>
                  </a:cxn>
                  <a:cxn ang="0">
                    <a:pos x="201" y="107"/>
                  </a:cxn>
                  <a:cxn ang="0">
                    <a:pos x="200" y="84"/>
                  </a:cxn>
                  <a:cxn ang="0">
                    <a:pos x="99" y="69"/>
                  </a:cxn>
                  <a:cxn ang="0">
                    <a:pos x="99" y="0"/>
                  </a:cxn>
                  <a:cxn ang="0">
                    <a:pos x="74" y="0"/>
                  </a:cxn>
                  <a:cxn ang="0">
                    <a:pos x="74" y="79"/>
                  </a:cxn>
                  <a:cxn ang="0">
                    <a:pos x="74" y="90"/>
                  </a:cxn>
                  <a:cxn ang="0">
                    <a:pos x="85" y="91"/>
                  </a:cxn>
                  <a:cxn ang="0">
                    <a:pos x="139" y="98"/>
                  </a:cxn>
                  <a:cxn ang="0">
                    <a:pos x="43" y="123"/>
                  </a:cxn>
                  <a:cxn ang="0">
                    <a:pos x="0" y="136"/>
                  </a:cxn>
                  <a:cxn ang="0">
                    <a:pos x="43" y="147"/>
                  </a:cxn>
                  <a:cxn ang="0">
                    <a:pos x="162" y="177"/>
                  </a:cxn>
                  <a:cxn ang="0">
                    <a:pos x="58" y="220"/>
                  </a:cxn>
                  <a:cxn ang="0">
                    <a:pos x="13" y="238"/>
                  </a:cxn>
                  <a:cxn ang="0">
                    <a:pos x="61" y="243"/>
                  </a:cxn>
                  <a:cxn ang="0">
                    <a:pos x="166" y="253"/>
                  </a:cxn>
                  <a:cxn ang="0">
                    <a:pos x="89" y="284"/>
                  </a:cxn>
                  <a:cxn ang="0">
                    <a:pos x="71" y="291"/>
                  </a:cxn>
                  <a:cxn ang="0">
                    <a:pos x="87" y="304"/>
                  </a:cxn>
                  <a:cxn ang="0">
                    <a:pos x="118" y="330"/>
                  </a:cxn>
                  <a:cxn ang="0">
                    <a:pos x="18" y="364"/>
                  </a:cxn>
                  <a:cxn ang="0">
                    <a:pos x="23" y="387"/>
                  </a:cxn>
                  <a:cxn ang="0">
                    <a:pos x="161" y="387"/>
                  </a:cxn>
                  <a:cxn ang="0">
                    <a:pos x="106" y="412"/>
                  </a:cxn>
                  <a:cxn ang="0">
                    <a:pos x="66" y="431"/>
                  </a:cxn>
                  <a:cxn ang="0">
                    <a:pos x="104" y="434"/>
                  </a:cxn>
                  <a:cxn ang="0">
                    <a:pos x="20" y="451"/>
                  </a:cxn>
                  <a:cxn ang="0">
                    <a:pos x="21" y="476"/>
                  </a:cxn>
                  <a:cxn ang="0">
                    <a:pos x="197" y="484"/>
                  </a:cxn>
                  <a:cxn ang="0">
                    <a:pos x="160" y="467"/>
                  </a:cxn>
                  <a:cxn ang="0">
                    <a:pos x="99" y="459"/>
                  </a:cxn>
                  <a:cxn ang="0">
                    <a:pos x="185" y="443"/>
                  </a:cxn>
                  <a:cxn ang="0">
                    <a:pos x="184" y="419"/>
                  </a:cxn>
                  <a:cxn ang="0">
                    <a:pos x="155" y="416"/>
                  </a:cxn>
                  <a:cxn ang="0">
                    <a:pos x="220" y="386"/>
                  </a:cxn>
                  <a:cxn ang="0">
                    <a:pos x="214" y="363"/>
                  </a:cxn>
                </a:cxnLst>
                <a:rect l="0" t="0" r="r" b="b"/>
                <a:pathLst>
                  <a:path w="236" h="484">
                    <a:moveTo>
                      <a:pt x="214" y="363"/>
                    </a:moveTo>
                    <a:lnTo>
                      <a:pt x="99" y="363"/>
                    </a:lnTo>
                    <a:lnTo>
                      <a:pt x="146" y="347"/>
                    </a:lnTo>
                    <a:lnTo>
                      <a:pt x="167" y="340"/>
                    </a:lnTo>
                    <a:lnTo>
                      <a:pt x="151" y="326"/>
                    </a:lnTo>
                    <a:lnTo>
                      <a:pt x="118" y="298"/>
                    </a:lnTo>
                    <a:lnTo>
                      <a:pt x="219" y="258"/>
                    </a:lnTo>
                    <a:lnTo>
                      <a:pt x="216" y="235"/>
                    </a:lnTo>
                    <a:lnTo>
                      <a:pt x="111" y="225"/>
                    </a:lnTo>
                    <a:lnTo>
                      <a:pt x="204" y="187"/>
                    </a:lnTo>
                    <a:lnTo>
                      <a:pt x="236" y="173"/>
                    </a:lnTo>
                    <a:lnTo>
                      <a:pt x="201" y="163"/>
                    </a:lnTo>
                    <a:lnTo>
                      <a:pt x="95" y="135"/>
                    </a:lnTo>
                    <a:lnTo>
                      <a:pt x="201" y="107"/>
                    </a:lnTo>
                    <a:lnTo>
                      <a:pt x="200" y="84"/>
                    </a:lnTo>
                    <a:lnTo>
                      <a:pt x="99" y="69"/>
                    </a:lnTo>
                    <a:lnTo>
                      <a:pt x="99" y="0"/>
                    </a:lnTo>
                    <a:lnTo>
                      <a:pt x="74" y="0"/>
                    </a:lnTo>
                    <a:lnTo>
                      <a:pt x="74" y="79"/>
                    </a:lnTo>
                    <a:lnTo>
                      <a:pt x="74" y="90"/>
                    </a:lnTo>
                    <a:lnTo>
                      <a:pt x="85" y="91"/>
                    </a:lnTo>
                    <a:lnTo>
                      <a:pt x="139" y="98"/>
                    </a:lnTo>
                    <a:lnTo>
                      <a:pt x="43" y="123"/>
                    </a:lnTo>
                    <a:lnTo>
                      <a:pt x="0" y="136"/>
                    </a:lnTo>
                    <a:lnTo>
                      <a:pt x="43" y="147"/>
                    </a:lnTo>
                    <a:lnTo>
                      <a:pt x="162" y="177"/>
                    </a:lnTo>
                    <a:lnTo>
                      <a:pt x="58" y="220"/>
                    </a:lnTo>
                    <a:lnTo>
                      <a:pt x="13" y="238"/>
                    </a:lnTo>
                    <a:lnTo>
                      <a:pt x="61" y="243"/>
                    </a:lnTo>
                    <a:lnTo>
                      <a:pt x="166" y="253"/>
                    </a:lnTo>
                    <a:lnTo>
                      <a:pt x="89" y="284"/>
                    </a:lnTo>
                    <a:lnTo>
                      <a:pt x="71" y="291"/>
                    </a:lnTo>
                    <a:lnTo>
                      <a:pt x="87" y="304"/>
                    </a:lnTo>
                    <a:lnTo>
                      <a:pt x="118" y="330"/>
                    </a:lnTo>
                    <a:lnTo>
                      <a:pt x="18" y="364"/>
                    </a:lnTo>
                    <a:lnTo>
                      <a:pt x="23" y="387"/>
                    </a:lnTo>
                    <a:lnTo>
                      <a:pt x="161" y="387"/>
                    </a:lnTo>
                    <a:lnTo>
                      <a:pt x="106" y="412"/>
                    </a:lnTo>
                    <a:lnTo>
                      <a:pt x="66" y="431"/>
                    </a:lnTo>
                    <a:lnTo>
                      <a:pt x="104" y="434"/>
                    </a:lnTo>
                    <a:lnTo>
                      <a:pt x="20" y="451"/>
                    </a:lnTo>
                    <a:lnTo>
                      <a:pt x="21" y="476"/>
                    </a:lnTo>
                    <a:lnTo>
                      <a:pt x="197" y="484"/>
                    </a:lnTo>
                    <a:lnTo>
                      <a:pt x="160" y="467"/>
                    </a:lnTo>
                    <a:lnTo>
                      <a:pt x="99" y="459"/>
                    </a:lnTo>
                    <a:lnTo>
                      <a:pt x="185" y="443"/>
                    </a:lnTo>
                    <a:lnTo>
                      <a:pt x="184" y="419"/>
                    </a:lnTo>
                    <a:lnTo>
                      <a:pt x="155" y="416"/>
                    </a:lnTo>
                    <a:lnTo>
                      <a:pt x="220" y="386"/>
                    </a:lnTo>
                    <a:lnTo>
                      <a:pt x="214" y="363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80" name="Freeform 1104"/>
              <p:cNvSpPr>
                <a:spLocks/>
              </p:cNvSpPr>
              <p:nvPr/>
            </p:nvSpPr>
            <p:spPr bwMode="auto">
              <a:xfrm>
                <a:off x="1266" y="2201"/>
                <a:ext cx="182" cy="382"/>
              </a:xfrm>
              <a:custGeom>
                <a:avLst/>
                <a:gdLst/>
                <a:ahLst/>
                <a:cxnLst>
                  <a:cxn ang="0">
                    <a:pos x="261" y="375"/>
                  </a:cxn>
                  <a:cxn ang="0">
                    <a:pos x="262" y="354"/>
                  </a:cxn>
                  <a:cxn ang="0">
                    <a:pos x="364" y="280"/>
                  </a:cxn>
                  <a:cxn ang="0">
                    <a:pos x="144" y="241"/>
                  </a:cxn>
                  <a:cxn ang="0">
                    <a:pos x="235" y="229"/>
                  </a:cxn>
                  <a:cxn ang="0">
                    <a:pos x="282" y="220"/>
                  </a:cxn>
                  <a:cxn ang="0">
                    <a:pos x="300" y="213"/>
                  </a:cxn>
                  <a:cxn ang="0">
                    <a:pos x="302" y="206"/>
                  </a:cxn>
                  <a:cxn ang="0">
                    <a:pos x="301" y="199"/>
                  </a:cxn>
                  <a:cxn ang="0">
                    <a:pos x="293" y="193"/>
                  </a:cxn>
                  <a:cxn ang="0">
                    <a:pos x="274" y="189"/>
                  </a:cxn>
                  <a:cxn ang="0">
                    <a:pos x="246" y="183"/>
                  </a:cxn>
                  <a:cxn ang="0">
                    <a:pos x="211" y="178"/>
                  </a:cxn>
                  <a:cxn ang="0">
                    <a:pos x="175" y="174"/>
                  </a:cxn>
                  <a:cxn ang="0">
                    <a:pos x="266" y="121"/>
                  </a:cxn>
                  <a:cxn ang="0">
                    <a:pos x="276" y="40"/>
                  </a:cxn>
                  <a:cxn ang="0">
                    <a:pos x="1" y="0"/>
                  </a:cxn>
                  <a:cxn ang="0">
                    <a:pos x="203" y="36"/>
                  </a:cxn>
                  <a:cxn ang="0">
                    <a:pos x="15" y="112"/>
                  </a:cxn>
                  <a:cxn ang="0">
                    <a:pos x="117" y="169"/>
                  </a:cxn>
                  <a:cxn ang="0">
                    <a:pos x="129" y="193"/>
                  </a:cxn>
                  <a:cxn ang="0">
                    <a:pos x="156" y="196"/>
                  </a:cxn>
                  <a:cxn ang="0">
                    <a:pos x="186" y="200"/>
                  </a:cxn>
                  <a:cxn ang="0">
                    <a:pos x="216" y="204"/>
                  </a:cxn>
                  <a:cxn ang="0">
                    <a:pos x="220" y="207"/>
                  </a:cxn>
                  <a:cxn ang="0">
                    <a:pos x="197" y="211"/>
                  </a:cxn>
                  <a:cxn ang="0">
                    <a:pos x="173" y="214"/>
                  </a:cxn>
                  <a:cxn ang="0">
                    <a:pos x="146" y="218"/>
                  </a:cxn>
                  <a:cxn ang="0">
                    <a:pos x="118" y="221"/>
                  </a:cxn>
                  <a:cxn ang="0">
                    <a:pos x="89" y="225"/>
                  </a:cxn>
                  <a:cxn ang="0">
                    <a:pos x="60" y="228"/>
                  </a:cxn>
                  <a:cxn ang="0">
                    <a:pos x="30" y="231"/>
                  </a:cxn>
                  <a:cxn ang="0">
                    <a:pos x="16" y="257"/>
                  </a:cxn>
                  <a:cxn ang="0">
                    <a:pos x="158" y="313"/>
                  </a:cxn>
                  <a:cxn ang="0">
                    <a:pos x="156" y="335"/>
                  </a:cxn>
                  <a:cxn ang="0">
                    <a:pos x="108" y="401"/>
                  </a:cxn>
                  <a:cxn ang="0">
                    <a:pos x="211" y="440"/>
                  </a:cxn>
                  <a:cxn ang="0">
                    <a:pos x="99" y="482"/>
                  </a:cxn>
                  <a:cxn ang="0">
                    <a:pos x="204" y="534"/>
                  </a:cxn>
                  <a:cxn ang="0">
                    <a:pos x="153" y="577"/>
                  </a:cxn>
                  <a:cxn ang="0">
                    <a:pos x="188" y="636"/>
                  </a:cxn>
                  <a:cxn ang="0">
                    <a:pos x="173" y="698"/>
                  </a:cxn>
                  <a:cxn ang="0">
                    <a:pos x="189" y="765"/>
                  </a:cxn>
                  <a:cxn ang="0">
                    <a:pos x="197" y="697"/>
                  </a:cxn>
                  <a:cxn ang="0">
                    <a:pos x="213" y="632"/>
                  </a:cxn>
                  <a:cxn ang="0">
                    <a:pos x="185" y="583"/>
                  </a:cxn>
                  <a:cxn ang="0">
                    <a:pos x="247" y="530"/>
                  </a:cxn>
                  <a:cxn ang="0">
                    <a:pos x="159" y="485"/>
                  </a:cxn>
                  <a:cxn ang="0">
                    <a:pos x="303" y="432"/>
                  </a:cxn>
                  <a:cxn ang="0">
                    <a:pos x="163" y="408"/>
                  </a:cxn>
                </a:cxnLst>
                <a:rect l="0" t="0" r="r" b="b"/>
                <a:pathLst>
                  <a:path w="364" h="765">
                    <a:moveTo>
                      <a:pt x="163" y="408"/>
                    </a:moveTo>
                    <a:lnTo>
                      <a:pt x="261" y="375"/>
                    </a:lnTo>
                    <a:lnTo>
                      <a:pt x="291" y="365"/>
                    </a:lnTo>
                    <a:lnTo>
                      <a:pt x="262" y="354"/>
                    </a:lnTo>
                    <a:lnTo>
                      <a:pt x="198" y="326"/>
                    </a:lnTo>
                    <a:lnTo>
                      <a:pt x="364" y="280"/>
                    </a:lnTo>
                    <a:lnTo>
                      <a:pt x="364" y="257"/>
                    </a:lnTo>
                    <a:lnTo>
                      <a:pt x="144" y="241"/>
                    </a:lnTo>
                    <a:lnTo>
                      <a:pt x="196" y="234"/>
                    </a:lnTo>
                    <a:lnTo>
                      <a:pt x="235" y="229"/>
                    </a:lnTo>
                    <a:lnTo>
                      <a:pt x="263" y="225"/>
                    </a:lnTo>
                    <a:lnTo>
                      <a:pt x="282" y="220"/>
                    </a:lnTo>
                    <a:lnTo>
                      <a:pt x="294" y="216"/>
                    </a:lnTo>
                    <a:lnTo>
                      <a:pt x="300" y="213"/>
                    </a:lnTo>
                    <a:lnTo>
                      <a:pt x="302" y="210"/>
                    </a:lnTo>
                    <a:lnTo>
                      <a:pt x="302" y="206"/>
                    </a:lnTo>
                    <a:lnTo>
                      <a:pt x="302" y="203"/>
                    </a:lnTo>
                    <a:lnTo>
                      <a:pt x="301" y="199"/>
                    </a:lnTo>
                    <a:lnTo>
                      <a:pt x="297" y="196"/>
                    </a:lnTo>
                    <a:lnTo>
                      <a:pt x="293" y="193"/>
                    </a:lnTo>
                    <a:lnTo>
                      <a:pt x="285" y="191"/>
                    </a:lnTo>
                    <a:lnTo>
                      <a:pt x="274" y="189"/>
                    </a:lnTo>
                    <a:lnTo>
                      <a:pt x="261" y="185"/>
                    </a:lnTo>
                    <a:lnTo>
                      <a:pt x="246" y="183"/>
                    </a:lnTo>
                    <a:lnTo>
                      <a:pt x="228" y="181"/>
                    </a:lnTo>
                    <a:lnTo>
                      <a:pt x="211" y="178"/>
                    </a:lnTo>
                    <a:lnTo>
                      <a:pt x="193" y="176"/>
                    </a:lnTo>
                    <a:lnTo>
                      <a:pt x="175" y="174"/>
                    </a:lnTo>
                    <a:lnTo>
                      <a:pt x="269" y="144"/>
                    </a:lnTo>
                    <a:lnTo>
                      <a:pt x="266" y="121"/>
                    </a:lnTo>
                    <a:lnTo>
                      <a:pt x="76" y="96"/>
                    </a:lnTo>
                    <a:lnTo>
                      <a:pt x="276" y="40"/>
                    </a:lnTo>
                    <a:lnTo>
                      <a:pt x="273" y="16"/>
                    </a:lnTo>
                    <a:lnTo>
                      <a:pt x="1" y="0"/>
                    </a:lnTo>
                    <a:lnTo>
                      <a:pt x="0" y="24"/>
                    </a:lnTo>
                    <a:lnTo>
                      <a:pt x="203" y="36"/>
                    </a:lnTo>
                    <a:lnTo>
                      <a:pt x="14" y="89"/>
                    </a:lnTo>
                    <a:lnTo>
                      <a:pt x="15" y="112"/>
                    </a:lnTo>
                    <a:lnTo>
                      <a:pt x="212" y="137"/>
                    </a:lnTo>
                    <a:lnTo>
                      <a:pt x="117" y="169"/>
                    </a:lnTo>
                    <a:lnTo>
                      <a:pt x="119" y="192"/>
                    </a:lnTo>
                    <a:lnTo>
                      <a:pt x="129" y="193"/>
                    </a:lnTo>
                    <a:lnTo>
                      <a:pt x="142" y="195"/>
                    </a:lnTo>
                    <a:lnTo>
                      <a:pt x="156" y="196"/>
                    </a:lnTo>
                    <a:lnTo>
                      <a:pt x="170" y="198"/>
                    </a:lnTo>
                    <a:lnTo>
                      <a:pt x="186" y="200"/>
                    </a:lnTo>
                    <a:lnTo>
                      <a:pt x="201" y="202"/>
                    </a:lnTo>
                    <a:lnTo>
                      <a:pt x="216" y="204"/>
                    </a:lnTo>
                    <a:lnTo>
                      <a:pt x="231" y="206"/>
                    </a:lnTo>
                    <a:lnTo>
                      <a:pt x="220" y="207"/>
                    </a:lnTo>
                    <a:lnTo>
                      <a:pt x="210" y="210"/>
                    </a:lnTo>
                    <a:lnTo>
                      <a:pt x="197" y="211"/>
                    </a:lnTo>
                    <a:lnTo>
                      <a:pt x="186" y="212"/>
                    </a:lnTo>
                    <a:lnTo>
                      <a:pt x="173" y="214"/>
                    </a:lnTo>
                    <a:lnTo>
                      <a:pt x="160" y="215"/>
                    </a:lnTo>
                    <a:lnTo>
                      <a:pt x="146" y="218"/>
                    </a:lnTo>
                    <a:lnTo>
                      <a:pt x="133" y="219"/>
                    </a:lnTo>
                    <a:lnTo>
                      <a:pt x="118" y="221"/>
                    </a:lnTo>
                    <a:lnTo>
                      <a:pt x="104" y="222"/>
                    </a:lnTo>
                    <a:lnTo>
                      <a:pt x="89" y="225"/>
                    </a:lnTo>
                    <a:lnTo>
                      <a:pt x="74" y="226"/>
                    </a:lnTo>
                    <a:lnTo>
                      <a:pt x="60" y="228"/>
                    </a:lnTo>
                    <a:lnTo>
                      <a:pt x="45" y="229"/>
                    </a:lnTo>
                    <a:lnTo>
                      <a:pt x="30" y="231"/>
                    </a:lnTo>
                    <a:lnTo>
                      <a:pt x="15" y="233"/>
                    </a:lnTo>
                    <a:lnTo>
                      <a:pt x="16" y="257"/>
                    </a:lnTo>
                    <a:lnTo>
                      <a:pt x="293" y="275"/>
                    </a:lnTo>
                    <a:lnTo>
                      <a:pt x="158" y="313"/>
                    </a:lnTo>
                    <a:lnTo>
                      <a:pt x="125" y="322"/>
                    </a:lnTo>
                    <a:lnTo>
                      <a:pt x="156" y="335"/>
                    </a:lnTo>
                    <a:lnTo>
                      <a:pt x="223" y="362"/>
                    </a:lnTo>
                    <a:lnTo>
                      <a:pt x="108" y="401"/>
                    </a:lnTo>
                    <a:lnTo>
                      <a:pt x="111" y="424"/>
                    </a:lnTo>
                    <a:lnTo>
                      <a:pt x="211" y="440"/>
                    </a:lnTo>
                    <a:lnTo>
                      <a:pt x="125" y="473"/>
                    </a:lnTo>
                    <a:lnTo>
                      <a:pt x="99" y="482"/>
                    </a:lnTo>
                    <a:lnTo>
                      <a:pt x="123" y="495"/>
                    </a:lnTo>
                    <a:lnTo>
                      <a:pt x="204" y="534"/>
                    </a:lnTo>
                    <a:lnTo>
                      <a:pt x="160" y="571"/>
                    </a:lnTo>
                    <a:lnTo>
                      <a:pt x="153" y="577"/>
                    </a:lnTo>
                    <a:lnTo>
                      <a:pt x="158" y="586"/>
                    </a:lnTo>
                    <a:lnTo>
                      <a:pt x="188" y="636"/>
                    </a:lnTo>
                    <a:lnTo>
                      <a:pt x="173" y="694"/>
                    </a:lnTo>
                    <a:lnTo>
                      <a:pt x="173" y="698"/>
                    </a:lnTo>
                    <a:lnTo>
                      <a:pt x="173" y="700"/>
                    </a:lnTo>
                    <a:lnTo>
                      <a:pt x="189" y="765"/>
                    </a:lnTo>
                    <a:lnTo>
                      <a:pt x="212" y="759"/>
                    </a:lnTo>
                    <a:lnTo>
                      <a:pt x="197" y="697"/>
                    </a:lnTo>
                    <a:lnTo>
                      <a:pt x="212" y="637"/>
                    </a:lnTo>
                    <a:lnTo>
                      <a:pt x="213" y="632"/>
                    </a:lnTo>
                    <a:lnTo>
                      <a:pt x="211" y="628"/>
                    </a:lnTo>
                    <a:lnTo>
                      <a:pt x="185" y="583"/>
                    </a:lnTo>
                    <a:lnTo>
                      <a:pt x="233" y="541"/>
                    </a:lnTo>
                    <a:lnTo>
                      <a:pt x="247" y="530"/>
                    </a:lnTo>
                    <a:lnTo>
                      <a:pt x="231" y="522"/>
                    </a:lnTo>
                    <a:lnTo>
                      <a:pt x="159" y="485"/>
                    </a:lnTo>
                    <a:lnTo>
                      <a:pt x="261" y="448"/>
                    </a:lnTo>
                    <a:lnTo>
                      <a:pt x="303" y="432"/>
                    </a:lnTo>
                    <a:lnTo>
                      <a:pt x="258" y="425"/>
                    </a:lnTo>
                    <a:lnTo>
                      <a:pt x="163" y="408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</p:grpSp>
        <p:grpSp>
          <p:nvGrpSpPr>
            <p:cNvPr id="125" name="Group 1027"/>
            <p:cNvGrpSpPr>
              <a:grpSpLocks/>
            </p:cNvGrpSpPr>
            <p:nvPr/>
          </p:nvGrpSpPr>
          <p:grpSpPr bwMode="auto">
            <a:xfrm>
              <a:off x="768" y="1248"/>
              <a:ext cx="574" cy="562"/>
              <a:chOff x="143" y="1776"/>
              <a:chExt cx="574" cy="562"/>
            </a:xfrm>
          </p:grpSpPr>
          <p:sp>
            <p:nvSpPr>
              <p:cNvPr id="128" name="Freeform 1028"/>
              <p:cNvSpPr>
                <a:spLocks/>
              </p:cNvSpPr>
              <p:nvPr/>
            </p:nvSpPr>
            <p:spPr bwMode="auto">
              <a:xfrm>
                <a:off x="143" y="1776"/>
                <a:ext cx="574" cy="562"/>
              </a:xfrm>
              <a:custGeom>
                <a:avLst/>
                <a:gdLst/>
                <a:ahLst/>
                <a:cxnLst>
                  <a:cxn ang="0">
                    <a:pos x="1002" y="524"/>
                  </a:cxn>
                  <a:cxn ang="0">
                    <a:pos x="830" y="264"/>
                  </a:cxn>
                  <a:cxn ang="0">
                    <a:pos x="753" y="174"/>
                  </a:cxn>
                  <a:cxn ang="0">
                    <a:pos x="360" y="2"/>
                  </a:cxn>
                  <a:cxn ang="0">
                    <a:pos x="627" y="146"/>
                  </a:cxn>
                  <a:cxn ang="0">
                    <a:pos x="254" y="115"/>
                  </a:cxn>
                  <a:cxn ang="0">
                    <a:pos x="0" y="653"/>
                  </a:cxn>
                  <a:cxn ang="0">
                    <a:pos x="142" y="628"/>
                  </a:cxn>
                  <a:cxn ang="0">
                    <a:pos x="142" y="558"/>
                  </a:cxn>
                  <a:cxn ang="0">
                    <a:pos x="25" y="410"/>
                  </a:cxn>
                  <a:cxn ang="0">
                    <a:pos x="25" y="339"/>
                  </a:cxn>
                  <a:cxn ang="0">
                    <a:pos x="142" y="316"/>
                  </a:cxn>
                  <a:cxn ang="0">
                    <a:pos x="401" y="441"/>
                  </a:cxn>
                  <a:cxn ang="0">
                    <a:pos x="389" y="501"/>
                  </a:cxn>
                  <a:cxn ang="0">
                    <a:pos x="348" y="527"/>
                  </a:cxn>
                  <a:cxn ang="0">
                    <a:pos x="314" y="547"/>
                  </a:cxn>
                  <a:cxn ang="0">
                    <a:pos x="291" y="566"/>
                  </a:cxn>
                  <a:cxn ang="0">
                    <a:pos x="273" y="604"/>
                  </a:cxn>
                  <a:cxn ang="0">
                    <a:pos x="299" y="656"/>
                  </a:cxn>
                  <a:cxn ang="0">
                    <a:pos x="364" y="762"/>
                  </a:cxn>
                  <a:cxn ang="0">
                    <a:pos x="475" y="943"/>
                  </a:cxn>
                  <a:cxn ang="0">
                    <a:pos x="610" y="1121"/>
                  </a:cxn>
                  <a:cxn ang="0">
                    <a:pos x="677" y="1104"/>
                  </a:cxn>
                  <a:cxn ang="0">
                    <a:pos x="759" y="974"/>
                  </a:cxn>
                  <a:cxn ang="0">
                    <a:pos x="553" y="731"/>
                  </a:cxn>
                  <a:cxn ang="0">
                    <a:pos x="505" y="745"/>
                  </a:cxn>
                  <a:cxn ang="0">
                    <a:pos x="620" y="1020"/>
                  </a:cxn>
                  <a:cxn ang="0">
                    <a:pos x="651" y="1089"/>
                  </a:cxn>
                  <a:cxn ang="0">
                    <a:pos x="579" y="1053"/>
                  </a:cxn>
                  <a:cxn ang="0">
                    <a:pos x="330" y="658"/>
                  </a:cxn>
                  <a:cxn ang="0">
                    <a:pos x="331" y="568"/>
                  </a:cxn>
                  <a:cxn ang="0">
                    <a:pos x="466" y="614"/>
                  </a:cxn>
                  <a:cxn ang="0">
                    <a:pos x="512" y="658"/>
                  </a:cxn>
                  <a:cxn ang="0">
                    <a:pos x="466" y="488"/>
                  </a:cxn>
                  <a:cxn ang="0">
                    <a:pos x="516" y="428"/>
                  </a:cxn>
                  <a:cxn ang="0">
                    <a:pos x="605" y="305"/>
                  </a:cxn>
                  <a:cxn ang="0">
                    <a:pos x="734" y="281"/>
                  </a:cxn>
                  <a:cxn ang="0">
                    <a:pos x="619" y="396"/>
                  </a:cxn>
                  <a:cxn ang="0">
                    <a:pos x="805" y="515"/>
                  </a:cxn>
                  <a:cxn ang="0">
                    <a:pos x="696" y="589"/>
                  </a:cxn>
                  <a:cxn ang="0">
                    <a:pos x="543" y="675"/>
                  </a:cxn>
                  <a:cxn ang="0">
                    <a:pos x="543" y="689"/>
                  </a:cxn>
                  <a:cxn ang="0">
                    <a:pos x="659" y="625"/>
                  </a:cxn>
                  <a:cxn ang="0">
                    <a:pos x="813" y="534"/>
                  </a:cxn>
                  <a:cxn ang="0">
                    <a:pos x="736" y="376"/>
                  </a:cxn>
                  <a:cxn ang="0">
                    <a:pos x="815" y="286"/>
                  </a:cxn>
                  <a:cxn ang="0">
                    <a:pos x="1003" y="577"/>
                  </a:cxn>
                  <a:cxn ang="0">
                    <a:pos x="1100" y="823"/>
                  </a:cxn>
                  <a:cxn ang="0">
                    <a:pos x="914" y="526"/>
                  </a:cxn>
                  <a:cxn ang="0">
                    <a:pos x="851" y="539"/>
                  </a:cxn>
                  <a:cxn ang="0">
                    <a:pos x="625" y="674"/>
                  </a:cxn>
                  <a:cxn ang="0">
                    <a:pos x="799" y="585"/>
                  </a:cxn>
                  <a:cxn ang="0">
                    <a:pos x="902" y="535"/>
                  </a:cxn>
                  <a:cxn ang="0">
                    <a:pos x="1046" y="758"/>
                  </a:cxn>
                  <a:cxn ang="0">
                    <a:pos x="1039" y="856"/>
                  </a:cxn>
                  <a:cxn ang="0">
                    <a:pos x="739" y="1035"/>
                  </a:cxn>
                  <a:cxn ang="0">
                    <a:pos x="918" y="958"/>
                  </a:cxn>
                  <a:cxn ang="0">
                    <a:pos x="1140" y="817"/>
                  </a:cxn>
                </a:cxnLst>
                <a:rect l="0" t="0" r="r" b="b"/>
                <a:pathLst>
                  <a:path w="1147" h="1124">
                    <a:moveTo>
                      <a:pt x="1141" y="756"/>
                    </a:moveTo>
                    <a:lnTo>
                      <a:pt x="1140" y="756"/>
                    </a:lnTo>
                    <a:lnTo>
                      <a:pt x="1140" y="755"/>
                    </a:lnTo>
                    <a:lnTo>
                      <a:pt x="1136" y="747"/>
                    </a:lnTo>
                    <a:lnTo>
                      <a:pt x="1125" y="731"/>
                    </a:lnTo>
                    <a:lnTo>
                      <a:pt x="1111" y="708"/>
                    </a:lnTo>
                    <a:lnTo>
                      <a:pt x="1094" y="678"/>
                    </a:lnTo>
                    <a:lnTo>
                      <a:pt x="1073" y="644"/>
                    </a:lnTo>
                    <a:lnTo>
                      <a:pt x="1050" y="606"/>
                    </a:lnTo>
                    <a:lnTo>
                      <a:pt x="1026" y="566"/>
                    </a:lnTo>
                    <a:lnTo>
                      <a:pt x="1002" y="524"/>
                    </a:lnTo>
                    <a:lnTo>
                      <a:pt x="976" y="483"/>
                    </a:lnTo>
                    <a:lnTo>
                      <a:pt x="952" y="443"/>
                    </a:lnTo>
                    <a:lnTo>
                      <a:pt x="929" y="405"/>
                    </a:lnTo>
                    <a:lnTo>
                      <a:pt x="907" y="369"/>
                    </a:lnTo>
                    <a:lnTo>
                      <a:pt x="889" y="339"/>
                    </a:lnTo>
                    <a:lnTo>
                      <a:pt x="874" y="313"/>
                    </a:lnTo>
                    <a:lnTo>
                      <a:pt x="862" y="296"/>
                    </a:lnTo>
                    <a:lnTo>
                      <a:pt x="857" y="286"/>
                    </a:lnTo>
                    <a:lnTo>
                      <a:pt x="848" y="275"/>
                    </a:lnTo>
                    <a:lnTo>
                      <a:pt x="839" y="269"/>
                    </a:lnTo>
                    <a:lnTo>
                      <a:pt x="830" y="264"/>
                    </a:lnTo>
                    <a:lnTo>
                      <a:pt x="821" y="260"/>
                    </a:lnTo>
                    <a:lnTo>
                      <a:pt x="812" y="259"/>
                    </a:lnTo>
                    <a:lnTo>
                      <a:pt x="804" y="260"/>
                    </a:lnTo>
                    <a:lnTo>
                      <a:pt x="795" y="262"/>
                    </a:lnTo>
                    <a:lnTo>
                      <a:pt x="790" y="264"/>
                    </a:lnTo>
                    <a:lnTo>
                      <a:pt x="789" y="264"/>
                    </a:lnTo>
                    <a:lnTo>
                      <a:pt x="789" y="264"/>
                    </a:lnTo>
                    <a:lnTo>
                      <a:pt x="761" y="282"/>
                    </a:lnTo>
                    <a:lnTo>
                      <a:pt x="761" y="187"/>
                    </a:lnTo>
                    <a:lnTo>
                      <a:pt x="761" y="177"/>
                    </a:lnTo>
                    <a:lnTo>
                      <a:pt x="753" y="174"/>
                    </a:lnTo>
                    <a:lnTo>
                      <a:pt x="521" y="69"/>
                    </a:lnTo>
                    <a:lnTo>
                      <a:pt x="521" y="98"/>
                    </a:lnTo>
                    <a:lnTo>
                      <a:pt x="612" y="139"/>
                    </a:lnTo>
                    <a:lnTo>
                      <a:pt x="525" y="194"/>
                    </a:lnTo>
                    <a:lnTo>
                      <a:pt x="353" y="105"/>
                    </a:lnTo>
                    <a:lnTo>
                      <a:pt x="429" y="56"/>
                    </a:lnTo>
                    <a:lnTo>
                      <a:pt x="521" y="98"/>
                    </a:lnTo>
                    <a:lnTo>
                      <a:pt x="521" y="69"/>
                    </a:lnTo>
                    <a:lnTo>
                      <a:pt x="371" y="2"/>
                    </a:lnTo>
                    <a:lnTo>
                      <a:pt x="365" y="0"/>
                    </a:lnTo>
                    <a:lnTo>
                      <a:pt x="360" y="2"/>
                    </a:lnTo>
                    <a:lnTo>
                      <a:pt x="229" y="65"/>
                    </a:lnTo>
                    <a:lnTo>
                      <a:pt x="255" y="81"/>
                    </a:lnTo>
                    <a:lnTo>
                      <a:pt x="365" y="29"/>
                    </a:lnTo>
                    <a:lnTo>
                      <a:pt x="415" y="51"/>
                    </a:lnTo>
                    <a:lnTo>
                      <a:pt x="337" y="100"/>
                    </a:lnTo>
                    <a:lnTo>
                      <a:pt x="326" y="106"/>
                    </a:lnTo>
                    <a:lnTo>
                      <a:pt x="337" y="112"/>
                    </a:lnTo>
                    <a:lnTo>
                      <a:pt x="522" y="207"/>
                    </a:lnTo>
                    <a:lnTo>
                      <a:pt x="526" y="209"/>
                    </a:lnTo>
                    <a:lnTo>
                      <a:pt x="528" y="207"/>
                    </a:lnTo>
                    <a:lnTo>
                      <a:pt x="627" y="146"/>
                    </a:lnTo>
                    <a:lnTo>
                      <a:pt x="719" y="188"/>
                    </a:lnTo>
                    <a:lnTo>
                      <a:pt x="413" y="380"/>
                    </a:lnTo>
                    <a:lnTo>
                      <a:pt x="364" y="355"/>
                    </a:lnTo>
                    <a:lnTo>
                      <a:pt x="409" y="331"/>
                    </a:lnTo>
                    <a:lnTo>
                      <a:pt x="409" y="316"/>
                    </a:lnTo>
                    <a:lnTo>
                      <a:pt x="350" y="347"/>
                    </a:lnTo>
                    <a:lnTo>
                      <a:pt x="81" y="206"/>
                    </a:lnTo>
                    <a:lnTo>
                      <a:pt x="250" y="128"/>
                    </a:lnTo>
                    <a:lnTo>
                      <a:pt x="303" y="157"/>
                    </a:lnTo>
                    <a:lnTo>
                      <a:pt x="318" y="149"/>
                    </a:lnTo>
                    <a:lnTo>
                      <a:pt x="254" y="115"/>
                    </a:lnTo>
                    <a:lnTo>
                      <a:pt x="250" y="113"/>
                    </a:lnTo>
                    <a:lnTo>
                      <a:pt x="248" y="115"/>
                    </a:lnTo>
                    <a:lnTo>
                      <a:pt x="66" y="199"/>
                    </a:lnTo>
                    <a:lnTo>
                      <a:pt x="38" y="184"/>
                    </a:lnTo>
                    <a:lnTo>
                      <a:pt x="255" y="81"/>
                    </a:lnTo>
                    <a:lnTo>
                      <a:pt x="229" y="65"/>
                    </a:lnTo>
                    <a:lnTo>
                      <a:pt x="7" y="169"/>
                    </a:lnTo>
                    <a:lnTo>
                      <a:pt x="0" y="174"/>
                    </a:lnTo>
                    <a:lnTo>
                      <a:pt x="0" y="182"/>
                    </a:lnTo>
                    <a:lnTo>
                      <a:pt x="0" y="645"/>
                    </a:lnTo>
                    <a:lnTo>
                      <a:pt x="0" y="653"/>
                    </a:lnTo>
                    <a:lnTo>
                      <a:pt x="7" y="658"/>
                    </a:lnTo>
                    <a:lnTo>
                      <a:pt x="142" y="725"/>
                    </a:lnTo>
                    <a:lnTo>
                      <a:pt x="142" y="695"/>
                    </a:lnTo>
                    <a:lnTo>
                      <a:pt x="25" y="637"/>
                    </a:lnTo>
                    <a:lnTo>
                      <a:pt x="25" y="609"/>
                    </a:lnTo>
                    <a:lnTo>
                      <a:pt x="142" y="671"/>
                    </a:lnTo>
                    <a:lnTo>
                      <a:pt x="142" y="656"/>
                    </a:lnTo>
                    <a:lnTo>
                      <a:pt x="25" y="594"/>
                    </a:lnTo>
                    <a:lnTo>
                      <a:pt x="25" y="581"/>
                    </a:lnTo>
                    <a:lnTo>
                      <a:pt x="142" y="642"/>
                    </a:lnTo>
                    <a:lnTo>
                      <a:pt x="142" y="628"/>
                    </a:lnTo>
                    <a:lnTo>
                      <a:pt x="25" y="566"/>
                    </a:lnTo>
                    <a:lnTo>
                      <a:pt x="25" y="552"/>
                    </a:lnTo>
                    <a:lnTo>
                      <a:pt x="142" y="614"/>
                    </a:lnTo>
                    <a:lnTo>
                      <a:pt x="142" y="599"/>
                    </a:lnTo>
                    <a:lnTo>
                      <a:pt x="25" y="537"/>
                    </a:lnTo>
                    <a:lnTo>
                      <a:pt x="25" y="524"/>
                    </a:lnTo>
                    <a:lnTo>
                      <a:pt x="142" y="585"/>
                    </a:lnTo>
                    <a:lnTo>
                      <a:pt x="142" y="570"/>
                    </a:lnTo>
                    <a:lnTo>
                      <a:pt x="25" y="509"/>
                    </a:lnTo>
                    <a:lnTo>
                      <a:pt x="25" y="496"/>
                    </a:lnTo>
                    <a:lnTo>
                      <a:pt x="142" y="558"/>
                    </a:lnTo>
                    <a:lnTo>
                      <a:pt x="142" y="543"/>
                    </a:lnTo>
                    <a:lnTo>
                      <a:pt x="25" y="481"/>
                    </a:lnTo>
                    <a:lnTo>
                      <a:pt x="25" y="467"/>
                    </a:lnTo>
                    <a:lnTo>
                      <a:pt x="142" y="529"/>
                    </a:lnTo>
                    <a:lnTo>
                      <a:pt x="142" y="514"/>
                    </a:lnTo>
                    <a:lnTo>
                      <a:pt x="25" y="453"/>
                    </a:lnTo>
                    <a:lnTo>
                      <a:pt x="25" y="439"/>
                    </a:lnTo>
                    <a:lnTo>
                      <a:pt x="142" y="501"/>
                    </a:lnTo>
                    <a:lnTo>
                      <a:pt x="142" y="486"/>
                    </a:lnTo>
                    <a:lnTo>
                      <a:pt x="25" y="424"/>
                    </a:lnTo>
                    <a:lnTo>
                      <a:pt x="25" y="410"/>
                    </a:lnTo>
                    <a:lnTo>
                      <a:pt x="142" y="473"/>
                    </a:lnTo>
                    <a:lnTo>
                      <a:pt x="142" y="458"/>
                    </a:lnTo>
                    <a:lnTo>
                      <a:pt x="25" y="395"/>
                    </a:lnTo>
                    <a:lnTo>
                      <a:pt x="25" y="383"/>
                    </a:lnTo>
                    <a:lnTo>
                      <a:pt x="142" y="444"/>
                    </a:lnTo>
                    <a:lnTo>
                      <a:pt x="142" y="430"/>
                    </a:lnTo>
                    <a:lnTo>
                      <a:pt x="25" y="368"/>
                    </a:lnTo>
                    <a:lnTo>
                      <a:pt x="25" y="354"/>
                    </a:lnTo>
                    <a:lnTo>
                      <a:pt x="142" y="416"/>
                    </a:lnTo>
                    <a:lnTo>
                      <a:pt x="142" y="401"/>
                    </a:lnTo>
                    <a:lnTo>
                      <a:pt x="25" y="339"/>
                    </a:lnTo>
                    <a:lnTo>
                      <a:pt x="25" y="326"/>
                    </a:lnTo>
                    <a:lnTo>
                      <a:pt x="142" y="387"/>
                    </a:lnTo>
                    <a:lnTo>
                      <a:pt x="142" y="372"/>
                    </a:lnTo>
                    <a:lnTo>
                      <a:pt x="25" y="311"/>
                    </a:lnTo>
                    <a:lnTo>
                      <a:pt x="25" y="297"/>
                    </a:lnTo>
                    <a:lnTo>
                      <a:pt x="142" y="360"/>
                    </a:lnTo>
                    <a:lnTo>
                      <a:pt x="142" y="345"/>
                    </a:lnTo>
                    <a:lnTo>
                      <a:pt x="25" y="282"/>
                    </a:lnTo>
                    <a:lnTo>
                      <a:pt x="25" y="269"/>
                    </a:lnTo>
                    <a:lnTo>
                      <a:pt x="142" y="331"/>
                    </a:lnTo>
                    <a:lnTo>
                      <a:pt x="142" y="316"/>
                    </a:lnTo>
                    <a:lnTo>
                      <a:pt x="25" y="255"/>
                    </a:lnTo>
                    <a:lnTo>
                      <a:pt x="25" y="241"/>
                    </a:lnTo>
                    <a:lnTo>
                      <a:pt x="142" y="303"/>
                    </a:lnTo>
                    <a:lnTo>
                      <a:pt x="142" y="288"/>
                    </a:lnTo>
                    <a:lnTo>
                      <a:pt x="25" y="226"/>
                    </a:lnTo>
                    <a:lnTo>
                      <a:pt x="25" y="207"/>
                    </a:lnTo>
                    <a:lnTo>
                      <a:pt x="401" y="403"/>
                    </a:lnTo>
                    <a:lnTo>
                      <a:pt x="401" y="426"/>
                    </a:lnTo>
                    <a:lnTo>
                      <a:pt x="142" y="288"/>
                    </a:lnTo>
                    <a:lnTo>
                      <a:pt x="142" y="303"/>
                    </a:lnTo>
                    <a:lnTo>
                      <a:pt x="401" y="441"/>
                    </a:lnTo>
                    <a:lnTo>
                      <a:pt x="401" y="455"/>
                    </a:lnTo>
                    <a:lnTo>
                      <a:pt x="142" y="316"/>
                    </a:lnTo>
                    <a:lnTo>
                      <a:pt x="142" y="331"/>
                    </a:lnTo>
                    <a:lnTo>
                      <a:pt x="401" y="470"/>
                    </a:lnTo>
                    <a:lnTo>
                      <a:pt x="401" y="483"/>
                    </a:lnTo>
                    <a:lnTo>
                      <a:pt x="142" y="345"/>
                    </a:lnTo>
                    <a:lnTo>
                      <a:pt x="142" y="360"/>
                    </a:lnTo>
                    <a:lnTo>
                      <a:pt x="398" y="497"/>
                    </a:lnTo>
                    <a:lnTo>
                      <a:pt x="395" y="498"/>
                    </a:lnTo>
                    <a:lnTo>
                      <a:pt x="392" y="500"/>
                    </a:lnTo>
                    <a:lnTo>
                      <a:pt x="389" y="501"/>
                    </a:lnTo>
                    <a:lnTo>
                      <a:pt x="386" y="504"/>
                    </a:lnTo>
                    <a:lnTo>
                      <a:pt x="142" y="372"/>
                    </a:lnTo>
                    <a:lnTo>
                      <a:pt x="142" y="387"/>
                    </a:lnTo>
                    <a:lnTo>
                      <a:pt x="374" y="512"/>
                    </a:lnTo>
                    <a:lnTo>
                      <a:pt x="370" y="513"/>
                    </a:lnTo>
                    <a:lnTo>
                      <a:pt x="368" y="515"/>
                    </a:lnTo>
                    <a:lnTo>
                      <a:pt x="364" y="516"/>
                    </a:lnTo>
                    <a:lnTo>
                      <a:pt x="361" y="519"/>
                    </a:lnTo>
                    <a:lnTo>
                      <a:pt x="142" y="401"/>
                    </a:lnTo>
                    <a:lnTo>
                      <a:pt x="142" y="416"/>
                    </a:lnTo>
                    <a:lnTo>
                      <a:pt x="348" y="527"/>
                    </a:lnTo>
                    <a:lnTo>
                      <a:pt x="345" y="528"/>
                    </a:lnTo>
                    <a:lnTo>
                      <a:pt x="342" y="530"/>
                    </a:lnTo>
                    <a:lnTo>
                      <a:pt x="339" y="531"/>
                    </a:lnTo>
                    <a:lnTo>
                      <a:pt x="337" y="534"/>
                    </a:lnTo>
                    <a:lnTo>
                      <a:pt x="142" y="430"/>
                    </a:lnTo>
                    <a:lnTo>
                      <a:pt x="142" y="444"/>
                    </a:lnTo>
                    <a:lnTo>
                      <a:pt x="323" y="542"/>
                    </a:lnTo>
                    <a:lnTo>
                      <a:pt x="320" y="543"/>
                    </a:lnTo>
                    <a:lnTo>
                      <a:pt x="318" y="545"/>
                    </a:lnTo>
                    <a:lnTo>
                      <a:pt x="316" y="546"/>
                    </a:lnTo>
                    <a:lnTo>
                      <a:pt x="314" y="547"/>
                    </a:lnTo>
                    <a:lnTo>
                      <a:pt x="312" y="547"/>
                    </a:lnTo>
                    <a:lnTo>
                      <a:pt x="312" y="547"/>
                    </a:lnTo>
                    <a:lnTo>
                      <a:pt x="312" y="549"/>
                    </a:lnTo>
                    <a:lnTo>
                      <a:pt x="311" y="549"/>
                    </a:lnTo>
                    <a:lnTo>
                      <a:pt x="142" y="458"/>
                    </a:lnTo>
                    <a:lnTo>
                      <a:pt x="142" y="473"/>
                    </a:lnTo>
                    <a:lnTo>
                      <a:pt x="300" y="558"/>
                    </a:lnTo>
                    <a:lnTo>
                      <a:pt x="297" y="560"/>
                    </a:lnTo>
                    <a:lnTo>
                      <a:pt x="295" y="561"/>
                    </a:lnTo>
                    <a:lnTo>
                      <a:pt x="293" y="564"/>
                    </a:lnTo>
                    <a:lnTo>
                      <a:pt x="291" y="566"/>
                    </a:lnTo>
                    <a:lnTo>
                      <a:pt x="142" y="486"/>
                    </a:lnTo>
                    <a:lnTo>
                      <a:pt x="142" y="501"/>
                    </a:lnTo>
                    <a:lnTo>
                      <a:pt x="282" y="576"/>
                    </a:lnTo>
                    <a:lnTo>
                      <a:pt x="281" y="579"/>
                    </a:lnTo>
                    <a:lnTo>
                      <a:pt x="279" y="581"/>
                    </a:lnTo>
                    <a:lnTo>
                      <a:pt x="278" y="584"/>
                    </a:lnTo>
                    <a:lnTo>
                      <a:pt x="277" y="587"/>
                    </a:lnTo>
                    <a:lnTo>
                      <a:pt x="142" y="514"/>
                    </a:lnTo>
                    <a:lnTo>
                      <a:pt x="142" y="529"/>
                    </a:lnTo>
                    <a:lnTo>
                      <a:pt x="273" y="600"/>
                    </a:lnTo>
                    <a:lnTo>
                      <a:pt x="273" y="604"/>
                    </a:lnTo>
                    <a:lnTo>
                      <a:pt x="274" y="607"/>
                    </a:lnTo>
                    <a:lnTo>
                      <a:pt x="274" y="611"/>
                    </a:lnTo>
                    <a:lnTo>
                      <a:pt x="276" y="614"/>
                    </a:lnTo>
                    <a:lnTo>
                      <a:pt x="142" y="543"/>
                    </a:lnTo>
                    <a:lnTo>
                      <a:pt x="142" y="558"/>
                    </a:lnTo>
                    <a:lnTo>
                      <a:pt x="285" y="634"/>
                    </a:lnTo>
                    <a:lnTo>
                      <a:pt x="286" y="636"/>
                    </a:lnTo>
                    <a:lnTo>
                      <a:pt x="288" y="638"/>
                    </a:lnTo>
                    <a:lnTo>
                      <a:pt x="289" y="640"/>
                    </a:lnTo>
                    <a:lnTo>
                      <a:pt x="291" y="641"/>
                    </a:lnTo>
                    <a:lnTo>
                      <a:pt x="299" y="656"/>
                    </a:lnTo>
                    <a:lnTo>
                      <a:pt x="142" y="570"/>
                    </a:lnTo>
                    <a:lnTo>
                      <a:pt x="142" y="585"/>
                    </a:lnTo>
                    <a:lnTo>
                      <a:pt x="312" y="678"/>
                    </a:lnTo>
                    <a:lnTo>
                      <a:pt x="325" y="697"/>
                    </a:lnTo>
                    <a:lnTo>
                      <a:pt x="142" y="599"/>
                    </a:lnTo>
                    <a:lnTo>
                      <a:pt x="142" y="614"/>
                    </a:lnTo>
                    <a:lnTo>
                      <a:pt x="338" y="720"/>
                    </a:lnTo>
                    <a:lnTo>
                      <a:pt x="350" y="740"/>
                    </a:lnTo>
                    <a:lnTo>
                      <a:pt x="142" y="628"/>
                    </a:lnTo>
                    <a:lnTo>
                      <a:pt x="142" y="642"/>
                    </a:lnTo>
                    <a:lnTo>
                      <a:pt x="364" y="762"/>
                    </a:lnTo>
                    <a:lnTo>
                      <a:pt x="376" y="783"/>
                    </a:lnTo>
                    <a:lnTo>
                      <a:pt x="142" y="656"/>
                    </a:lnTo>
                    <a:lnTo>
                      <a:pt x="142" y="671"/>
                    </a:lnTo>
                    <a:lnTo>
                      <a:pt x="390" y="804"/>
                    </a:lnTo>
                    <a:lnTo>
                      <a:pt x="402" y="825"/>
                    </a:lnTo>
                    <a:lnTo>
                      <a:pt x="142" y="695"/>
                    </a:lnTo>
                    <a:lnTo>
                      <a:pt x="142" y="725"/>
                    </a:lnTo>
                    <a:lnTo>
                      <a:pt x="429" y="868"/>
                    </a:lnTo>
                    <a:lnTo>
                      <a:pt x="439" y="884"/>
                    </a:lnTo>
                    <a:lnTo>
                      <a:pt x="455" y="909"/>
                    </a:lnTo>
                    <a:lnTo>
                      <a:pt x="475" y="943"/>
                    </a:lnTo>
                    <a:lnTo>
                      <a:pt x="499" y="980"/>
                    </a:lnTo>
                    <a:lnTo>
                      <a:pt x="522" y="1018"/>
                    </a:lnTo>
                    <a:lnTo>
                      <a:pt x="545" y="1052"/>
                    </a:lnTo>
                    <a:lnTo>
                      <a:pt x="565" y="1081"/>
                    </a:lnTo>
                    <a:lnTo>
                      <a:pt x="580" y="1101"/>
                    </a:lnTo>
                    <a:lnTo>
                      <a:pt x="584" y="1105"/>
                    </a:lnTo>
                    <a:lnTo>
                      <a:pt x="589" y="1110"/>
                    </a:lnTo>
                    <a:lnTo>
                      <a:pt x="594" y="1113"/>
                    </a:lnTo>
                    <a:lnTo>
                      <a:pt x="599" y="1117"/>
                    </a:lnTo>
                    <a:lnTo>
                      <a:pt x="604" y="1119"/>
                    </a:lnTo>
                    <a:lnTo>
                      <a:pt x="610" y="1121"/>
                    </a:lnTo>
                    <a:lnTo>
                      <a:pt x="616" y="1123"/>
                    </a:lnTo>
                    <a:lnTo>
                      <a:pt x="621" y="1124"/>
                    </a:lnTo>
                    <a:lnTo>
                      <a:pt x="631" y="1124"/>
                    </a:lnTo>
                    <a:lnTo>
                      <a:pt x="640" y="1123"/>
                    </a:lnTo>
                    <a:lnTo>
                      <a:pt x="648" y="1120"/>
                    </a:lnTo>
                    <a:lnTo>
                      <a:pt x="656" y="1117"/>
                    </a:lnTo>
                    <a:lnTo>
                      <a:pt x="662" y="1113"/>
                    </a:lnTo>
                    <a:lnTo>
                      <a:pt x="667" y="1110"/>
                    </a:lnTo>
                    <a:lnTo>
                      <a:pt x="672" y="1108"/>
                    </a:lnTo>
                    <a:lnTo>
                      <a:pt x="674" y="1105"/>
                    </a:lnTo>
                    <a:lnTo>
                      <a:pt x="677" y="1104"/>
                    </a:lnTo>
                    <a:lnTo>
                      <a:pt x="682" y="1101"/>
                    </a:lnTo>
                    <a:lnTo>
                      <a:pt x="689" y="1097"/>
                    </a:lnTo>
                    <a:lnTo>
                      <a:pt x="697" y="1091"/>
                    </a:lnTo>
                    <a:lnTo>
                      <a:pt x="697" y="1060"/>
                    </a:lnTo>
                    <a:lnTo>
                      <a:pt x="689" y="1065"/>
                    </a:lnTo>
                    <a:lnTo>
                      <a:pt x="682" y="1070"/>
                    </a:lnTo>
                    <a:lnTo>
                      <a:pt x="677" y="1073"/>
                    </a:lnTo>
                    <a:lnTo>
                      <a:pt x="671" y="1076"/>
                    </a:lnTo>
                    <a:lnTo>
                      <a:pt x="656" y="1051"/>
                    </a:lnTo>
                    <a:lnTo>
                      <a:pt x="759" y="990"/>
                    </a:lnTo>
                    <a:lnTo>
                      <a:pt x="759" y="974"/>
                    </a:lnTo>
                    <a:lnTo>
                      <a:pt x="649" y="1041"/>
                    </a:lnTo>
                    <a:lnTo>
                      <a:pt x="496" y="795"/>
                    </a:lnTo>
                    <a:lnTo>
                      <a:pt x="493" y="791"/>
                    </a:lnTo>
                    <a:lnTo>
                      <a:pt x="492" y="780"/>
                    </a:lnTo>
                    <a:lnTo>
                      <a:pt x="495" y="769"/>
                    </a:lnTo>
                    <a:lnTo>
                      <a:pt x="506" y="758"/>
                    </a:lnTo>
                    <a:lnTo>
                      <a:pt x="511" y="756"/>
                    </a:lnTo>
                    <a:lnTo>
                      <a:pt x="518" y="751"/>
                    </a:lnTo>
                    <a:lnTo>
                      <a:pt x="528" y="746"/>
                    </a:lnTo>
                    <a:lnTo>
                      <a:pt x="540" y="739"/>
                    </a:lnTo>
                    <a:lnTo>
                      <a:pt x="553" y="731"/>
                    </a:lnTo>
                    <a:lnTo>
                      <a:pt x="568" y="723"/>
                    </a:lnTo>
                    <a:lnTo>
                      <a:pt x="584" y="712"/>
                    </a:lnTo>
                    <a:lnTo>
                      <a:pt x="603" y="702"/>
                    </a:lnTo>
                    <a:lnTo>
                      <a:pt x="603" y="687"/>
                    </a:lnTo>
                    <a:lnTo>
                      <a:pt x="584" y="698"/>
                    </a:lnTo>
                    <a:lnTo>
                      <a:pt x="566" y="709"/>
                    </a:lnTo>
                    <a:lnTo>
                      <a:pt x="550" y="718"/>
                    </a:lnTo>
                    <a:lnTo>
                      <a:pt x="535" y="727"/>
                    </a:lnTo>
                    <a:lnTo>
                      <a:pt x="522" y="734"/>
                    </a:lnTo>
                    <a:lnTo>
                      <a:pt x="513" y="740"/>
                    </a:lnTo>
                    <a:lnTo>
                      <a:pt x="505" y="745"/>
                    </a:lnTo>
                    <a:lnTo>
                      <a:pt x="500" y="747"/>
                    </a:lnTo>
                    <a:lnTo>
                      <a:pt x="485" y="760"/>
                    </a:lnTo>
                    <a:lnTo>
                      <a:pt x="480" y="774"/>
                    </a:lnTo>
                    <a:lnTo>
                      <a:pt x="481" y="789"/>
                    </a:lnTo>
                    <a:lnTo>
                      <a:pt x="484" y="801"/>
                    </a:lnTo>
                    <a:lnTo>
                      <a:pt x="491" y="811"/>
                    </a:lnTo>
                    <a:lnTo>
                      <a:pt x="507" y="839"/>
                    </a:lnTo>
                    <a:lnTo>
                      <a:pt x="533" y="878"/>
                    </a:lnTo>
                    <a:lnTo>
                      <a:pt x="561" y="924"/>
                    </a:lnTo>
                    <a:lnTo>
                      <a:pt x="591" y="974"/>
                    </a:lnTo>
                    <a:lnTo>
                      <a:pt x="620" y="1020"/>
                    </a:lnTo>
                    <a:lnTo>
                      <a:pt x="644" y="1058"/>
                    </a:lnTo>
                    <a:lnTo>
                      <a:pt x="661" y="1083"/>
                    </a:lnTo>
                    <a:lnTo>
                      <a:pt x="661" y="1083"/>
                    </a:lnTo>
                    <a:lnTo>
                      <a:pt x="661" y="1083"/>
                    </a:lnTo>
                    <a:lnTo>
                      <a:pt x="659" y="1083"/>
                    </a:lnTo>
                    <a:lnTo>
                      <a:pt x="659" y="1083"/>
                    </a:lnTo>
                    <a:lnTo>
                      <a:pt x="659" y="1085"/>
                    </a:lnTo>
                    <a:lnTo>
                      <a:pt x="658" y="1085"/>
                    </a:lnTo>
                    <a:lnTo>
                      <a:pt x="657" y="1086"/>
                    </a:lnTo>
                    <a:lnTo>
                      <a:pt x="655" y="1087"/>
                    </a:lnTo>
                    <a:lnTo>
                      <a:pt x="651" y="1089"/>
                    </a:lnTo>
                    <a:lnTo>
                      <a:pt x="648" y="1091"/>
                    </a:lnTo>
                    <a:lnTo>
                      <a:pt x="642" y="1094"/>
                    </a:lnTo>
                    <a:lnTo>
                      <a:pt x="636" y="1096"/>
                    </a:lnTo>
                    <a:lnTo>
                      <a:pt x="629" y="1097"/>
                    </a:lnTo>
                    <a:lnTo>
                      <a:pt x="623" y="1097"/>
                    </a:lnTo>
                    <a:lnTo>
                      <a:pt x="617" y="1096"/>
                    </a:lnTo>
                    <a:lnTo>
                      <a:pt x="611" y="1094"/>
                    </a:lnTo>
                    <a:lnTo>
                      <a:pt x="606" y="1090"/>
                    </a:lnTo>
                    <a:lnTo>
                      <a:pt x="601" y="1085"/>
                    </a:lnTo>
                    <a:lnTo>
                      <a:pt x="593" y="1073"/>
                    </a:lnTo>
                    <a:lnTo>
                      <a:pt x="579" y="1053"/>
                    </a:lnTo>
                    <a:lnTo>
                      <a:pt x="561" y="1028"/>
                    </a:lnTo>
                    <a:lnTo>
                      <a:pt x="541" y="996"/>
                    </a:lnTo>
                    <a:lnTo>
                      <a:pt x="518" y="960"/>
                    </a:lnTo>
                    <a:lnTo>
                      <a:pt x="493" y="921"/>
                    </a:lnTo>
                    <a:lnTo>
                      <a:pt x="467" y="879"/>
                    </a:lnTo>
                    <a:lnTo>
                      <a:pt x="442" y="838"/>
                    </a:lnTo>
                    <a:lnTo>
                      <a:pt x="415" y="796"/>
                    </a:lnTo>
                    <a:lnTo>
                      <a:pt x="391" y="756"/>
                    </a:lnTo>
                    <a:lnTo>
                      <a:pt x="368" y="719"/>
                    </a:lnTo>
                    <a:lnTo>
                      <a:pt x="347" y="686"/>
                    </a:lnTo>
                    <a:lnTo>
                      <a:pt x="330" y="658"/>
                    </a:lnTo>
                    <a:lnTo>
                      <a:pt x="316" y="636"/>
                    </a:lnTo>
                    <a:lnTo>
                      <a:pt x="308" y="622"/>
                    </a:lnTo>
                    <a:lnTo>
                      <a:pt x="304" y="617"/>
                    </a:lnTo>
                    <a:lnTo>
                      <a:pt x="300" y="599"/>
                    </a:lnTo>
                    <a:lnTo>
                      <a:pt x="301" y="597"/>
                    </a:lnTo>
                    <a:lnTo>
                      <a:pt x="302" y="594"/>
                    </a:lnTo>
                    <a:lnTo>
                      <a:pt x="303" y="591"/>
                    </a:lnTo>
                    <a:lnTo>
                      <a:pt x="306" y="589"/>
                    </a:lnTo>
                    <a:lnTo>
                      <a:pt x="315" y="579"/>
                    </a:lnTo>
                    <a:lnTo>
                      <a:pt x="319" y="575"/>
                    </a:lnTo>
                    <a:lnTo>
                      <a:pt x="331" y="568"/>
                    </a:lnTo>
                    <a:lnTo>
                      <a:pt x="346" y="559"/>
                    </a:lnTo>
                    <a:lnTo>
                      <a:pt x="364" y="549"/>
                    </a:lnTo>
                    <a:lnTo>
                      <a:pt x="382" y="538"/>
                    </a:lnTo>
                    <a:lnTo>
                      <a:pt x="397" y="529"/>
                    </a:lnTo>
                    <a:lnTo>
                      <a:pt x="407" y="522"/>
                    </a:lnTo>
                    <a:lnTo>
                      <a:pt x="412" y="520"/>
                    </a:lnTo>
                    <a:lnTo>
                      <a:pt x="418" y="532"/>
                    </a:lnTo>
                    <a:lnTo>
                      <a:pt x="428" y="550"/>
                    </a:lnTo>
                    <a:lnTo>
                      <a:pt x="439" y="569"/>
                    </a:lnTo>
                    <a:lnTo>
                      <a:pt x="453" y="592"/>
                    </a:lnTo>
                    <a:lnTo>
                      <a:pt x="466" y="614"/>
                    </a:lnTo>
                    <a:lnTo>
                      <a:pt x="478" y="635"/>
                    </a:lnTo>
                    <a:lnTo>
                      <a:pt x="490" y="652"/>
                    </a:lnTo>
                    <a:lnTo>
                      <a:pt x="500" y="665"/>
                    </a:lnTo>
                    <a:lnTo>
                      <a:pt x="504" y="670"/>
                    </a:lnTo>
                    <a:lnTo>
                      <a:pt x="507" y="673"/>
                    </a:lnTo>
                    <a:lnTo>
                      <a:pt x="511" y="677"/>
                    </a:lnTo>
                    <a:lnTo>
                      <a:pt x="514" y="679"/>
                    </a:lnTo>
                    <a:lnTo>
                      <a:pt x="514" y="662"/>
                    </a:lnTo>
                    <a:lnTo>
                      <a:pt x="513" y="660"/>
                    </a:lnTo>
                    <a:lnTo>
                      <a:pt x="513" y="659"/>
                    </a:lnTo>
                    <a:lnTo>
                      <a:pt x="512" y="658"/>
                    </a:lnTo>
                    <a:lnTo>
                      <a:pt x="511" y="657"/>
                    </a:lnTo>
                    <a:lnTo>
                      <a:pt x="500" y="644"/>
                    </a:lnTo>
                    <a:lnTo>
                      <a:pt x="489" y="627"/>
                    </a:lnTo>
                    <a:lnTo>
                      <a:pt x="476" y="606"/>
                    </a:lnTo>
                    <a:lnTo>
                      <a:pt x="463" y="583"/>
                    </a:lnTo>
                    <a:lnTo>
                      <a:pt x="450" y="561"/>
                    </a:lnTo>
                    <a:lnTo>
                      <a:pt x="438" y="542"/>
                    </a:lnTo>
                    <a:lnTo>
                      <a:pt x="429" y="524"/>
                    </a:lnTo>
                    <a:lnTo>
                      <a:pt x="422" y="513"/>
                    </a:lnTo>
                    <a:lnTo>
                      <a:pt x="443" y="500"/>
                    </a:lnTo>
                    <a:lnTo>
                      <a:pt x="466" y="488"/>
                    </a:lnTo>
                    <a:lnTo>
                      <a:pt x="489" y="474"/>
                    </a:lnTo>
                    <a:lnTo>
                      <a:pt x="512" y="460"/>
                    </a:lnTo>
                    <a:lnTo>
                      <a:pt x="535" y="446"/>
                    </a:lnTo>
                    <a:lnTo>
                      <a:pt x="559" y="432"/>
                    </a:lnTo>
                    <a:lnTo>
                      <a:pt x="582" y="418"/>
                    </a:lnTo>
                    <a:lnTo>
                      <a:pt x="605" y="405"/>
                    </a:lnTo>
                    <a:lnTo>
                      <a:pt x="605" y="375"/>
                    </a:lnTo>
                    <a:lnTo>
                      <a:pt x="583" y="387"/>
                    </a:lnTo>
                    <a:lnTo>
                      <a:pt x="561" y="401"/>
                    </a:lnTo>
                    <a:lnTo>
                      <a:pt x="538" y="414"/>
                    </a:lnTo>
                    <a:lnTo>
                      <a:pt x="516" y="428"/>
                    </a:lnTo>
                    <a:lnTo>
                      <a:pt x="493" y="441"/>
                    </a:lnTo>
                    <a:lnTo>
                      <a:pt x="470" y="454"/>
                    </a:lnTo>
                    <a:lnTo>
                      <a:pt x="448" y="467"/>
                    </a:lnTo>
                    <a:lnTo>
                      <a:pt x="427" y="479"/>
                    </a:lnTo>
                    <a:lnTo>
                      <a:pt x="427" y="464"/>
                    </a:lnTo>
                    <a:lnTo>
                      <a:pt x="605" y="357"/>
                    </a:lnTo>
                    <a:lnTo>
                      <a:pt x="605" y="342"/>
                    </a:lnTo>
                    <a:lnTo>
                      <a:pt x="427" y="449"/>
                    </a:lnTo>
                    <a:lnTo>
                      <a:pt x="427" y="436"/>
                    </a:lnTo>
                    <a:lnTo>
                      <a:pt x="605" y="322"/>
                    </a:lnTo>
                    <a:lnTo>
                      <a:pt x="605" y="305"/>
                    </a:lnTo>
                    <a:lnTo>
                      <a:pt x="427" y="420"/>
                    </a:lnTo>
                    <a:lnTo>
                      <a:pt x="427" y="402"/>
                    </a:lnTo>
                    <a:lnTo>
                      <a:pt x="734" y="210"/>
                    </a:lnTo>
                    <a:lnTo>
                      <a:pt x="734" y="224"/>
                    </a:lnTo>
                    <a:lnTo>
                      <a:pt x="605" y="305"/>
                    </a:lnTo>
                    <a:lnTo>
                      <a:pt x="605" y="322"/>
                    </a:lnTo>
                    <a:lnTo>
                      <a:pt x="734" y="240"/>
                    </a:lnTo>
                    <a:lnTo>
                      <a:pt x="734" y="266"/>
                    </a:lnTo>
                    <a:lnTo>
                      <a:pt x="605" y="342"/>
                    </a:lnTo>
                    <a:lnTo>
                      <a:pt x="605" y="357"/>
                    </a:lnTo>
                    <a:lnTo>
                      <a:pt x="734" y="281"/>
                    </a:lnTo>
                    <a:lnTo>
                      <a:pt x="734" y="298"/>
                    </a:lnTo>
                    <a:lnTo>
                      <a:pt x="726" y="303"/>
                    </a:lnTo>
                    <a:lnTo>
                      <a:pt x="716" y="310"/>
                    </a:lnTo>
                    <a:lnTo>
                      <a:pt x="702" y="318"/>
                    </a:lnTo>
                    <a:lnTo>
                      <a:pt x="686" y="327"/>
                    </a:lnTo>
                    <a:lnTo>
                      <a:pt x="669" y="338"/>
                    </a:lnTo>
                    <a:lnTo>
                      <a:pt x="649" y="349"/>
                    </a:lnTo>
                    <a:lnTo>
                      <a:pt x="627" y="362"/>
                    </a:lnTo>
                    <a:lnTo>
                      <a:pt x="605" y="375"/>
                    </a:lnTo>
                    <a:lnTo>
                      <a:pt x="605" y="405"/>
                    </a:lnTo>
                    <a:lnTo>
                      <a:pt x="619" y="396"/>
                    </a:lnTo>
                    <a:lnTo>
                      <a:pt x="633" y="388"/>
                    </a:lnTo>
                    <a:lnTo>
                      <a:pt x="646" y="381"/>
                    </a:lnTo>
                    <a:lnTo>
                      <a:pt x="658" y="373"/>
                    </a:lnTo>
                    <a:lnTo>
                      <a:pt x="670" y="366"/>
                    </a:lnTo>
                    <a:lnTo>
                      <a:pt x="681" y="360"/>
                    </a:lnTo>
                    <a:lnTo>
                      <a:pt x="692" y="354"/>
                    </a:lnTo>
                    <a:lnTo>
                      <a:pt x="702" y="348"/>
                    </a:lnTo>
                    <a:lnTo>
                      <a:pt x="802" y="504"/>
                    </a:lnTo>
                    <a:lnTo>
                      <a:pt x="804" y="505"/>
                    </a:lnTo>
                    <a:lnTo>
                      <a:pt x="805" y="508"/>
                    </a:lnTo>
                    <a:lnTo>
                      <a:pt x="805" y="515"/>
                    </a:lnTo>
                    <a:lnTo>
                      <a:pt x="804" y="522"/>
                    </a:lnTo>
                    <a:lnTo>
                      <a:pt x="801" y="527"/>
                    </a:lnTo>
                    <a:lnTo>
                      <a:pt x="798" y="531"/>
                    </a:lnTo>
                    <a:lnTo>
                      <a:pt x="792" y="536"/>
                    </a:lnTo>
                    <a:lnTo>
                      <a:pt x="786" y="539"/>
                    </a:lnTo>
                    <a:lnTo>
                      <a:pt x="778" y="544"/>
                    </a:lnTo>
                    <a:lnTo>
                      <a:pt x="767" y="550"/>
                    </a:lnTo>
                    <a:lnTo>
                      <a:pt x="752" y="558"/>
                    </a:lnTo>
                    <a:lnTo>
                      <a:pt x="736" y="567"/>
                    </a:lnTo>
                    <a:lnTo>
                      <a:pt x="716" y="577"/>
                    </a:lnTo>
                    <a:lnTo>
                      <a:pt x="696" y="589"/>
                    </a:lnTo>
                    <a:lnTo>
                      <a:pt x="676" y="600"/>
                    </a:lnTo>
                    <a:lnTo>
                      <a:pt x="655" y="612"/>
                    </a:lnTo>
                    <a:lnTo>
                      <a:pt x="634" y="624"/>
                    </a:lnTo>
                    <a:lnTo>
                      <a:pt x="614" y="635"/>
                    </a:lnTo>
                    <a:lnTo>
                      <a:pt x="596" y="645"/>
                    </a:lnTo>
                    <a:lnTo>
                      <a:pt x="580" y="655"/>
                    </a:lnTo>
                    <a:lnTo>
                      <a:pt x="566" y="663"/>
                    </a:lnTo>
                    <a:lnTo>
                      <a:pt x="555" y="668"/>
                    </a:lnTo>
                    <a:lnTo>
                      <a:pt x="546" y="673"/>
                    </a:lnTo>
                    <a:lnTo>
                      <a:pt x="543" y="675"/>
                    </a:lnTo>
                    <a:lnTo>
                      <a:pt x="543" y="675"/>
                    </a:lnTo>
                    <a:lnTo>
                      <a:pt x="543" y="675"/>
                    </a:lnTo>
                    <a:lnTo>
                      <a:pt x="541" y="677"/>
                    </a:lnTo>
                    <a:lnTo>
                      <a:pt x="536" y="675"/>
                    </a:lnTo>
                    <a:lnTo>
                      <a:pt x="527" y="672"/>
                    </a:lnTo>
                    <a:lnTo>
                      <a:pt x="514" y="662"/>
                    </a:lnTo>
                    <a:lnTo>
                      <a:pt x="514" y="679"/>
                    </a:lnTo>
                    <a:lnTo>
                      <a:pt x="521" y="683"/>
                    </a:lnTo>
                    <a:lnTo>
                      <a:pt x="528" y="687"/>
                    </a:lnTo>
                    <a:lnTo>
                      <a:pt x="534" y="689"/>
                    </a:lnTo>
                    <a:lnTo>
                      <a:pt x="538" y="689"/>
                    </a:lnTo>
                    <a:lnTo>
                      <a:pt x="543" y="689"/>
                    </a:lnTo>
                    <a:lnTo>
                      <a:pt x="546" y="688"/>
                    </a:lnTo>
                    <a:lnTo>
                      <a:pt x="549" y="688"/>
                    </a:lnTo>
                    <a:lnTo>
                      <a:pt x="550" y="687"/>
                    </a:lnTo>
                    <a:lnTo>
                      <a:pt x="553" y="685"/>
                    </a:lnTo>
                    <a:lnTo>
                      <a:pt x="560" y="681"/>
                    </a:lnTo>
                    <a:lnTo>
                      <a:pt x="571" y="674"/>
                    </a:lnTo>
                    <a:lnTo>
                      <a:pt x="584" y="666"/>
                    </a:lnTo>
                    <a:lnTo>
                      <a:pt x="601" y="657"/>
                    </a:lnTo>
                    <a:lnTo>
                      <a:pt x="619" y="647"/>
                    </a:lnTo>
                    <a:lnTo>
                      <a:pt x="639" y="636"/>
                    </a:lnTo>
                    <a:lnTo>
                      <a:pt x="659" y="625"/>
                    </a:lnTo>
                    <a:lnTo>
                      <a:pt x="680" y="612"/>
                    </a:lnTo>
                    <a:lnTo>
                      <a:pt x="701" y="600"/>
                    </a:lnTo>
                    <a:lnTo>
                      <a:pt x="722" y="590"/>
                    </a:lnTo>
                    <a:lnTo>
                      <a:pt x="740" y="580"/>
                    </a:lnTo>
                    <a:lnTo>
                      <a:pt x="757" y="570"/>
                    </a:lnTo>
                    <a:lnTo>
                      <a:pt x="772" y="562"/>
                    </a:lnTo>
                    <a:lnTo>
                      <a:pt x="784" y="557"/>
                    </a:lnTo>
                    <a:lnTo>
                      <a:pt x="792" y="552"/>
                    </a:lnTo>
                    <a:lnTo>
                      <a:pt x="801" y="546"/>
                    </a:lnTo>
                    <a:lnTo>
                      <a:pt x="808" y="541"/>
                    </a:lnTo>
                    <a:lnTo>
                      <a:pt x="813" y="534"/>
                    </a:lnTo>
                    <a:lnTo>
                      <a:pt x="816" y="526"/>
                    </a:lnTo>
                    <a:lnTo>
                      <a:pt x="817" y="515"/>
                    </a:lnTo>
                    <a:lnTo>
                      <a:pt x="817" y="506"/>
                    </a:lnTo>
                    <a:lnTo>
                      <a:pt x="815" y="499"/>
                    </a:lnTo>
                    <a:lnTo>
                      <a:pt x="814" y="497"/>
                    </a:lnTo>
                    <a:lnTo>
                      <a:pt x="810" y="491"/>
                    </a:lnTo>
                    <a:lnTo>
                      <a:pt x="800" y="476"/>
                    </a:lnTo>
                    <a:lnTo>
                      <a:pt x="786" y="454"/>
                    </a:lnTo>
                    <a:lnTo>
                      <a:pt x="769" y="428"/>
                    </a:lnTo>
                    <a:lnTo>
                      <a:pt x="752" y="401"/>
                    </a:lnTo>
                    <a:lnTo>
                      <a:pt x="736" y="376"/>
                    </a:lnTo>
                    <a:lnTo>
                      <a:pt x="722" y="355"/>
                    </a:lnTo>
                    <a:lnTo>
                      <a:pt x="714" y="341"/>
                    </a:lnTo>
                    <a:lnTo>
                      <a:pt x="719" y="338"/>
                    </a:lnTo>
                    <a:lnTo>
                      <a:pt x="725" y="334"/>
                    </a:lnTo>
                    <a:lnTo>
                      <a:pt x="730" y="331"/>
                    </a:lnTo>
                    <a:lnTo>
                      <a:pt x="734" y="328"/>
                    </a:lnTo>
                    <a:lnTo>
                      <a:pt x="734" y="330"/>
                    </a:lnTo>
                    <a:lnTo>
                      <a:pt x="754" y="317"/>
                    </a:lnTo>
                    <a:lnTo>
                      <a:pt x="801" y="287"/>
                    </a:lnTo>
                    <a:lnTo>
                      <a:pt x="807" y="286"/>
                    </a:lnTo>
                    <a:lnTo>
                      <a:pt x="815" y="286"/>
                    </a:lnTo>
                    <a:lnTo>
                      <a:pt x="824" y="289"/>
                    </a:lnTo>
                    <a:lnTo>
                      <a:pt x="835" y="300"/>
                    </a:lnTo>
                    <a:lnTo>
                      <a:pt x="840" y="310"/>
                    </a:lnTo>
                    <a:lnTo>
                      <a:pt x="852" y="327"/>
                    </a:lnTo>
                    <a:lnTo>
                      <a:pt x="867" y="352"/>
                    </a:lnTo>
                    <a:lnTo>
                      <a:pt x="884" y="383"/>
                    </a:lnTo>
                    <a:lnTo>
                      <a:pt x="905" y="417"/>
                    </a:lnTo>
                    <a:lnTo>
                      <a:pt x="928" y="455"/>
                    </a:lnTo>
                    <a:lnTo>
                      <a:pt x="952" y="494"/>
                    </a:lnTo>
                    <a:lnTo>
                      <a:pt x="978" y="536"/>
                    </a:lnTo>
                    <a:lnTo>
                      <a:pt x="1003" y="577"/>
                    </a:lnTo>
                    <a:lnTo>
                      <a:pt x="1026" y="618"/>
                    </a:lnTo>
                    <a:lnTo>
                      <a:pt x="1049" y="655"/>
                    </a:lnTo>
                    <a:lnTo>
                      <a:pt x="1070" y="689"/>
                    </a:lnTo>
                    <a:lnTo>
                      <a:pt x="1087" y="718"/>
                    </a:lnTo>
                    <a:lnTo>
                      <a:pt x="1102" y="742"/>
                    </a:lnTo>
                    <a:lnTo>
                      <a:pt x="1111" y="758"/>
                    </a:lnTo>
                    <a:lnTo>
                      <a:pt x="1117" y="768"/>
                    </a:lnTo>
                    <a:lnTo>
                      <a:pt x="1119" y="777"/>
                    </a:lnTo>
                    <a:lnTo>
                      <a:pt x="1121" y="792"/>
                    </a:lnTo>
                    <a:lnTo>
                      <a:pt x="1116" y="808"/>
                    </a:lnTo>
                    <a:lnTo>
                      <a:pt x="1100" y="823"/>
                    </a:lnTo>
                    <a:lnTo>
                      <a:pt x="1085" y="799"/>
                    </a:lnTo>
                    <a:lnTo>
                      <a:pt x="1064" y="763"/>
                    </a:lnTo>
                    <a:lnTo>
                      <a:pt x="1039" y="721"/>
                    </a:lnTo>
                    <a:lnTo>
                      <a:pt x="1012" y="677"/>
                    </a:lnTo>
                    <a:lnTo>
                      <a:pt x="987" y="633"/>
                    </a:lnTo>
                    <a:lnTo>
                      <a:pt x="964" y="594"/>
                    </a:lnTo>
                    <a:lnTo>
                      <a:pt x="946" y="564"/>
                    </a:lnTo>
                    <a:lnTo>
                      <a:pt x="936" y="546"/>
                    </a:lnTo>
                    <a:lnTo>
                      <a:pt x="929" y="537"/>
                    </a:lnTo>
                    <a:lnTo>
                      <a:pt x="922" y="530"/>
                    </a:lnTo>
                    <a:lnTo>
                      <a:pt x="914" y="526"/>
                    </a:lnTo>
                    <a:lnTo>
                      <a:pt x="907" y="522"/>
                    </a:lnTo>
                    <a:lnTo>
                      <a:pt x="899" y="521"/>
                    </a:lnTo>
                    <a:lnTo>
                      <a:pt x="892" y="521"/>
                    </a:lnTo>
                    <a:lnTo>
                      <a:pt x="885" y="521"/>
                    </a:lnTo>
                    <a:lnTo>
                      <a:pt x="881" y="522"/>
                    </a:lnTo>
                    <a:lnTo>
                      <a:pt x="880" y="522"/>
                    </a:lnTo>
                    <a:lnTo>
                      <a:pt x="880" y="522"/>
                    </a:lnTo>
                    <a:lnTo>
                      <a:pt x="877" y="523"/>
                    </a:lnTo>
                    <a:lnTo>
                      <a:pt x="872" y="527"/>
                    </a:lnTo>
                    <a:lnTo>
                      <a:pt x="862" y="532"/>
                    </a:lnTo>
                    <a:lnTo>
                      <a:pt x="851" y="539"/>
                    </a:lnTo>
                    <a:lnTo>
                      <a:pt x="837" y="547"/>
                    </a:lnTo>
                    <a:lnTo>
                      <a:pt x="820" y="558"/>
                    </a:lnTo>
                    <a:lnTo>
                      <a:pt x="801" y="568"/>
                    </a:lnTo>
                    <a:lnTo>
                      <a:pt x="782" y="580"/>
                    </a:lnTo>
                    <a:lnTo>
                      <a:pt x="761" y="592"/>
                    </a:lnTo>
                    <a:lnTo>
                      <a:pt x="739" y="606"/>
                    </a:lnTo>
                    <a:lnTo>
                      <a:pt x="716" y="620"/>
                    </a:lnTo>
                    <a:lnTo>
                      <a:pt x="693" y="633"/>
                    </a:lnTo>
                    <a:lnTo>
                      <a:pt x="670" y="647"/>
                    </a:lnTo>
                    <a:lnTo>
                      <a:pt x="647" y="660"/>
                    </a:lnTo>
                    <a:lnTo>
                      <a:pt x="625" y="674"/>
                    </a:lnTo>
                    <a:lnTo>
                      <a:pt x="603" y="687"/>
                    </a:lnTo>
                    <a:lnTo>
                      <a:pt x="603" y="702"/>
                    </a:lnTo>
                    <a:lnTo>
                      <a:pt x="624" y="689"/>
                    </a:lnTo>
                    <a:lnTo>
                      <a:pt x="646" y="677"/>
                    </a:lnTo>
                    <a:lnTo>
                      <a:pt x="667" y="663"/>
                    </a:lnTo>
                    <a:lnTo>
                      <a:pt x="691" y="650"/>
                    </a:lnTo>
                    <a:lnTo>
                      <a:pt x="714" y="636"/>
                    </a:lnTo>
                    <a:lnTo>
                      <a:pt x="736" y="622"/>
                    </a:lnTo>
                    <a:lnTo>
                      <a:pt x="757" y="610"/>
                    </a:lnTo>
                    <a:lnTo>
                      <a:pt x="779" y="597"/>
                    </a:lnTo>
                    <a:lnTo>
                      <a:pt x="799" y="585"/>
                    </a:lnTo>
                    <a:lnTo>
                      <a:pt x="819" y="574"/>
                    </a:lnTo>
                    <a:lnTo>
                      <a:pt x="835" y="564"/>
                    </a:lnTo>
                    <a:lnTo>
                      <a:pt x="850" y="556"/>
                    </a:lnTo>
                    <a:lnTo>
                      <a:pt x="863" y="547"/>
                    </a:lnTo>
                    <a:lnTo>
                      <a:pt x="874" y="542"/>
                    </a:lnTo>
                    <a:lnTo>
                      <a:pt x="881" y="537"/>
                    </a:lnTo>
                    <a:lnTo>
                      <a:pt x="885" y="535"/>
                    </a:lnTo>
                    <a:lnTo>
                      <a:pt x="888" y="535"/>
                    </a:lnTo>
                    <a:lnTo>
                      <a:pt x="891" y="534"/>
                    </a:lnTo>
                    <a:lnTo>
                      <a:pt x="896" y="534"/>
                    </a:lnTo>
                    <a:lnTo>
                      <a:pt x="902" y="535"/>
                    </a:lnTo>
                    <a:lnTo>
                      <a:pt x="907" y="537"/>
                    </a:lnTo>
                    <a:lnTo>
                      <a:pt x="913" y="541"/>
                    </a:lnTo>
                    <a:lnTo>
                      <a:pt x="919" y="546"/>
                    </a:lnTo>
                    <a:lnTo>
                      <a:pt x="925" y="553"/>
                    </a:lnTo>
                    <a:lnTo>
                      <a:pt x="933" y="567"/>
                    </a:lnTo>
                    <a:lnTo>
                      <a:pt x="945" y="589"/>
                    </a:lnTo>
                    <a:lnTo>
                      <a:pt x="963" y="618"/>
                    </a:lnTo>
                    <a:lnTo>
                      <a:pt x="982" y="651"/>
                    </a:lnTo>
                    <a:lnTo>
                      <a:pt x="1003" y="687"/>
                    </a:lnTo>
                    <a:lnTo>
                      <a:pt x="1025" y="724"/>
                    </a:lnTo>
                    <a:lnTo>
                      <a:pt x="1046" y="758"/>
                    </a:lnTo>
                    <a:lnTo>
                      <a:pt x="1064" y="789"/>
                    </a:lnTo>
                    <a:lnTo>
                      <a:pt x="759" y="974"/>
                    </a:lnTo>
                    <a:lnTo>
                      <a:pt x="759" y="990"/>
                    </a:lnTo>
                    <a:lnTo>
                      <a:pt x="1071" y="801"/>
                    </a:lnTo>
                    <a:lnTo>
                      <a:pt x="1076" y="809"/>
                    </a:lnTo>
                    <a:lnTo>
                      <a:pt x="1080" y="816"/>
                    </a:lnTo>
                    <a:lnTo>
                      <a:pt x="1085" y="823"/>
                    </a:lnTo>
                    <a:lnTo>
                      <a:pt x="1088" y="829"/>
                    </a:lnTo>
                    <a:lnTo>
                      <a:pt x="1076" y="836"/>
                    </a:lnTo>
                    <a:lnTo>
                      <a:pt x="1058" y="845"/>
                    </a:lnTo>
                    <a:lnTo>
                      <a:pt x="1039" y="856"/>
                    </a:lnTo>
                    <a:lnTo>
                      <a:pt x="1016" y="869"/>
                    </a:lnTo>
                    <a:lnTo>
                      <a:pt x="990" y="884"/>
                    </a:lnTo>
                    <a:lnTo>
                      <a:pt x="964" y="900"/>
                    </a:lnTo>
                    <a:lnTo>
                      <a:pt x="935" y="917"/>
                    </a:lnTo>
                    <a:lnTo>
                      <a:pt x="906" y="935"/>
                    </a:lnTo>
                    <a:lnTo>
                      <a:pt x="876" y="952"/>
                    </a:lnTo>
                    <a:lnTo>
                      <a:pt x="846" y="970"/>
                    </a:lnTo>
                    <a:lnTo>
                      <a:pt x="817" y="988"/>
                    </a:lnTo>
                    <a:lnTo>
                      <a:pt x="790" y="1005"/>
                    </a:lnTo>
                    <a:lnTo>
                      <a:pt x="763" y="1020"/>
                    </a:lnTo>
                    <a:lnTo>
                      <a:pt x="739" y="1035"/>
                    </a:lnTo>
                    <a:lnTo>
                      <a:pt x="717" y="1049"/>
                    </a:lnTo>
                    <a:lnTo>
                      <a:pt x="697" y="1060"/>
                    </a:lnTo>
                    <a:lnTo>
                      <a:pt x="697" y="1091"/>
                    </a:lnTo>
                    <a:lnTo>
                      <a:pt x="716" y="1080"/>
                    </a:lnTo>
                    <a:lnTo>
                      <a:pt x="738" y="1067"/>
                    </a:lnTo>
                    <a:lnTo>
                      <a:pt x="763" y="1051"/>
                    </a:lnTo>
                    <a:lnTo>
                      <a:pt x="791" y="1034"/>
                    </a:lnTo>
                    <a:lnTo>
                      <a:pt x="821" y="1017"/>
                    </a:lnTo>
                    <a:lnTo>
                      <a:pt x="853" y="997"/>
                    </a:lnTo>
                    <a:lnTo>
                      <a:pt x="885" y="977"/>
                    </a:lnTo>
                    <a:lnTo>
                      <a:pt x="918" y="958"/>
                    </a:lnTo>
                    <a:lnTo>
                      <a:pt x="950" y="939"/>
                    </a:lnTo>
                    <a:lnTo>
                      <a:pt x="980" y="921"/>
                    </a:lnTo>
                    <a:lnTo>
                      <a:pt x="1010" y="904"/>
                    </a:lnTo>
                    <a:lnTo>
                      <a:pt x="1036" y="887"/>
                    </a:lnTo>
                    <a:lnTo>
                      <a:pt x="1059" y="874"/>
                    </a:lnTo>
                    <a:lnTo>
                      <a:pt x="1079" y="863"/>
                    </a:lnTo>
                    <a:lnTo>
                      <a:pt x="1095" y="855"/>
                    </a:lnTo>
                    <a:lnTo>
                      <a:pt x="1106" y="849"/>
                    </a:lnTo>
                    <a:lnTo>
                      <a:pt x="1122" y="840"/>
                    </a:lnTo>
                    <a:lnTo>
                      <a:pt x="1133" y="830"/>
                    </a:lnTo>
                    <a:lnTo>
                      <a:pt x="1140" y="817"/>
                    </a:lnTo>
                    <a:lnTo>
                      <a:pt x="1145" y="803"/>
                    </a:lnTo>
                    <a:lnTo>
                      <a:pt x="1147" y="791"/>
                    </a:lnTo>
                    <a:lnTo>
                      <a:pt x="1146" y="778"/>
                    </a:lnTo>
                    <a:lnTo>
                      <a:pt x="1145" y="765"/>
                    </a:lnTo>
                    <a:lnTo>
                      <a:pt x="1141" y="75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29" name="Freeform 1029"/>
              <p:cNvSpPr>
                <a:spLocks/>
              </p:cNvSpPr>
              <p:nvPr/>
            </p:nvSpPr>
            <p:spPr bwMode="auto">
              <a:xfrm>
                <a:off x="295" y="1850"/>
                <a:ext cx="115" cy="91"/>
              </a:xfrm>
              <a:custGeom>
                <a:avLst/>
                <a:gdLst/>
                <a:ahLst/>
                <a:cxnLst>
                  <a:cxn ang="0">
                    <a:pos x="232" y="114"/>
                  </a:cxn>
                  <a:cxn ang="0">
                    <a:pos x="220" y="108"/>
                  </a:cxn>
                  <a:cxn ang="0">
                    <a:pos x="15" y="0"/>
                  </a:cxn>
                  <a:cxn ang="0">
                    <a:pos x="0" y="8"/>
                  </a:cxn>
                  <a:cxn ang="0">
                    <a:pos x="204" y="114"/>
                  </a:cxn>
                  <a:cxn ang="0">
                    <a:pos x="106" y="167"/>
                  </a:cxn>
                  <a:cxn ang="0">
                    <a:pos x="106" y="182"/>
                  </a:cxn>
                  <a:cxn ang="0">
                    <a:pos x="220" y="120"/>
                  </a:cxn>
                  <a:cxn ang="0">
                    <a:pos x="232" y="114"/>
                  </a:cxn>
                </a:cxnLst>
                <a:rect l="0" t="0" r="r" b="b"/>
                <a:pathLst>
                  <a:path w="232" h="182">
                    <a:moveTo>
                      <a:pt x="232" y="114"/>
                    </a:moveTo>
                    <a:lnTo>
                      <a:pt x="220" y="108"/>
                    </a:lnTo>
                    <a:lnTo>
                      <a:pt x="15" y="0"/>
                    </a:lnTo>
                    <a:lnTo>
                      <a:pt x="0" y="8"/>
                    </a:lnTo>
                    <a:lnTo>
                      <a:pt x="204" y="114"/>
                    </a:lnTo>
                    <a:lnTo>
                      <a:pt x="106" y="167"/>
                    </a:lnTo>
                    <a:lnTo>
                      <a:pt x="106" y="182"/>
                    </a:lnTo>
                    <a:lnTo>
                      <a:pt x="220" y="120"/>
                    </a:lnTo>
                    <a:lnTo>
                      <a:pt x="232" y="1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30" name="Freeform 1030"/>
              <p:cNvSpPr>
                <a:spLocks/>
              </p:cNvSpPr>
              <p:nvPr/>
            </p:nvSpPr>
            <p:spPr bwMode="auto">
              <a:xfrm>
                <a:off x="425" y="1857"/>
                <a:ext cx="58" cy="41"/>
              </a:xfrm>
              <a:custGeom>
                <a:avLst/>
                <a:gdLst/>
                <a:ahLst/>
                <a:cxnLst>
                  <a:cxn ang="0">
                    <a:pos x="33" y="79"/>
                  </a:cxn>
                  <a:cxn ang="0">
                    <a:pos x="37" y="81"/>
                  </a:cxn>
                  <a:cxn ang="0">
                    <a:pos x="39" y="80"/>
                  </a:cxn>
                  <a:cxn ang="0">
                    <a:pos x="39" y="64"/>
                  </a:cxn>
                  <a:cxn ang="0">
                    <a:pos x="38" y="65"/>
                  </a:cxn>
                  <a:cxn ang="0">
                    <a:pos x="22" y="54"/>
                  </a:cxn>
                  <a:cxn ang="0">
                    <a:pos x="40" y="41"/>
                  </a:cxn>
                  <a:cxn ang="0">
                    <a:pos x="59" y="50"/>
                  </a:cxn>
                  <a:cxn ang="0">
                    <a:pos x="39" y="64"/>
                  </a:cxn>
                  <a:cxn ang="0">
                    <a:pos x="39" y="80"/>
                  </a:cxn>
                  <a:cxn ang="0">
                    <a:pos x="41" y="79"/>
                  </a:cxn>
                  <a:cxn ang="0">
                    <a:pos x="68" y="59"/>
                  </a:cxn>
                  <a:cxn ang="0">
                    <a:pos x="68" y="41"/>
                  </a:cxn>
                  <a:cxn ang="0">
                    <a:pos x="53" y="33"/>
                  </a:cxn>
                  <a:cxn ang="0">
                    <a:pos x="77" y="16"/>
                  </a:cxn>
                  <a:cxn ang="0">
                    <a:pos x="93" y="26"/>
                  </a:cxn>
                  <a:cxn ang="0">
                    <a:pos x="70" y="42"/>
                  </a:cxn>
                  <a:cxn ang="0">
                    <a:pos x="68" y="41"/>
                  </a:cxn>
                  <a:cxn ang="0">
                    <a:pos x="68" y="59"/>
                  </a:cxn>
                  <a:cxn ang="0">
                    <a:pos x="108" y="31"/>
                  </a:cxn>
                  <a:cxn ang="0">
                    <a:pos x="116" y="25"/>
                  </a:cxn>
                  <a:cxn ang="0">
                    <a:pos x="108" y="20"/>
                  </a:cxn>
                  <a:cxn ang="0">
                    <a:pos x="80" y="2"/>
                  </a:cxn>
                  <a:cxn ang="0">
                    <a:pos x="76" y="0"/>
                  </a:cxn>
                  <a:cxn ang="0">
                    <a:pos x="72" y="3"/>
                  </a:cxn>
                  <a:cxn ang="0">
                    <a:pos x="8" y="48"/>
                  </a:cxn>
                  <a:cxn ang="0">
                    <a:pos x="0" y="54"/>
                  </a:cxn>
                  <a:cxn ang="0">
                    <a:pos x="7" y="59"/>
                  </a:cxn>
                  <a:cxn ang="0">
                    <a:pos x="33" y="79"/>
                  </a:cxn>
                </a:cxnLst>
                <a:rect l="0" t="0" r="r" b="b"/>
                <a:pathLst>
                  <a:path w="116" h="81">
                    <a:moveTo>
                      <a:pt x="33" y="79"/>
                    </a:moveTo>
                    <a:lnTo>
                      <a:pt x="37" y="81"/>
                    </a:lnTo>
                    <a:lnTo>
                      <a:pt x="39" y="80"/>
                    </a:lnTo>
                    <a:lnTo>
                      <a:pt x="39" y="64"/>
                    </a:lnTo>
                    <a:lnTo>
                      <a:pt x="38" y="65"/>
                    </a:lnTo>
                    <a:lnTo>
                      <a:pt x="22" y="54"/>
                    </a:lnTo>
                    <a:lnTo>
                      <a:pt x="40" y="41"/>
                    </a:lnTo>
                    <a:lnTo>
                      <a:pt x="59" y="50"/>
                    </a:lnTo>
                    <a:lnTo>
                      <a:pt x="39" y="64"/>
                    </a:lnTo>
                    <a:lnTo>
                      <a:pt x="39" y="80"/>
                    </a:lnTo>
                    <a:lnTo>
                      <a:pt x="41" y="79"/>
                    </a:lnTo>
                    <a:lnTo>
                      <a:pt x="68" y="59"/>
                    </a:lnTo>
                    <a:lnTo>
                      <a:pt x="68" y="41"/>
                    </a:lnTo>
                    <a:lnTo>
                      <a:pt x="53" y="33"/>
                    </a:lnTo>
                    <a:lnTo>
                      <a:pt x="77" y="16"/>
                    </a:lnTo>
                    <a:lnTo>
                      <a:pt x="93" y="26"/>
                    </a:lnTo>
                    <a:lnTo>
                      <a:pt x="70" y="42"/>
                    </a:lnTo>
                    <a:lnTo>
                      <a:pt x="68" y="41"/>
                    </a:lnTo>
                    <a:lnTo>
                      <a:pt x="68" y="59"/>
                    </a:lnTo>
                    <a:lnTo>
                      <a:pt x="108" y="31"/>
                    </a:lnTo>
                    <a:lnTo>
                      <a:pt x="116" y="25"/>
                    </a:lnTo>
                    <a:lnTo>
                      <a:pt x="108" y="20"/>
                    </a:lnTo>
                    <a:lnTo>
                      <a:pt x="80" y="2"/>
                    </a:lnTo>
                    <a:lnTo>
                      <a:pt x="76" y="0"/>
                    </a:lnTo>
                    <a:lnTo>
                      <a:pt x="72" y="3"/>
                    </a:lnTo>
                    <a:lnTo>
                      <a:pt x="8" y="48"/>
                    </a:lnTo>
                    <a:lnTo>
                      <a:pt x="0" y="54"/>
                    </a:lnTo>
                    <a:lnTo>
                      <a:pt x="7" y="59"/>
                    </a:lnTo>
                    <a:lnTo>
                      <a:pt x="33" y="7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  <p:sp>
            <p:nvSpPr>
              <p:cNvPr id="131" name="Freeform 1031"/>
              <p:cNvSpPr>
                <a:spLocks/>
              </p:cNvSpPr>
              <p:nvPr/>
            </p:nvSpPr>
            <p:spPr bwMode="auto">
              <a:xfrm>
                <a:off x="519" y="1933"/>
                <a:ext cx="66" cy="80"/>
              </a:xfrm>
              <a:custGeom>
                <a:avLst/>
                <a:gdLst/>
                <a:ahLst/>
                <a:cxnLst>
                  <a:cxn ang="0">
                    <a:pos x="131" y="114"/>
                  </a:cxn>
                  <a:cxn ang="0">
                    <a:pos x="58" y="3"/>
                  </a:cxn>
                  <a:cxn ang="0">
                    <a:pos x="55" y="2"/>
                  </a:cxn>
                  <a:cxn ang="0">
                    <a:pos x="47" y="1"/>
                  </a:cxn>
                  <a:cxn ang="0">
                    <a:pos x="34" y="0"/>
                  </a:cxn>
                  <a:cxn ang="0">
                    <a:pos x="20" y="2"/>
                  </a:cxn>
                  <a:cxn ang="0">
                    <a:pos x="3" y="16"/>
                  </a:cxn>
                  <a:cxn ang="0">
                    <a:pos x="0" y="40"/>
                  </a:cxn>
                  <a:cxn ang="0">
                    <a:pos x="0" y="46"/>
                  </a:cxn>
                  <a:cxn ang="0">
                    <a:pos x="28" y="88"/>
                  </a:cxn>
                  <a:cxn ang="0">
                    <a:pos x="12" y="41"/>
                  </a:cxn>
                  <a:cxn ang="0">
                    <a:pos x="13" y="28"/>
                  </a:cxn>
                  <a:cxn ang="0">
                    <a:pos x="20" y="16"/>
                  </a:cxn>
                  <a:cxn ang="0">
                    <a:pos x="38" y="12"/>
                  </a:cxn>
                  <a:cxn ang="0">
                    <a:pos x="50" y="15"/>
                  </a:cxn>
                  <a:cxn ang="0">
                    <a:pos x="35" y="77"/>
                  </a:cxn>
                  <a:cxn ang="0">
                    <a:pos x="28" y="88"/>
                  </a:cxn>
                  <a:cxn ang="0">
                    <a:pos x="71" y="155"/>
                  </a:cxn>
                  <a:cxn ang="0">
                    <a:pos x="75" y="156"/>
                  </a:cxn>
                  <a:cxn ang="0">
                    <a:pos x="85" y="159"/>
                  </a:cxn>
                  <a:cxn ang="0">
                    <a:pos x="93" y="146"/>
                  </a:cxn>
                  <a:cxn ang="0">
                    <a:pos x="85" y="145"/>
                  </a:cxn>
                  <a:cxn ang="0">
                    <a:pos x="80" y="145"/>
                  </a:cxn>
                  <a:cxn ang="0">
                    <a:pos x="82" y="62"/>
                  </a:cxn>
                  <a:cxn ang="0">
                    <a:pos x="118" y="124"/>
                  </a:cxn>
                  <a:cxn ang="0">
                    <a:pos x="113" y="137"/>
                  </a:cxn>
                  <a:cxn ang="0">
                    <a:pos x="102" y="144"/>
                  </a:cxn>
                  <a:cxn ang="0">
                    <a:pos x="95" y="145"/>
                  </a:cxn>
                  <a:cxn ang="0">
                    <a:pos x="93" y="159"/>
                  </a:cxn>
                  <a:cxn ang="0">
                    <a:pos x="102" y="158"/>
                  </a:cxn>
                  <a:cxn ang="0">
                    <a:pos x="111" y="154"/>
                  </a:cxn>
                  <a:cxn ang="0">
                    <a:pos x="130" y="132"/>
                  </a:cxn>
                  <a:cxn ang="0">
                    <a:pos x="132" y="117"/>
                  </a:cxn>
                </a:cxnLst>
                <a:rect l="0" t="0" r="r" b="b"/>
                <a:pathLst>
                  <a:path w="132" h="159">
                    <a:moveTo>
                      <a:pt x="132" y="115"/>
                    </a:moveTo>
                    <a:lnTo>
                      <a:pt x="131" y="114"/>
                    </a:lnTo>
                    <a:lnTo>
                      <a:pt x="60" y="4"/>
                    </a:lnTo>
                    <a:lnTo>
                      <a:pt x="58" y="3"/>
                    </a:lnTo>
                    <a:lnTo>
                      <a:pt x="56" y="2"/>
                    </a:lnTo>
                    <a:lnTo>
                      <a:pt x="55" y="2"/>
                    </a:lnTo>
                    <a:lnTo>
                      <a:pt x="52" y="1"/>
                    </a:lnTo>
                    <a:lnTo>
                      <a:pt x="47" y="1"/>
                    </a:lnTo>
                    <a:lnTo>
                      <a:pt x="41" y="0"/>
                    </a:lnTo>
                    <a:lnTo>
                      <a:pt x="34" y="0"/>
                    </a:lnTo>
                    <a:lnTo>
                      <a:pt x="27" y="1"/>
                    </a:lnTo>
                    <a:lnTo>
                      <a:pt x="20" y="2"/>
                    </a:lnTo>
                    <a:lnTo>
                      <a:pt x="13" y="5"/>
                    </a:lnTo>
                    <a:lnTo>
                      <a:pt x="3" y="16"/>
                    </a:lnTo>
                    <a:lnTo>
                      <a:pt x="0" y="28"/>
                    </a:lnTo>
                    <a:lnTo>
                      <a:pt x="0" y="40"/>
                    </a:lnTo>
                    <a:lnTo>
                      <a:pt x="0" y="45"/>
                    </a:lnTo>
                    <a:lnTo>
                      <a:pt x="0" y="46"/>
                    </a:lnTo>
                    <a:lnTo>
                      <a:pt x="1" y="47"/>
                    </a:lnTo>
                    <a:lnTo>
                      <a:pt x="28" y="88"/>
                    </a:lnTo>
                    <a:lnTo>
                      <a:pt x="28" y="64"/>
                    </a:lnTo>
                    <a:lnTo>
                      <a:pt x="12" y="41"/>
                    </a:lnTo>
                    <a:lnTo>
                      <a:pt x="12" y="37"/>
                    </a:lnTo>
                    <a:lnTo>
                      <a:pt x="13" y="28"/>
                    </a:lnTo>
                    <a:lnTo>
                      <a:pt x="16" y="22"/>
                    </a:lnTo>
                    <a:lnTo>
                      <a:pt x="20" y="16"/>
                    </a:lnTo>
                    <a:lnTo>
                      <a:pt x="28" y="13"/>
                    </a:lnTo>
                    <a:lnTo>
                      <a:pt x="38" y="12"/>
                    </a:lnTo>
                    <a:lnTo>
                      <a:pt x="45" y="13"/>
                    </a:lnTo>
                    <a:lnTo>
                      <a:pt x="50" y="15"/>
                    </a:lnTo>
                    <a:lnTo>
                      <a:pt x="75" y="51"/>
                    </a:lnTo>
                    <a:lnTo>
                      <a:pt x="35" y="77"/>
                    </a:lnTo>
                    <a:lnTo>
                      <a:pt x="28" y="64"/>
                    </a:lnTo>
                    <a:lnTo>
                      <a:pt x="28" y="88"/>
                    </a:lnTo>
                    <a:lnTo>
                      <a:pt x="70" y="154"/>
                    </a:lnTo>
                    <a:lnTo>
                      <a:pt x="71" y="155"/>
                    </a:lnTo>
                    <a:lnTo>
                      <a:pt x="73" y="156"/>
                    </a:lnTo>
                    <a:lnTo>
                      <a:pt x="75" y="156"/>
                    </a:lnTo>
                    <a:lnTo>
                      <a:pt x="79" y="158"/>
                    </a:lnTo>
                    <a:lnTo>
                      <a:pt x="85" y="159"/>
                    </a:lnTo>
                    <a:lnTo>
                      <a:pt x="93" y="159"/>
                    </a:lnTo>
                    <a:lnTo>
                      <a:pt x="93" y="146"/>
                    </a:lnTo>
                    <a:lnTo>
                      <a:pt x="88" y="146"/>
                    </a:lnTo>
                    <a:lnTo>
                      <a:pt x="85" y="145"/>
                    </a:lnTo>
                    <a:lnTo>
                      <a:pt x="83" y="145"/>
                    </a:lnTo>
                    <a:lnTo>
                      <a:pt x="80" y="145"/>
                    </a:lnTo>
                    <a:lnTo>
                      <a:pt x="42" y="87"/>
                    </a:lnTo>
                    <a:lnTo>
                      <a:pt x="82" y="62"/>
                    </a:lnTo>
                    <a:lnTo>
                      <a:pt x="120" y="119"/>
                    </a:lnTo>
                    <a:lnTo>
                      <a:pt x="118" y="124"/>
                    </a:lnTo>
                    <a:lnTo>
                      <a:pt x="116" y="131"/>
                    </a:lnTo>
                    <a:lnTo>
                      <a:pt x="113" y="137"/>
                    </a:lnTo>
                    <a:lnTo>
                      <a:pt x="106" y="143"/>
                    </a:lnTo>
                    <a:lnTo>
                      <a:pt x="102" y="144"/>
                    </a:lnTo>
                    <a:lnTo>
                      <a:pt x="99" y="144"/>
                    </a:lnTo>
                    <a:lnTo>
                      <a:pt x="95" y="145"/>
                    </a:lnTo>
                    <a:lnTo>
                      <a:pt x="93" y="146"/>
                    </a:lnTo>
                    <a:lnTo>
                      <a:pt x="93" y="159"/>
                    </a:lnTo>
                    <a:lnTo>
                      <a:pt x="98" y="159"/>
                    </a:lnTo>
                    <a:lnTo>
                      <a:pt x="102" y="158"/>
                    </a:lnTo>
                    <a:lnTo>
                      <a:pt x="107" y="156"/>
                    </a:lnTo>
                    <a:lnTo>
                      <a:pt x="111" y="154"/>
                    </a:lnTo>
                    <a:lnTo>
                      <a:pt x="123" y="144"/>
                    </a:lnTo>
                    <a:lnTo>
                      <a:pt x="130" y="132"/>
                    </a:lnTo>
                    <a:lnTo>
                      <a:pt x="132" y="122"/>
                    </a:lnTo>
                    <a:lnTo>
                      <a:pt x="132" y="117"/>
                    </a:lnTo>
                    <a:lnTo>
                      <a:pt x="132" y="1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ar-SA"/>
                </a:defPPr>
                <a:lvl1pPr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ar-SA"/>
              </a:p>
            </p:txBody>
          </p:sp>
        </p:grpSp>
        <p:sp>
          <p:nvSpPr>
            <p:cNvPr id="127" name="Freeform 1348"/>
            <p:cNvSpPr>
              <a:spLocks/>
            </p:cNvSpPr>
            <p:nvPr/>
          </p:nvSpPr>
          <p:spPr bwMode="auto">
            <a:xfrm>
              <a:off x="871" y="586"/>
              <a:ext cx="170" cy="217"/>
            </a:xfrm>
            <a:custGeom>
              <a:avLst/>
              <a:gdLst/>
              <a:ahLst/>
              <a:cxnLst>
                <a:cxn ang="0">
                  <a:pos x="341" y="87"/>
                </a:cxn>
                <a:cxn ang="0">
                  <a:pos x="327" y="175"/>
                </a:cxn>
                <a:cxn ang="0">
                  <a:pos x="307" y="232"/>
                </a:cxn>
                <a:cxn ang="0">
                  <a:pos x="296" y="263"/>
                </a:cxn>
                <a:cxn ang="0">
                  <a:pos x="276" y="303"/>
                </a:cxn>
                <a:cxn ang="0">
                  <a:pos x="245" y="349"/>
                </a:cxn>
                <a:cxn ang="0">
                  <a:pos x="207" y="390"/>
                </a:cxn>
                <a:cxn ang="0">
                  <a:pos x="161" y="422"/>
                </a:cxn>
                <a:cxn ang="0">
                  <a:pos x="123" y="433"/>
                </a:cxn>
                <a:cxn ang="0">
                  <a:pos x="99" y="428"/>
                </a:cxn>
                <a:cxn ang="0">
                  <a:pos x="77" y="418"/>
                </a:cxn>
                <a:cxn ang="0">
                  <a:pos x="58" y="406"/>
                </a:cxn>
                <a:cxn ang="0">
                  <a:pos x="38" y="382"/>
                </a:cxn>
                <a:cxn ang="0">
                  <a:pos x="21" y="344"/>
                </a:cxn>
                <a:cxn ang="0">
                  <a:pos x="9" y="303"/>
                </a:cxn>
                <a:cxn ang="0">
                  <a:pos x="2" y="258"/>
                </a:cxn>
                <a:cxn ang="0">
                  <a:pos x="0" y="232"/>
                </a:cxn>
                <a:cxn ang="0">
                  <a:pos x="2" y="227"/>
                </a:cxn>
                <a:cxn ang="0">
                  <a:pos x="2" y="201"/>
                </a:cxn>
                <a:cxn ang="0">
                  <a:pos x="10" y="158"/>
                </a:cxn>
                <a:cxn ang="0">
                  <a:pos x="16" y="138"/>
                </a:cxn>
                <a:cxn ang="0">
                  <a:pos x="22" y="119"/>
                </a:cxn>
                <a:cxn ang="0">
                  <a:pos x="29" y="98"/>
                </a:cxn>
                <a:cxn ang="0">
                  <a:pos x="31" y="92"/>
                </a:cxn>
                <a:cxn ang="0">
                  <a:pos x="38" y="80"/>
                </a:cxn>
                <a:cxn ang="0">
                  <a:pos x="40" y="74"/>
                </a:cxn>
                <a:cxn ang="0">
                  <a:pos x="40" y="75"/>
                </a:cxn>
                <a:cxn ang="0">
                  <a:pos x="43" y="73"/>
                </a:cxn>
                <a:cxn ang="0">
                  <a:pos x="43" y="67"/>
                </a:cxn>
                <a:cxn ang="0">
                  <a:pos x="44" y="65"/>
                </a:cxn>
                <a:cxn ang="0">
                  <a:pos x="45" y="65"/>
                </a:cxn>
                <a:cxn ang="0">
                  <a:pos x="51" y="56"/>
                </a:cxn>
                <a:cxn ang="0">
                  <a:pos x="62" y="36"/>
                </a:cxn>
                <a:cxn ang="0">
                  <a:pos x="84" y="30"/>
                </a:cxn>
                <a:cxn ang="0">
                  <a:pos x="117" y="36"/>
                </a:cxn>
                <a:cxn ang="0">
                  <a:pos x="152" y="39"/>
                </a:cxn>
                <a:cxn ang="0">
                  <a:pos x="185" y="39"/>
                </a:cxn>
                <a:cxn ang="0">
                  <a:pos x="219" y="36"/>
                </a:cxn>
                <a:cxn ang="0">
                  <a:pos x="252" y="30"/>
                </a:cxn>
                <a:cxn ang="0">
                  <a:pos x="284" y="21"/>
                </a:cxn>
                <a:cxn ang="0">
                  <a:pos x="316" y="8"/>
                </a:cxn>
                <a:cxn ang="0">
                  <a:pos x="336" y="7"/>
                </a:cxn>
                <a:cxn ang="0">
                  <a:pos x="337" y="30"/>
                </a:cxn>
              </a:cxnLst>
              <a:rect l="0" t="0" r="r" b="b"/>
              <a:pathLst>
                <a:path w="341" h="435">
                  <a:moveTo>
                    <a:pt x="340" y="41"/>
                  </a:moveTo>
                  <a:lnTo>
                    <a:pt x="341" y="87"/>
                  </a:lnTo>
                  <a:lnTo>
                    <a:pt x="336" y="132"/>
                  </a:lnTo>
                  <a:lnTo>
                    <a:pt x="327" y="175"/>
                  </a:lnTo>
                  <a:lnTo>
                    <a:pt x="314" y="217"/>
                  </a:lnTo>
                  <a:lnTo>
                    <a:pt x="307" y="232"/>
                  </a:lnTo>
                  <a:lnTo>
                    <a:pt x="302" y="248"/>
                  </a:lnTo>
                  <a:lnTo>
                    <a:pt x="296" y="263"/>
                  </a:lnTo>
                  <a:lnTo>
                    <a:pt x="289" y="279"/>
                  </a:lnTo>
                  <a:lnTo>
                    <a:pt x="276" y="303"/>
                  </a:lnTo>
                  <a:lnTo>
                    <a:pt x="261" y="326"/>
                  </a:lnTo>
                  <a:lnTo>
                    <a:pt x="245" y="349"/>
                  </a:lnTo>
                  <a:lnTo>
                    <a:pt x="228" y="370"/>
                  </a:lnTo>
                  <a:lnTo>
                    <a:pt x="207" y="390"/>
                  </a:lnTo>
                  <a:lnTo>
                    <a:pt x="185" y="407"/>
                  </a:lnTo>
                  <a:lnTo>
                    <a:pt x="161" y="422"/>
                  </a:lnTo>
                  <a:lnTo>
                    <a:pt x="135" y="435"/>
                  </a:lnTo>
                  <a:lnTo>
                    <a:pt x="123" y="433"/>
                  </a:lnTo>
                  <a:lnTo>
                    <a:pt x="111" y="431"/>
                  </a:lnTo>
                  <a:lnTo>
                    <a:pt x="99" y="428"/>
                  </a:lnTo>
                  <a:lnTo>
                    <a:pt x="89" y="424"/>
                  </a:lnTo>
                  <a:lnTo>
                    <a:pt x="77" y="418"/>
                  </a:lnTo>
                  <a:lnTo>
                    <a:pt x="68" y="413"/>
                  </a:lnTo>
                  <a:lnTo>
                    <a:pt x="58" y="406"/>
                  </a:lnTo>
                  <a:lnTo>
                    <a:pt x="50" y="399"/>
                  </a:lnTo>
                  <a:lnTo>
                    <a:pt x="38" y="382"/>
                  </a:lnTo>
                  <a:lnTo>
                    <a:pt x="29" y="363"/>
                  </a:lnTo>
                  <a:lnTo>
                    <a:pt x="21" y="344"/>
                  </a:lnTo>
                  <a:lnTo>
                    <a:pt x="14" y="324"/>
                  </a:lnTo>
                  <a:lnTo>
                    <a:pt x="9" y="303"/>
                  </a:lnTo>
                  <a:lnTo>
                    <a:pt x="5" y="281"/>
                  </a:lnTo>
                  <a:lnTo>
                    <a:pt x="2" y="258"/>
                  </a:lnTo>
                  <a:lnTo>
                    <a:pt x="0" y="235"/>
                  </a:lnTo>
                  <a:lnTo>
                    <a:pt x="0" y="232"/>
                  </a:lnTo>
                  <a:lnTo>
                    <a:pt x="1" y="229"/>
                  </a:lnTo>
                  <a:lnTo>
                    <a:pt x="2" y="227"/>
                  </a:lnTo>
                  <a:lnTo>
                    <a:pt x="0" y="225"/>
                  </a:lnTo>
                  <a:lnTo>
                    <a:pt x="2" y="201"/>
                  </a:lnTo>
                  <a:lnTo>
                    <a:pt x="7" y="179"/>
                  </a:lnTo>
                  <a:lnTo>
                    <a:pt x="10" y="158"/>
                  </a:lnTo>
                  <a:lnTo>
                    <a:pt x="14" y="137"/>
                  </a:lnTo>
                  <a:lnTo>
                    <a:pt x="16" y="138"/>
                  </a:lnTo>
                  <a:lnTo>
                    <a:pt x="20" y="129"/>
                  </a:lnTo>
                  <a:lnTo>
                    <a:pt x="22" y="119"/>
                  </a:lnTo>
                  <a:lnTo>
                    <a:pt x="24" y="108"/>
                  </a:lnTo>
                  <a:lnTo>
                    <a:pt x="29" y="98"/>
                  </a:lnTo>
                  <a:lnTo>
                    <a:pt x="30" y="100"/>
                  </a:lnTo>
                  <a:lnTo>
                    <a:pt x="31" y="92"/>
                  </a:lnTo>
                  <a:lnTo>
                    <a:pt x="35" y="85"/>
                  </a:lnTo>
                  <a:lnTo>
                    <a:pt x="38" y="80"/>
                  </a:lnTo>
                  <a:lnTo>
                    <a:pt x="40" y="73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0" y="75"/>
                  </a:lnTo>
                  <a:lnTo>
                    <a:pt x="41" y="76"/>
                  </a:lnTo>
                  <a:lnTo>
                    <a:pt x="43" y="73"/>
                  </a:lnTo>
                  <a:lnTo>
                    <a:pt x="43" y="70"/>
                  </a:lnTo>
                  <a:lnTo>
                    <a:pt x="43" y="67"/>
                  </a:lnTo>
                  <a:lnTo>
                    <a:pt x="44" y="65"/>
                  </a:lnTo>
                  <a:lnTo>
                    <a:pt x="44" y="65"/>
                  </a:lnTo>
                  <a:lnTo>
                    <a:pt x="45" y="65"/>
                  </a:lnTo>
                  <a:lnTo>
                    <a:pt x="45" y="65"/>
                  </a:lnTo>
                  <a:lnTo>
                    <a:pt x="45" y="66"/>
                  </a:lnTo>
                  <a:lnTo>
                    <a:pt x="51" y="56"/>
                  </a:lnTo>
                  <a:lnTo>
                    <a:pt x="56" y="46"/>
                  </a:lnTo>
                  <a:lnTo>
                    <a:pt x="62" y="36"/>
                  </a:lnTo>
                  <a:lnTo>
                    <a:pt x="68" y="26"/>
                  </a:lnTo>
                  <a:lnTo>
                    <a:pt x="84" y="30"/>
                  </a:lnTo>
                  <a:lnTo>
                    <a:pt x="101" y="34"/>
                  </a:lnTo>
                  <a:lnTo>
                    <a:pt x="117" y="36"/>
                  </a:lnTo>
                  <a:lnTo>
                    <a:pt x="135" y="38"/>
                  </a:lnTo>
                  <a:lnTo>
                    <a:pt x="152" y="39"/>
                  </a:lnTo>
                  <a:lnTo>
                    <a:pt x="168" y="39"/>
                  </a:lnTo>
                  <a:lnTo>
                    <a:pt x="185" y="39"/>
                  </a:lnTo>
                  <a:lnTo>
                    <a:pt x="203" y="38"/>
                  </a:lnTo>
                  <a:lnTo>
                    <a:pt x="219" y="36"/>
                  </a:lnTo>
                  <a:lnTo>
                    <a:pt x="236" y="34"/>
                  </a:lnTo>
                  <a:lnTo>
                    <a:pt x="252" y="30"/>
                  </a:lnTo>
                  <a:lnTo>
                    <a:pt x="268" y="26"/>
                  </a:lnTo>
                  <a:lnTo>
                    <a:pt x="284" y="21"/>
                  </a:lnTo>
                  <a:lnTo>
                    <a:pt x="301" y="14"/>
                  </a:lnTo>
                  <a:lnTo>
                    <a:pt x="316" y="8"/>
                  </a:lnTo>
                  <a:lnTo>
                    <a:pt x="330" y="0"/>
                  </a:lnTo>
                  <a:lnTo>
                    <a:pt x="336" y="7"/>
                  </a:lnTo>
                  <a:lnTo>
                    <a:pt x="337" y="19"/>
                  </a:lnTo>
                  <a:lnTo>
                    <a:pt x="337" y="30"/>
                  </a:lnTo>
                  <a:lnTo>
                    <a:pt x="340" y="41"/>
                  </a:lnTo>
                  <a:close/>
                </a:path>
              </a:pathLst>
            </a:custGeom>
            <a:solidFill>
              <a:srgbClr val="BFA589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ar-SA"/>
              </a:defPPr>
              <a:lvl1pPr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1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32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ar-SA"/>
            </a:p>
          </p:txBody>
        </p:sp>
      </p:grpSp>
      <p:sp>
        <p:nvSpPr>
          <p:cNvPr id="181" name="عنصر نائب لرقم الشريحة 18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34</a:t>
            </a:fld>
            <a:endParaRPr lang="en-US" dirty="0"/>
          </a:p>
        </p:txBody>
      </p:sp>
      <p:sp>
        <p:nvSpPr>
          <p:cNvPr id="182" name="عنصر نائب للتذييل 18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183" name="عنصر نائب للتاريخ 18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"/>
                            </p:stCondLst>
                            <p:childTnLst>
                              <p:par>
                                <p:cTn id="16" presetID="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143240" y="2071678"/>
            <a:ext cx="5643602" cy="3857652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just">
              <a:buClr>
                <a:schemeClr val="tx1"/>
              </a:buClr>
            </a:pPr>
            <a:r>
              <a:rPr lang="ar-SA" sz="40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النتيجة:</a:t>
            </a:r>
          </a:p>
          <a:p>
            <a:pPr marL="609600" indent="-609600" algn="just">
              <a:buClr>
                <a:schemeClr val="tx1"/>
              </a:buClr>
            </a:pPr>
            <a:endParaRPr lang="ar-SA" sz="40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>
              <a:buClr>
                <a:schemeClr val="tx1"/>
              </a:buClr>
            </a:pPr>
            <a:r>
              <a:rPr lang="ar-SA" sz="4000" dirty="0" smtClean="0">
                <a:solidFill>
                  <a:srgbClr val="FF0000"/>
                </a:solidFill>
                <a:cs typeface="PT Bold Heading" pitchFamily="2" charset="-78"/>
              </a:rPr>
              <a:t> ستكون كالشمعة التي تحرق نفسها لتضيء للآخرين.</a:t>
            </a:r>
            <a:endParaRPr lang="ar-SA" sz="40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 rot="10800000" flipV="1">
            <a:off x="2071670" y="214290"/>
            <a:ext cx="6572296" cy="1357322"/>
          </a:xfrm>
          <a:prstGeom prst="round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609600" indent="-609600" algn="just">
              <a:lnSpc>
                <a:spcPct val="90000"/>
              </a:lnSpc>
              <a:buClr>
                <a:schemeClr val="tx1"/>
              </a:buClr>
            </a:pPr>
            <a:r>
              <a:rPr lang="ar-EG" sz="4000" dirty="0" smtClean="0">
                <a:solidFill>
                  <a:srgbClr val="C00000"/>
                </a:solidFill>
                <a:cs typeface="PT Bold Heading" pitchFamily="2" charset="-78"/>
              </a:rPr>
              <a:t>العقبة الثانية : 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</a:pPr>
            <a:r>
              <a:rPr lang="ar-EG" sz="3200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 </a:t>
            </a:r>
            <a:r>
              <a:rPr lang="ar-SA" sz="4000" dirty="0" smtClean="0">
                <a:solidFill>
                  <a:schemeClr val="tx2"/>
                </a:solidFill>
                <a:latin typeface="+mj-lt"/>
                <a:ea typeface="+mj-ea"/>
                <a:cs typeface="PT Bold Heading" pitchFamily="2" charset="-78"/>
              </a:rPr>
              <a:t>الاستجابة لكل المطالب</a:t>
            </a:r>
            <a:r>
              <a:rPr lang="ar-SA" sz="3200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.</a:t>
            </a:r>
            <a:endParaRPr lang="en-US" sz="3200" dirty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181" name="عنصر نائب لرقم الشريحة 18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35</a:t>
            </a:fld>
            <a:endParaRPr lang="en-US" dirty="0"/>
          </a:p>
        </p:txBody>
      </p:sp>
      <p:sp>
        <p:nvSpPr>
          <p:cNvPr id="182" name="عنصر نائب للتذييل 18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183" name="عنصر نائب للتاريخ 18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pic>
        <p:nvPicPr>
          <p:cNvPr id="133124" name="Picture 4" descr="https://encrypted-tbn0.gstatic.com/images?q=tbn:ANd9GcSofKUlS24ePjmqUk3IJ2TxYQThUGgN2bnrbOYx1R7KddYgY6LTc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496"/>
            <a:ext cx="2466975" cy="2714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algn="just">
              <a:lnSpc>
                <a:spcPct val="150000"/>
              </a:lnSpc>
              <a:buClr>
                <a:schemeClr val="tx1"/>
              </a:buClr>
            </a:pPr>
            <a:r>
              <a:rPr lang="ar-SA" sz="4000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PT Bold Heading" pitchFamily="2" charset="-78"/>
              </a:rPr>
              <a:t>سؤال: </a:t>
            </a:r>
          </a:p>
          <a:p>
            <a:pPr marL="609600" indent="-609600" algn="just">
              <a:lnSpc>
                <a:spcPct val="150000"/>
              </a:lnSpc>
              <a:buClr>
                <a:schemeClr val="tx1"/>
              </a:buClr>
            </a:pPr>
            <a:r>
              <a:rPr lang="ar-SA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 هل يمر يومك على هذا النمط؟</a:t>
            </a:r>
          </a:p>
          <a:p>
            <a:pPr marL="609600" indent="-609600" algn="just">
              <a:lnSpc>
                <a:spcPct val="150000"/>
              </a:lnSpc>
              <a:buClr>
                <a:schemeClr val="tx1"/>
              </a:buClr>
            </a:pPr>
            <a:r>
              <a:rPr lang="ar-SA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ما هي الأسباب؟</a:t>
            </a:r>
          </a:p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36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14678" y="285728"/>
            <a:ext cx="5414946" cy="1571636"/>
          </a:xfr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just">
              <a:lnSpc>
                <a:spcPct val="90000"/>
              </a:lnSpc>
              <a:buClr>
                <a:schemeClr val="tx1"/>
              </a:buClr>
            </a:pPr>
            <a:r>
              <a:rPr lang="ar-SA" sz="4000" dirty="0" smtClean="0">
                <a:solidFill>
                  <a:srgbClr val="C00000"/>
                </a:solidFill>
                <a:latin typeface="+mj-lt"/>
                <a:ea typeface="+mj-ea"/>
                <a:cs typeface="PT Bold Heading" pitchFamily="2" charset="-78"/>
              </a:rPr>
              <a:t>العقبة </a:t>
            </a:r>
            <a:r>
              <a:rPr lang="ar-SA" sz="4000" dirty="0">
                <a:solidFill>
                  <a:srgbClr val="C00000"/>
                </a:solidFill>
                <a:latin typeface="+mj-lt"/>
                <a:ea typeface="+mj-ea"/>
                <a:cs typeface="PT Bold Heading" pitchFamily="2" charset="-78"/>
              </a:rPr>
              <a:t>الثالثة</a:t>
            </a:r>
            <a:r>
              <a:rPr lang="ar-SA" sz="4000" dirty="0" smtClean="0">
                <a:solidFill>
                  <a:srgbClr val="C00000"/>
                </a:solidFill>
                <a:latin typeface="+mj-lt"/>
                <a:ea typeface="+mj-ea"/>
                <a:cs typeface="PT Bold Heading" pitchFamily="2" charset="-78"/>
              </a:rPr>
              <a:t>:</a:t>
            </a:r>
            <a:r>
              <a:rPr lang="ar-EG" sz="4000" dirty="0" smtClean="0">
                <a:solidFill>
                  <a:srgbClr val="C00000"/>
                </a:solidFill>
                <a:latin typeface="+mj-lt"/>
                <a:ea typeface="+mj-ea"/>
                <a:cs typeface="PT Bold Heading" pitchFamily="2" charset="-78"/>
              </a:rPr>
              <a:t> </a:t>
            </a:r>
            <a:endParaRPr lang="ar-SA" sz="4000" dirty="0" smtClean="0">
              <a:solidFill>
                <a:srgbClr val="C00000"/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</a:pPr>
            <a:r>
              <a:rPr lang="ar-SA" sz="4000" dirty="0" smtClean="0">
                <a:solidFill>
                  <a:schemeClr val="tx2"/>
                </a:solidFill>
                <a:latin typeface="+mj-lt"/>
                <a:ea typeface="+mj-ea"/>
                <a:cs typeface="PT Bold Heading" pitchFamily="2" charset="-78"/>
              </a:rPr>
              <a:t>الجري </a:t>
            </a:r>
            <a:r>
              <a:rPr lang="ar-SA" sz="4000" dirty="0">
                <a:solidFill>
                  <a:schemeClr val="tx2"/>
                </a:solidFill>
                <a:latin typeface="+mj-lt"/>
                <a:ea typeface="+mj-ea"/>
                <a:cs typeface="PT Bold Heading" pitchFamily="2" charset="-78"/>
              </a:rPr>
              <a:t>في حلقة مفرغة</a:t>
            </a:r>
            <a:r>
              <a:rPr lang="ar-SA" sz="4000" dirty="0" smtClean="0">
                <a:solidFill>
                  <a:schemeClr val="tx2"/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  <a:endParaRPr lang="en-US" sz="4000" dirty="0">
              <a:solidFill>
                <a:schemeClr val="tx2"/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pic>
        <p:nvPicPr>
          <p:cNvPr id="75778" name="Picture 2" descr="http://up90.s-oman.net/0XIB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90838"/>
            <a:ext cx="2714612" cy="3052740"/>
          </a:xfrm>
          <a:prstGeom prst="rect">
            <a:avLst/>
          </a:prstGeom>
          <a:noFill/>
        </p:spPr>
      </p:pic>
      <p:sp>
        <p:nvSpPr>
          <p:cNvPr id="4" name="عنصر نائب للمحتوى 2"/>
          <p:cNvSpPr txBox="1">
            <a:spLocks/>
          </p:cNvSpPr>
          <p:nvPr/>
        </p:nvSpPr>
        <p:spPr bwMode="auto">
          <a:xfrm>
            <a:off x="2643174" y="2071678"/>
            <a:ext cx="6286544" cy="4357718"/>
          </a:xfrm>
          <a:prstGeom prst="roundRect">
            <a:avLst>
              <a:gd name="adj" fmla="val 8883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just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kumimoji="0" lang="ar-SA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PT Bold Heading" pitchFamily="2" charset="-78"/>
              </a:rPr>
              <a:t>وتعني أنك تبذل جهودا كثيرة ، روتينية ، وأكثرها غير ضروري </a:t>
            </a:r>
          </a:p>
          <a:p>
            <a:pPr marL="609600" marR="0" lvl="0" indent="-609600" algn="just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Blip>
                <a:blip r:embed="rId3"/>
              </a:buBlip>
              <a:tabLst/>
              <a:defRPr/>
            </a:pPr>
            <a:endParaRPr lang="ar-SA" sz="2000" kern="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marR="0" lvl="0" indent="-609600" algn="just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kumimoji="0" lang="ar-SA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PT Bold Heading" pitchFamily="2" charset="-78"/>
              </a:rPr>
              <a:t>مع</a:t>
            </a:r>
            <a:r>
              <a:rPr kumimoji="0" lang="ar-SA" sz="3200" b="0" i="0" u="none" strike="noStrike" kern="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PT Bold Heading" pitchFamily="2" charset="-78"/>
              </a:rPr>
              <a:t> ال</a:t>
            </a:r>
            <a:r>
              <a:rPr kumimoji="0" lang="ar-SA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PT Bold Heading" pitchFamily="2" charset="-78"/>
              </a:rPr>
              <a:t>تكرار يوما بعد يوم،</a:t>
            </a:r>
            <a:r>
              <a:rPr kumimoji="0" lang="ar-SA" sz="3200" b="0" i="0" u="none" strike="noStrike" kern="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PT Bold Heading" pitchFamily="2" charset="-78"/>
              </a:rPr>
              <a:t> وسنين بعد سنين.</a:t>
            </a:r>
            <a:endParaRPr kumimoji="0" lang="ar-SA" sz="3200" b="0" i="0" u="none" strike="noStrike" kern="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j-lt"/>
              <a:ea typeface="+mj-ea"/>
              <a:cs typeface="PT Bold Heading" pitchFamily="2" charset="-78"/>
            </a:endParaRPr>
          </a:p>
          <a:p>
            <a:pPr marL="609600" marR="0" lvl="0" indent="-609600" algn="just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Blip>
                <a:blip r:embed="rId3"/>
              </a:buBlip>
              <a:tabLst/>
              <a:defRPr/>
            </a:pPr>
            <a:endParaRPr lang="ar-SA" sz="1200" kern="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marR="0" lvl="0" indent="-609600" algn="just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Blip>
                <a:blip r:embed="rId3"/>
              </a:buBlip>
              <a:tabLst/>
              <a:defRPr/>
            </a:pPr>
            <a:endParaRPr lang="ar-SA" sz="300" kern="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marR="0" lvl="0" indent="-609600" algn="just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Blip>
                <a:blip r:embed="rId3"/>
              </a:buBlip>
              <a:tabLst/>
              <a:defRPr/>
            </a:pPr>
            <a:endParaRPr lang="ar-SA" sz="1200" kern="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marR="0" lvl="0" indent="-609600" algn="just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kumimoji="0" lang="ar-SA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PT Bold Heading" pitchFamily="2" charset="-78"/>
              </a:rPr>
              <a:t>فلا تصل إلى مكان محدد ، ولا تحقق أهدافا محددة،</a:t>
            </a:r>
            <a:r>
              <a:rPr kumimoji="0" lang="ar-SA" sz="3200" b="0" i="0" u="none" strike="noStrike" kern="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PT Bold Heading" pitchFamily="2" charset="-78"/>
              </a:rPr>
              <a:t> ولا تحقق تقدما ملموسا</a:t>
            </a:r>
            <a:r>
              <a:rPr lang="ar-SA" sz="3200" kern="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قياسا بالوقت المبذول.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j-lt"/>
              <a:ea typeface="+mj-ea"/>
              <a:cs typeface="PT Bold Heading" pitchFamily="2" charset="-78"/>
            </a:endParaRPr>
          </a:p>
          <a:p>
            <a:pPr marL="609600" marR="0" lvl="0" indent="-609600" algn="just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Blip>
                <a:blip r:embed="rId3"/>
              </a:buBlip>
              <a:tabLst/>
              <a:defRPr/>
            </a:pPr>
            <a:endParaRPr kumimoji="0" lang="ar-EG" sz="3200" b="0" i="0" u="none" strike="noStrike" kern="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37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/>
          <p:cNvSpPr txBox="1">
            <a:spLocks/>
          </p:cNvSpPr>
          <p:nvPr/>
        </p:nvSpPr>
        <p:spPr bwMode="auto">
          <a:xfrm>
            <a:off x="990600" y="20574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just" defTabSz="914400" rtl="1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Blip>
                <a:blip r:embed="rId2"/>
              </a:buBlip>
              <a:tabLst/>
              <a:defRPr/>
            </a:pPr>
            <a:r>
              <a:rPr kumimoji="0" lang="ar-SA" sz="4000" b="1" i="0" u="none" strike="noStrike" kern="0" cap="none" spc="0" normalizeH="0" baseline="0" noProof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PT Bold Heading" pitchFamily="2" charset="-78"/>
              </a:rPr>
              <a:t>سؤال: </a:t>
            </a:r>
          </a:p>
          <a:p>
            <a:pPr marL="609600" marR="0" lvl="0" indent="-609600" algn="just" defTabSz="914400" rtl="1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Blip>
                <a:blip r:embed="rId2"/>
              </a:buBlip>
              <a:tabLst/>
              <a:defRPr/>
            </a:pPr>
            <a:r>
              <a:rPr kumimoji="0" lang="ar-SA" sz="3200" b="0" i="0" u="none" strike="noStrike" kern="0" cap="none" spc="0" normalizeH="0" baseline="0" noProof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 هل يمر يومك على هذا النمط؟</a:t>
            </a:r>
          </a:p>
          <a:p>
            <a:pPr marL="609600" marR="0" lvl="0" indent="-609600" algn="just" defTabSz="914400" rtl="1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Blip>
                <a:blip r:embed="rId2"/>
              </a:buBlip>
              <a:tabLst/>
              <a:defRPr/>
            </a:pPr>
            <a:r>
              <a:rPr kumimoji="0" lang="ar-SA" sz="3200" b="0" i="0" u="none" strike="noStrike" kern="0" cap="none" spc="0" normalizeH="0" baseline="0" noProof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 بالتأكيد أنت تتذكر أشياء مهمة ( اذكرها )؟</a:t>
            </a: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n-lt"/>
              <a:ea typeface="+mn-ea"/>
              <a:cs typeface="PT Bold Heading" pitchFamily="2" charset="-78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  <a:tabLst/>
              <a:defRPr/>
            </a:pPr>
            <a:endParaRPr kumimoji="0" lang="ar-SA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38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71604" y="928671"/>
            <a:ext cx="6615106" cy="107157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r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10000"/>
              <a:buBlip>
                <a:blip r:embed="rId2"/>
              </a:buBlip>
            </a:pPr>
            <a:r>
              <a:rPr lang="ar-SA" sz="6600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سؤال:</a:t>
            </a:r>
            <a:r>
              <a:rPr lang="en-US" sz="6600" dirty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/>
            </a:r>
            <a:br>
              <a:rPr lang="en-US" sz="6600" dirty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</a:br>
            <a:endParaRPr lang="ar-EG" sz="6600" dirty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786182" y="2500306"/>
            <a:ext cx="4572032" cy="285752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>
              <a:lnSpc>
                <a:spcPct val="90000"/>
              </a:lnSpc>
              <a:buClr>
                <a:schemeClr val="tx1"/>
              </a:buClr>
            </a:pPr>
            <a:r>
              <a:rPr lang="ar-SA" sz="6000" dirty="0">
                <a:solidFill>
                  <a:schemeClr val="tx2"/>
                </a:solidFill>
                <a:latin typeface="+mj-lt"/>
                <a:ea typeface="+mj-ea"/>
                <a:cs typeface="PT Bold Heading" pitchFamily="2" charset="-78"/>
              </a:rPr>
              <a:t>كيف تجعل </a:t>
            </a:r>
            <a:r>
              <a:rPr lang="ar-SA" sz="6000" dirty="0" smtClean="0">
                <a:solidFill>
                  <a:schemeClr val="tx2"/>
                </a:solidFill>
                <a:latin typeface="+mj-lt"/>
                <a:ea typeface="+mj-ea"/>
                <a:cs typeface="PT Bold Heading" pitchFamily="2" charset="-78"/>
              </a:rPr>
              <a:t>وقتك يعمل </a:t>
            </a:r>
            <a:r>
              <a:rPr lang="ar-SA" sz="6000" dirty="0">
                <a:solidFill>
                  <a:schemeClr val="tx2"/>
                </a:solidFill>
                <a:latin typeface="+mj-lt"/>
                <a:ea typeface="+mj-ea"/>
                <a:cs typeface="PT Bold Heading" pitchFamily="2" charset="-78"/>
              </a:rPr>
              <a:t>لصالحك؟ :</a:t>
            </a:r>
            <a:endParaRPr lang="en-US" sz="6000" dirty="0">
              <a:solidFill>
                <a:schemeClr val="tx2"/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>
              <a:lnSpc>
                <a:spcPct val="90000"/>
              </a:lnSpc>
              <a:buClr>
                <a:schemeClr val="tx1"/>
              </a:buClr>
            </a:pPr>
            <a:endParaRPr lang="ar-EG" sz="40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00B0F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0" y="571480"/>
            <a:ext cx="4025972" cy="6000792"/>
          </a:xfrm>
          <a:prstGeom prst="rect">
            <a:avLst/>
          </a:prstGeom>
          <a:noFill/>
        </p:spPr>
      </p:pic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39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8" name="عنوان 1"/>
          <p:cNvSpPr txBox="1">
            <a:spLocks/>
          </p:cNvSpPr>
          <p:nvPr/>
        </p:nvSpPr>
        <p:spPr bwMode="auto">
          <a:xfrm>
            <a:off x="2786050" y="4429132"/>
            <a:ext cx="3771872" cy="2143140"/>
          </a:xfrm>
          <a:prstGeom prst="leftArrow">
            <a:avLst>
              <a:gd name="adj1" fmla="val 50000"/>
              <a:gd name="adj2" fmla="val 47811"/>
            </a:avLst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AL-Mateen" pitchFamily="2" charset="-78"/>
              </a:rPr>
              <a:t>الجواب</a:t>
            </a:r>
            <a:endParaRPr kumimoji="0" lang="ar-SA" sz="80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AL-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9600" dirty="0" smtClean="0">
                <a:cs typeface="AL-Mateen" pitchFamily="2" charset="-78"/>
              </a:rPr>
              <a:t>الجواب</a:t>
            </a:r>
            <a:endParaRPr lang="ar-SA" sz="9600" dirty="0">
              <a:cs typeface="AL-Mateen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06463" lvl="0" indent="-6350" algn="justLow" eaLnBrk="0" hangingPunct="0"/>
            <a:r>
              <a:rPr lang="ar-SA" dirty="0" smtClean="0"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 </a:t>
            </a:r>
            <a:r>
              <a:rPr lang="ar-SA" dirty="0" smtClean="0">
                <a:solidFill>
                  <a:srgbClr val="6B171D"/>
                </a:solidFill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تحدد أهدافك</a:t>
            </a:r>
            <a:endParaRPr lang="en-US" sz="1600" dirty="0" smtClean="0">
              <a:solidFill>
                <a:srgbClr val="6B171D"/>
              </a:solidFill>
              <a:cs typeface="PT Bold Heading" pitchFamily="2" charset="-78"/>
            </a:endParaRPr>
          </a:p>
          <a:p>
            <a:pPr marL="906463" lvl="0" indent="-6350" algn="justLow" eaLnBrk="0" hangingPunct="0"/>
            <a:r>
              <a:rPr lang="ar-SA" dirty="0" smtClean="0">
                <a:solidFill>
                  <a:srgbClr val="6B171D"/>
                </a:solidFill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تحدد أولوياتك </a:t>
            </a:r>
            <a:endParaRPr lang="ar-SA" sz="1600" dirty="0" smtClean="0">
              <a:solidFill>
                <a:srgbClr val="6B171D"/>
              </a:solidFill>
              <a:latin typeface="Simplified Arabic" pitchFamily="18" charset="-78"/>
              <a:ea typeface="Calibri" pitchFamily="34" charset="0"/>
              <a:cs typeface="PT Bold Heading" pitchFamily="2" charset="-78"/>
            </a:endParaRPr>
          </a:p>
          <a:p>
            <a:pPr marL="906463" lvl="0" indent="-6350" algn="justLow" eaLnBrk="0" hangingPunct="0"/>
            <a:r>
              <a:rPr lang="ar-SA" dirty="0" smtClean="0">
                <a:solidFill>
                  <a:srgbClr val="6B171D"/>
                </a:solidFill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تخطط وقتك</a:t>
            </a:r>
            <a:endParaRPr lang="ar-SA" sz="2000" dirty="0" smtClean="0">
              <a:solidFill>
                <a:srgbClr val="6B171D"/>
              </a:solidFill>
              <a:latin typeface="Simplified Arabic" pitchFamily="18" charset="-78"/>
              <a:ea typeface="Calibri" pitchFamily="34" charset="0"/>
              <a:cs typeface="PT Bold Heading" pitchFamily="2" charset="-78"/>
            </a:endParaRPr>
          </a:p>
          <a:p>
            <a:pPr marL="906463" lvl="0" indent="-6350" algn="justLow" eaLnBrk="0" hangingPunct="0"/>
            <a:r>
              <a:rPr lang="ar-SA" dirty="0" smtClean="0">
                <a:solidFill>
                  <a:srgbClr val="6B171D"/>
                </a:solidFill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تستخدم سجلات وقتك</a:t>
            </a:r>
            <a:endParaRPr lang="en-US" sz="1600" dirty="0" smtClean="0">
              <a:solidFill>
                <a:srgbClr val="6B171D"/>
              </a:solidFill>
              <a:cs typeface="PT Bold Heading" pitchFamily="2" charset="-78"/>
            </a:endParaRPr>
          </a:p>
          <a:p>
            <a:pPr marL="906463" lvl="0" indent="-6350" algn="justLow" eaLnBrk="0" hangingPunct="0"/>
            <a:r>
              <a:rPr lang="ar-SA" dirty="0" smtClean="0">
                <a:solidFill>
                  <a:srgbClr val="6B171D"/>
                </a:solidFill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تستخدم التفويض والتوكيل بفعالية</a:t>
            </a:r>
          </a:p>
          <a:p>
            <a:pPr marL="906463" lvl="0" indent="-6350" algn="justLow" eaLnBrk="0" hangingPunct="0"/>
            <a:r>
              <a:rPr lang="ar-SA" dirty="0" smtClean="0">
                <a:solidFill>
                  <a:srgbClr val="6B171D"/>
                </a:solidFill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تتجنب مضيعات الأوقات</a:t>
            </a:r>
            <a:endParaRPr lang="ar-SA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40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28728" y="1500174"/>
            <a:ext cx="4643470" cy="838184"/>
          </a:xfr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just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10000"/>
            </a:pPr>
            <a:r>
              <a:rPr lang="ar-S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PT Bold Heading" pitchFamily="2" charset="-78"/>
              </a:rPr>
              <a:t>الموضوع الثالث</a:t>
            </a:r>
            <a:endParaRPr lang="ar-EG" sz="8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PT Bold Heading" pitchFamily="2" charset="-78"/>
            </a:endParaRPr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 bwMode="auto">
          <a:xfrm>
            <a:off x="428596" y="2928934"/>
            <a:ext cx="6643734" cy="114300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lvl="0" indent="-6096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10000"/>
            </a:pPr>
            <a:r>
              <a:rPr lang="ar-SA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PT Bold Heading" pitchFamily="2" charset="-78"/>
              </a:rPr>
              <a:t>قواعد لإدارة الوقت</a:t>
            </a:r>
            <a:endParaRPr kumimoji="0" lang="ar-EG" sz="8800" b="1" i="0" u="none" strike="noStrike" kern="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PT Bold Heading" pitchFamily="2" charset="-78"/>
            </a:endParaRPr>
          </a:p>
        </p:txBody>
      </p:sp>
      <p:pic>
        <p:nvPicPr>
          <p:cNvPr id="5" name="Picture 21" descr="6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64" y="4357694"/>
            <a:ext cx="1714500" cy="2057400"/>
          </a:xfrm>
          <a:prstGeom prst="rect">
            <a:avLst/>
          </a:prstGeom>
          <a:noFill/>
        </p:spPr>
      </p:pic>
      <p:pic>
        <p:nvPicPr>
          <p:cNvPr id="6" name="Picture 21" descr="6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71954"/>
            <a:ext cx="1714500" cy="2057400"/>
          </a:xfrm>
          <a:prstGeom prst="rect">
            <a:avLst/>
          </a:prstGeom>
          <a:noFill/>
        </p:spPr>
      </p:pic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41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9" name="عنصر نائب للتاريخ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10" name="مستطيل 9"/>
          <p:cNvSpPr/>
          <p:nvPr/>
        </p:nvSpPr>
        <p:spPr>
          <a:xfrm>
            <a:off x="7119607" y="1785926"/>
            <a:ext cx="1810111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99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PT Bold Heading" pitchFamily="2" charset="-78"/>
              </a:rPr>
              <a:t>6</a:t>
            </a:r>
            <a:endParaRPr lang="ar-S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9"/>
          <p:cNvSpPr>
            <a:spLocks noChangeArrowheads="1"/>
          </p:cNvSpPr>
          <p:nvPr/>
        </p:nvSpPr>
        <p:spPr bwMode="auto">
          <a:xfrm>
            <a:off x="2771775" y="2565400"/>
            <a:ext cx="3527425" cy="1439863"/>
          </a:xfrm>
          <a:prstGeom prst="flowChartPreparation">
            <a:avLst/>
          </a:prstGeom>
          <a:blipFill>
            <a:blip r:embed="rId2"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sz="2800" dirty="0" smtClean="0">
                <a:solidFill>
                  <a:srgbClr val="FFFF99"/>
                </a:solidFill>
                <a:cs typeface="PT Bold Heading" pitchFamily="2" charset="-78"/>
              </a:rPr>
              <a:t>قواعد إدارة الوقت</a:t>
            </a:r>
            <a:endParaRPr lang="en-US" sz="2800" dirty="0">
              <a:solidFill>
                <a:srgbClr val="FFFF99"/>
              </a:solidFill>
              <a:cs typeface="PT Bold Heading" pitchFamily="2" charset="-78"/>
            </a:endParaRPr>
          </a:p>
        </p:txBody>
      </p:sp>
      <p:sp>
        <p:nvSpPr>
          <p:cNvPr id="18" name="AutoShape 10"/>
          <p:cNvSpPr>
            <a:spLocks noChangeArrowheads="1"/>
          </p:cNvSpPr>
          <p:nvPr/>
        </p:nvSpPr>
        <p:spPr bwMode="auto">
          <a:xfrm>
            <a:off x="250825" y="4000504"/>
            <a:ext cx="2952750" cy="1428760"/>
          </a:xfrm>
          <a:prstGeom prst="flowChartProcess">
            <a:avLst/>
          </a:prstGeom>
          <a:blipFill>
            <a:blip r:embed="rId2"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sz="6600" dirty="0" smtClean="0">
                <a:solidFill>
                  <a:srgbClr val="FFFF99"/>
                </a:solidFill>
                <a:cs typeface="PT Bold Heading" pitchFamily="2" charset="-78"/>
              </a:rPr>
              <a:t>5</a:t>
            </a:r>
            <a:r>
              <a:rPr lang="ar-SA" sz="2800" dirty="0" smtClean="0">
                <a:solidFill>
                  <a:srgbClr val="FFFF99"/>
                </a:solidFill>
                <a:cs typeface="PT Bold Heading" pitchFamily="2" charset="-78"/>
              </a:rPr>
              <a:t>استخدم التفويض </a:t>
            </a:r>
          </a:p>
          <a:p>
            <a:pPr algn="ctr"/>
            <a:r>
              <a:rPr lang="ar-SA" sz="2800" dirty="0" smtClean="0">
                <a:solidFill>
                  <a:srgbClr val="FFFF99"/>
                </a:solidFill>
                <a:cs typeface="PT Bold Heading" pitchFamily="2" charset="-78"/>
              </a:rPr>
              <a:t>والتوكيل</a:t>
            </a:r>
            <a:endParaRPr lang="en-US" sz="2800" dirty="0">
              <a:solidFill>
                <a:srgbClr val="FFFF99"/>
              </a:solidFill>
              <a:cs typeface="PT Bold Heading" pitchFamily="2" charset="-78"/>
            </a:endParaRPr>
          </a:p>
        </p:txBody>
      </p:sp>
      <p:sp>
        <p:nvSpPr>
          <p:cNvPr id="19" name="AutoShape 11"/>
          <p:cNvSpPr>
            <a:spLocks noChangeArrowheads="1"/>
          </p:cNvSpPr>
          <p:nvPr/>
        </p:nvSpPr>
        <p:spPr bwMode="auto">
          <a:xfrm>
            <a:off x="323850" y="1142984"/>
            <a:ext cx="2952750" cy="1373184"/>
          </a:xfrm>
          <a:prstGeom prst="flowChartProcess">
            <a:avLst/>
          </a:prstGeom>
          <a:blipFill>
            <a:blip r:embed="rId2"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sz="6600" dirty="0" smtClean="0">
                <a:solidFill>
                  <a:srgbClr val="FFFF99"/>
                </a:solidFill>
                <a:cs typeface="PT Bold Heading" pitchFamily="2" charset="-78"/>
              </a:rPr>
              <a:t>6</a:t>
            </a:r>
            <a:r>
              <a:rPr lang="ar-SA" sz="2800" dirty="0" smtClean="0">
                <a:solidFill>
                  <a:srgbClr val="FFFF99"/>
                </a:solidFill>
                <a:cs typeface="PT Bold Heading" pitchFamily="2" charset="-78"/>
              </a:rPr>
              <a:t>اجتنب مضيعات</a:t>
            </a:r>
          </a:p>
          <a:p>
            <a:pPr algn="ctr"/>
            <a:r>
              <a:rPr lang="ar-SA" sz="2800" dirty="0" smtClean="0">
                <a:solidFill>
                  <a:srgbClr val="FFFF99"/>
                </a:solidFill>
                <a:cs typeface="PT Bold Heading" pitchFamily="2" charset="-78"/>
              </a:rPr>
              <a:t>الوقت</a:t>
            </a:r>
            <a:endParaRPr lang="en-US" sz="2800" dirty="0">
              <a:solidFill>
                <a:srgbClr val="FFFF99"/>
              </a:solidFill>
              <a:cs typeface="PT Bold Heading" pitchFamily="2" charset="-78"/>
            </a:endParaRPr>
          </a:p>
        </p:txBody>
      </p:sp>
      <p:sp>
        <p:nvSpPr>
          <p:cNvPr id="20" name="AutoShape 12"/>
          <p:cNvSpPr>
            <a:spLocks noChangeArrowheads="1"/>
          </p:cNvSpPr>
          <p:nvPr/>
        </p:nvSpPr>
        <p:spPr bwMode="auto">
          <a:xfrm>
            <a:off x="5867400" y="1142984"/>
            <a:ext cx="2952750" cy="1133491"/>
          </a:xfrm>
          <a:prstGeom prst="flowChartProcess">
            <a:avLst/>
          </a:prstGeom>
          <a:blipFill>
            <a:blip r:embed="rId2"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sz="6600" dirty="0" smtClean="0">
                <a:solidFill>
                  <a:srgbClr val="FFFF99"/>
                </a:solidFill>
                <a:cs typeface="PT Bold Heading" pitchFamily="2" charset="-78"/>
              </a:rPr>
              <a:t>2</a:t>
            </a:r>
            <a:r>
              <a:rPr lang="ar-SA" sz="2800" dirty="0" smtClean="0">
                <a:solidFill>
                  <a:srgbClr val="FFFF99"/>
                </a:solidFill>
                <a:cs typeface="PT Bold Heading" pitchFamily="2" charset="-78"/>
              </a:rPr>
              <a:t>حدد أولوياتك</a:t>
            </a:r>
            <a:endParaRPr lang="en-US" sz="2800" dirty="0">
              <a:solidFill>
                <a:srgbClr val="FFFF99"/>
              </a:solidFill>
              <a:cs typeface="PT Bold Heading" pitchFamily="2" charset="-78"/>
            </a:endParaRPr>
          </a:p>
        </p:txBody>
      </p:sp>
      <p:sp>
        <p:nvSpPr>
          <p:cNvPr id="21" name="AutoShape 13"/>
          <p:cNvSpPr>
            <a:spLocks noChangeArrowheads="1"/>
          </p:cNvSpPr>
          <p:nvPr/>
        </p:nvSpPr>
        <p:spPr bwMode="auto">
          <a:xfrm>
            <a:off x="3170950" y="188913"/>
            <a:ext cx="2714644" cy="863600"/>
          </a:xfrm>
          <a:prstGeom prst="flowChartProcess">
            <a:avLst/>
          </a:prstGeom>
          <a:blipFill>
            <a:blip r:embed="rId2"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sz="6600" dirty="0" smtClean="0">
                <a:solidFill>
                  <a:srgbClr val="FFFF99"/>
                </a:solidFill>
                <a:cs typeface="PT Bold Heading" pitchFamily="2" charset="-78"/>
              </a:rPr>
              <a:t>1</a:t>
            </a:r>
            <a:r>
              <a:rPr lang="ar-SA" sz="2800" dirty="0" smtClean="0">
                <a:solidFill>
                  <a:srgbClr val="FFFF99"/>
                </a:solidFill>
                <a:cs typeface="PT Bold Heading" pitchFamily="2" charset="-78"/>
              </a:rPr>
              <a:t>حدد أهدافك</a:t>
            </a:r>
            <a:endParaRPr lang="en-US" sz="2800" dirty="0">
              <a:solidFill>
                <a:srgbClr val="FFFF99"/>
              </a:solidFill>
              <a:cs typeface="PT Bold Heading" pitchFamily="2" charset="-78"/>
            </a:endParaRPr>
          </a:p>
        </p:txBody>
      </p:sp>
      <p:sp>
        <p:nvSpPr>
          <p:cNvPr id="22" name="AutoShape 14"/>
          <p:cNvSpPr>
            <a:spLocks noChangeArrowheads="1"/>
          </p:cNvSpPr>
          <p:nvPr/>
        </p:nvSpPr>
        <p:spPr bwMode="auto">
          <a:xfrm>
            <a:off x="5940425" y="4000504"/>
            <a:ext cx="2952750" cy="1357322"/>
          </a:xfrm>
          <a:prstGeom prst="flowChartProcess">
            <a:avLst/>
          </a:prstGeom>
          <a:blipFill>
            <a:blip r:embed="rId2"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sz="6600" dirty="0" smtClean="0">
                <a:solidFill>
                  <a:srgbClr val="FFFF99"/>
                </a:solidFill>
                <a:cs typeface="PT Bold Heading" pitchFamily="2" charset="-78"/>
              </a:rPr>
              <a:t>3</a:t>
            </a:r>
            <a:r>
              <a:rPr lang="ar-SA" sz="2800" dirty="0" smtClean="0">
                <a:solidFill>
                  <a:srgbClr val="FFFF99"/>
                </a:solidFill>
                <a:cs typeface="PT Bold Heading" pitchFamily="2" charset="-78"/>
              </a:rPr>
              <a:t>خطط لقضاء وقتك</a:t>
            </a:r>
            <a:endParaRPr lang="en-US" sz="2800" dirty="0">
              <a:solidFill>
                <a:srgbClr val="FFFF99"/>
              </a:solidFill>
              <a:cs typeface="PT Bold Heading" pitchFamily="2" charset="-78"/>
            </a:endParaRPr>
          </a:p>
        </p:txBody>
      </p:sp>
      <p:sp>
        <p:nvSpPr>
          <p:cNvPr id="23" name="AutoShape 15"/>
          <p:cNvSpPr>
            <a:spLocks noChangeArrowheads="1"/>
          </p:cNvSpPr>
          <p:nvPr/>
        </p:nvSpPr>
        <p:spPr bwMode="auto">
          <a:xfrm>
            <a:off x="3060700" y="5518174"/>
            <a:ext cx="3024188" cy="1268412"/>
          </a:xfrm>
          <a:prstGeom prst="flowChartProcess">
            <a:avLst/>
          </a:prstGeom>
          <a:blipFill>
            <a:blip r:embed="rId2"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sz="6600" dirty="0" smtClean="0">
                <a:solidFill>
                  <a:srgbClr val="FFFF99"/>
                </a:solidFill>
                <a:cs typeface="PT Bold Heading" pitchFamily="2" charset="-78"/>
              </a:rPr>
              <a:t>4</a:t>
            </a:r>
            <a:r>
              <a:rPr lang="ar-SA" sz="2800" dirty="0" smtClean="0">
                <a:solidFill>
                  <a:srgbClr val="FFFF99"/>
                </a:solidFill>
                <a:cs typeface="PT Bold Heading" pitchFamily="2" charset="-78"/>
              </a:rPr>
              <a:t>سجل وقتك</a:t>
            </a:r>
          </a:p>
          <a:p>
            <a:pPr algn="ctr"/>
            <a:r>
              <a:rPr lang="ar-SA" sz="1800" dirty="0" smtClean="0">
                <a:solidFill>
                  <a:srgbClr val="FFFF99"/>
                </a:solidFill>
                <a:cs typeface="PT Bold Heading" pitchFamily="2" charset="-78"/>
              </a:rPr>
              <a:t>( البرنامج الزمني)</a:t>
            </a:r>
            <a:endParaRPr lang="en-US" sz="1800" dirty="0">
              <a:solidFill>
                <a:srgbClr val="FFFF99"/>
              </a:solidFill>
              <a:cs typeface="PT Bold Heading" pitchFamily="2" charset="-78"/>
            </a:endParaRPr>
          </a:p>
        </p:txBody>
      </p:sp>
      <p:cxnSp>
        <p:nvCxnSpPr>
          <p:cNvPr id="24" name="AutoShape 25"/>
          <p:cNvCxnSpPr>
            <a:cxnSpLocks noChangeShapeType="1"/>
            <a:stCxn id="17" idx="3"/>
            <a:endCxn id="22" idx="0"/>
          </p:cNvCxnSpPr>
          <p:nvPr/>
        </p:nvCxnSpPr>
        <p:spPr bwMode="auto">
          <a:xfrm>
            <a:off x="6299200" y="3285332"/>
            <a:ext cx="1117600" cy="715172"/>
          </a:xfrm>
          <a:prstGeom prst="straightConnector1">
            <a:avLst/>
          </a:prstGeom>
          <a:noFill/>
          <a:ln w="38100">
            <a:solidFill>
              <a:srgbClr val="0066FF"/>
            </a:solidFill>
            <a:round/>
            <a:headEnd/>
            <a:tailEnd type="triangle" w="med" len="med"/>
          </a:ln>
          <a:effectLst/>
        </p:spPr>
      </p:cxnSp>
      <p:cxnSp>
        <p:nvCxnSpPr>
          <p:cNvPr id="25" name="AutoShape 26"/>
          <p:cNvCxnSpPr>
            <a:cxnSpLocks noChangeShapeType="1"/>
            <a:stCxn id="17" idx="3"/>
            <a:endCxn id="20" idx="2"/>
          </p:cNvCxnSpPr>
          <p:nvPr/>
        </p:nvCxnSpPr>
        <p:spPr bwMode="auto">
          <a:xfrm flipV="1">
            <a:off x="6299200" y="2276475"/>
            <a:ext cx="1044575" cy="1008857"/>
          </a:xfrm>
          <a:prstGeom prst="straightConnector1">
            <a:avLst/>
          </a:prstGeom>
          <a:noFill/>
          <a:ln w="38100">
            <a:solidFill>
              <a:srgbClr val="0066FF"/>
            </a:solidFill>
            <a:round/>
            <a:headEnd/>
            <a:tailEnd type="triangle" w="med" len="med"/>
          </a:ln>
          <a:effectLst/>
        </p:spPr>
      </p:cxnSp>
      <p:cxnSp>
        <p:nvCxnSpPr>
          <p:cNvPr id="26" name="AutoShape 27"/>
          <p:cNvCxnSpPr>
            <a:cxnSpLocks noChangeShapeType="1"/>
            <a:stCxn id="17" idx="1"/>
            <a:endCxn id="18" idx="0"/>
          </p:cNvCxnSpPr>
          <p:nvPr/>
        </p:nvCxnSpPr>
        <p:spPr bwMode="auto">
          <a:xfrm rot="10800000" flipV="1">
            <a:off x="1727201" y="3285332"/>
            <a:ext cx="1044575" cy="715172"/>
          </a:xfrm>
          <a:prstGeom prst="straightConnector1">
            <a:avLst/>
          </a:prstGeom>
          <a:noFill/>
          <a:ln w="38100">
            <a:solidFill>
              <a:srgbClr val="0066FF"/>
            </a:solidFill>
            <a:round/>
            <a:headEnd/>
            <a:tailEnd type="triangle" w="med" len="med"/>
          </a:ln>
          <a:effectLst/>
        </p:spPr>
      </p:cxnSp>
      <p:cxnSp>
        <p:nvCxnSpPr>
          <p:cNvPr id="27" name="AutoShape 28"/>
          <p:cNvCxnSpPr>
            <a:cxnSpLocks noChangeShapeType="1"/>
            <a:stCxn id="17" idx="1"/>
            <a:endCxn id="19" idx="2"/>
          </p:cNvCxnSpPr>
          <p:nvPr/>
        </p:nvCxnSpPr>
        <p:spPr bwMode="auto">
          <a:xfrm rot="10800000">
            <a:off x="1800225" y="2516168"/>
            <a:ext cx="971550" cy="769164"/>
          </a:xfrm>
          <a:prstGeom prst="straightConnector1">
            <a:avLst/>
          </a:prstGeom>
          <a:noFill/>
          <a:ln w="38100">
            <a:solidFill>
              <a:srgbClr val="0066FF"/>
            </a:solidFill>
            <a:round/>
            <a:headEnd/>
            <a:tailEnd type="triangle" w="med" len="med"/>
          </a:ln>
          <a:effectLst/>
        </p:spPr>
      </p:cxnSp>
      <p:cxnSp>
        <p:nvCxnSpPr>
          <p:cNvPr id="28" name="AutoShape 29"/>
          <p:cNvCxnSpPr>
            <a:cxnSpLocks noChangeShapeType="1"/>
            <a:stCxn id="17" idx="0"/>
            <a:endCxn id="21" idx="2"/>
          </p:cNvCxnSpPr>
          <p:nvPr/>
        </p:nvCxnSpPr>
        <p:spPr bwMode="auto">
          <a:xfrm rot="16200000" flipV="1">
            <a:off x="3775437" y="1805349"/>
            <a:ext cx="1512887" cy="7216"/>
          </a:xfrm>
          <a:prstGeom prst="straightConnector1">
            <a:avLst/>
          </a:prstGeom>
          <a:noFill/>
          <a:ln w="38100">
            <a:solidFill>
              <a:srgbClr val="0066FF"/>
            </a:solidFill>
            <a:round/>
            <a:headEnd/>
            <a:tailEnd type="triangle" w="med" len="med"/>
          </a:ln>
          <a:effectLst/>
        </p:spPr>
      </p:cxnSp>
      <p:cxnSp>
        <p:nvCxnSpPr>
          <p:cNvPr id="29" name="AutoShape 30"/>
          <p:cNvCxnSpPr>
            <a:cxnSpLocks noChangeShapeType="1"/>
            <a:stCxn id="17" idx="2"/>
          </p:cNvCxnSpPr>
          <p:nvPr/>
        </p:nvCxnSpPr>
        <p:spPr bwMode="auto">
          <a:xfrm rot="16200000" flipH="1">
            <a:off x="3841744" y="4699007"/>
            <a:ext cx="1424003" cy="36514"/>
          </a:xfrm>
          <a:prstGeom prst="straightConnector1">
            <a:avLst/>
          </a:prstGeom>
          <a:noFill/>
          <a:ln w="38100">
            <a:solidFill>
              <a:srgbClr val="0066FF"/>
            </a:solidFill>
            <a:round/>
            <a:headEnd/>
            <a:tailEnd type="triangle" w="med" len="med"/>
          </a:ln>
          <a:effectLst/>
        </p:spPr>
      </p:cxn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42</a:t>
            </a:fld>
            <a:endParaRPr lang="en-US"/>
          </a:p>
        </p:txBody>
      </p:sp>
      <p:sp>
        <p:nvSpPr>
          <p:cNvPr id="16" name="عنصر نائب للتذييل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928662" y="500042"/>
            <a:ext cx="7715304" cy="1123712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PT Bold Heading" pitchFamily="2" charset="-78"/>
              </a:rPr>
              <a:t>الوقت  ...   هو الحياة</a:t>
            </a:r>
            <a:endParaRPr lang="ar-EG" sz="6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57158" y="1928802"/>
            <a:ext cx="8501122" cy="2145268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PT Bold Heading" pitchFamily="2" charset="-78"/>
              </a:rPr>
              <a:t>وحسن إدارته ، مقياس النجاح في إدارة الذات والحياة</a:t>
            </a:r>
            <a:endParaRPr lang="ar-EG" sz="6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500298" y="4357694"/>
            <a:ext cx="4321175" cy="106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658933" dir="3746831">
              <a:srgbClr val="CC0000">
                <a:alpha val="50000"/>
              </a:srgbClr>
            </a:prst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9600" b="0" i="0" u="none" strike="noStrike" kern="0" cap="none" spc="0" normalizeH="0" baseline="600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PT Bold Heading" pitchFamily="2" charset="-78"/>
              </a:rPr>
              <a:t>إدارة</a:t>
            </a:r>
            <a:r>
              <a:rPr kumimoji="0" lang="ar-SA" sz="8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ar-SA" sz="9600" b="0" i="0" u="none" strike="noStrike" kern="0" cap="none" spc="0" normalizeH="0" baseline="600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PT Bold Heading" pitchFamily="2" charset="-78"/>
              </a:rPr>
              <a:t>الوقـت</a:t>
            </a:r>
            <a:endParaRPr kumimoji="0" lang="en-US" sz="9600" b="0" i="0" u="none" strike="noStrike" kern="0" cap="none" spc="0" normalizeH="0" baseline="600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57158" y="5214950"/>
            <a:ext cx="4316416" cy="10795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>
            <a:prstShdw prst="shdw17" dist="658933" dir="3746831">
              <a:srgbClr val="CC0000">
                <a:alpha val="50000"/>
              </a:srgbClr>
            </a:prstShdw>
          </a:effectLst>
        </p:spPr>
        <p:txBody>
          <a:bodyPr anchor="ctr"/>
          <a:lstStyle/>
          <a:p>
            <a:pPr algn="ctr"/>
            <a:r>
              <a:rPr lang="ar-SA" sz="7200" baseline="6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Heading" pitchFamily="2" charset="-78"/>
              </a:rPr>
              <a:t>تعني إدارة الحياة</a:t>
            </a:r>
            <a:endParaRPr lang="en-US" sz="7200" baseline="60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Heading" pitchFamily="2" charset="-78"/>
            </a:endParaRPr>
          </a:p>
        </p:txBody>
      </p:sp>
      <p:pic>
        <p:nvPicPr>
          <p:cNvPr id="7" name="Picture 2" descr="HAND1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500570"/>
            <a:ext cx="2365385" cy="2121338"/>
          </a:xfrm>
          <a:prstGeom prst="rect">
            <a:avLst/>
          </a:prstGeom>
          <a:noFill/>
        </p:spPr>
      </p:pic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F87A-C660-4A0A-8179-C5EBFF9FA456}" type="slidenum">
              <a:rPr lang="ar-SA" smtClean="0"/>
              <a:pPr/>
              <a:t>43</a:t>
            </a:fld>
            <a:endParaRPr lang="en-US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86078" y="1785926"/>
            <a:ext cx="6200764" cy="1928826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PT Bold Heading" pitchFamily="2" charset="-78"/>
              </a:rPr>
              <a:t>القاعدة الأولى: </a:t>
            </a:r>
            <a:br>
              <a:rPr lang="ar-SA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PT Bold Heading" pitchFamily="2" charset="-78"/>
              </a:rPr>
            </a:br>
            <a:r>
              <a:rPr lang="ar-SA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PT Bold Heading" pitchFamily="2" charset="-78"/>
              </a:rPr>
              <a:t>حدد أهدافك </a:t>
            </a:r>
            <a:endParaRPr lang="ar-EG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" name="صورة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57166"/>
            <a:ext cx="2000264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نجمة مكونة من 7 نقاط 6"/>
          <p:cNvSpPr/>
          <p:nvPr/>
        </p:nvSpPr>
        <p:spPr bwMode="auto">
          <a:xfrm rot="19926186">
            <a:off x="776164" y="4011745"/>
            <a:ext cx="2071702" cy="2000264"/>
          </a:xfrm>
          <a:prstGeom prst="star7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b="1" dirty="0" smtClean="0">
                <a:cs typeface="Al-Homam" pitchFamily="2" charset="-78"/>
              </a:rPr>
              <a:t>90</a:t>
            </a:r>
          </a:p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l-Homam" pitchFamily="2" charset="-78"/>
              </a:rPr>
              <a:t>دقيقة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44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143636" y="71414"/>
            <a:ext cx="2786082" cy="71438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dirty="0" smtClean="0">
                <a:solidFill>
                  <a:schemeClr val="bg2">
                    <a:lumMod val="50000"/>
                  </a:schemeClr>
                </a:solidFill>
                <a:cs typeface="AL-Mateen" pitchFamily="2" charset="-78"/>
              </a:rPr>
              <a:t>قاعدة مهمة</a:t>
            </a:r>
            <a:endParaRPr lang="ar-EG" dirty="0">
              <a:solidFill>
                <a:schemeClr val="bg2">
                  <a:lumMod val="50000"/>
                </a:schemeClr>
              </a:solidFill>
              <a:cs typeface="AL-Mateen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2357430"/>
            <a:ext cx="8715436" cy="3929090"/>
          </a:xfr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lvl="0" indent="-609600" algn="just">
              <a:lnSpc>
                <a:spcPct val="90000"/>
              </a:lnSpc>
              <a:buClr>
                <a:schemeClr val="tx1"/>
              </a:buClr>
              <a:buNone/>
            </a:pPr>
            <a:endParaRPr lang="en-US" sz="1100" b="1" dirty="0">
              <a:ln w="18415" cmpd="sng">
                <a:solidFill>
                  <a:srgbClr val="C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pPr marL="609600" lvl="0" indent="-609600" algn="just">
              <a:lnSpc>
                <a:spcPct val="90000"/>
              </a:lnSpc>
              <a:buClr>
                <a:schemeClr val="tx1"/>
              </a:buClr>
            </a:pPr>
            <a:r>
              <a:rPr lang="ar-EG" sz="3600" b="1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هل </a:t>
            </a:r>
            <a:r>
              <a:rPr lang="ar-SA" sz="3600" b="1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نحن نعيش أزمة </a:t>
            </a:r>
            <a:r>
              <a:rPr lang="ar-SA" sz="3600" b="1" dirty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غياب </a:t>
            </a:r>
            <a:r>
              <a:rPr lang="ar-SA" sz="3600" b="1" dirty="0" err="1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الأ</a:t>
            </a:r>
            <a:r>
              <a:rPr lang="ar-EG" sz="3600" b="1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هداف</a:t>
            </a:r>
            <a:r>
              <a:rPr lang="ar-SA" sz="3600" b="1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؟</a:t>
            </a:r>
          </a:p>
          <a:p>
            <a:pPr marL="609600" lvl="0" indent="-609600" algn="just">
              <a:lnSpc>
                <a:spcPct val="90000"/>
              </a:lnSpc>
              <a:buClr>
                <a:schemeClr val="tx1"/>
              </a:buClr>
            </a:pPr>
            <a:r>
              <a:rPr lang="ar-EG" sz="3600" b="1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 أم  عدم الوضوح  في الأهداف؟</a:t>
            </a:r>
          </a:p>
          <a:p>
            <a:pPr marL="609600" lvl="0" indent="-609600" algn="just">
              <a:lnSpc>
                <a:spcPct val="90000"/>
              </a:lnSpc>
              <a:buClr>
                <a:schemeClr val="tx1"/>
              </a:buClr>
              <a:buNone/>
            </a:pPr>
            <a:endParaRPr lang="en-US" sz="1100" b="1" dirty="0">
              <a:ln w="18415" cmpd="sng">
                <a:solidFill>
                  <a:srgbClr val="C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pPr marL="609600" lvl="0" indent="-609600" algn="just">
              <a:lnSpc>
                <a:spcPct val="90000"/>
              </a:lnSpc>
              <a:buClr>
                <a:schemeClr val="tx1"/>
              </a:buClr>
            </a:pPr>
            <a:r>
              <a:rPr lang="ar-SA" sz="3600" b="1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أم عدم الوضوح في الوسائل التي تحقق الأهداف؟ </a:t>
            </a:r>
          </a:p>
          <a:p>
            <a:pPr marL="609600" lvl="0" indent="-609600" algn="just">
              <a:lnSpc>
                <a:spcPct val="90000"/>
              </a:lnSpc>
              <a:buClr>
                <a:schemeClr val="tx1"/>
              </a:buClr>
            </a:pPr>
            <a:r>
              <a:rPr lang="ar-SA" sz="3600" b="1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هل وسائلنا تحقق أهدافنا؟</a:t>
            </a:r>
          </a:p>
          <a:p>
            <a:pPr marL="609600" lvl="0" indent="-609600" algn="just">
              <a:lnSpc>
                <a:spcPct val="90000"/>
              </a:lnSpc>
              <a:buClr>
                <a:schemeClr val="tx1"/>
              </a:buClr>
            </a:pPr>
            <a:r>
              <a:rPr lang="ar-SA" sz="3600" b="1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هل نستطيع قياس مدى التقدم في تحقيق الأهداف</a:t>
            </a:r>
            <a:endParaRPr lang="en-US" sz="3600" b="1" dirty="0">
              <a:ln w="18415" cmpd="sng">
                <a:solidFill>
                  <a:srgbClr val="C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None/>
            </a:pPr>
            <a:endParaRPr lang="ar-EG" sz="3600" b="1" dirty="0">
              <a:ln w="18415" cmpd="sng">
                <a:solidFill>
                  <a:srgbClr val="C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pic>
        <p:nvPicPr>
          <p:cNvPr id="4" name="صورة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2000264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2143108" y="857232"/>
            <a:ext cx="6572296" cy="1214446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just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kumimoji="0" lang="ar-SA" sz="3600" b="1" i="0" u="none" strike="noStrike" kern="0" normalizeH="0" baseline="0" noProof="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PT Bold Heading" pitchFamily="2" charset="-78"/>
              </a:rPr>
              <a:t>عندما لا تعرف أين تتجه ، فإن كل طريق يوصلك.   </a:t>
            </a:r>
            <a:r>
              <a:rPr kumimoji="0" lang="ar-EG" sz="3600" b="1" i="0" u="none" strike="noStrike" kern="0" normalizeH="0" baseline="0" noProof="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PT Bold Heading" pitchFamily="2" charset="-78"/>
              </a:rPr>
              <a:t>ولكن </a:t>
            </a:r>
            <a:r>
              <a:rPr kumimoji="0" lang="ar-SA" sz="3600" b="1" i="0" u="none" strike="noStrike" kern="0" normalizeH="0" baseline="0" noProof="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PT Bold Heading" pitchFamily="2" charset="-78"/>
              </a:rPr>
              <a:t>:  إلى أين؟</a:t>
            </a:r>
            <a:endParaRPr kumimoji="0" lang="ar-EG" sz="3600" b="1" i="0" u="none" strike="noStrike" kern="0" normalizeH="0" baseline="0" noProof="0" dirty="0" smtClean="0">
              <a:ln w="12700">
                <a:solidFill>
                  <a:srgbClr val="C00000"/>
                </a:solidFill>
                <a:prstDash val="solid"/>
              </a:ln>
              <a:solidFill>
                <a:schemeClr val="accent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PT Bold Heading" pitchFamily="2" charset="-78"/>
            </a:endParaRPr>
          </a:p>
          <a:p>
            <a:pPr marL="609600" marR="0" lvl="0" indent="-609600" algn="just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None/>
              <a:tabLst/>
              <a:defRPr/>
            </a:pPr>
            <a:endParaRPr kumimoji="0" lang="en-US" sz="1100" b="1" i="0" u="none" strike="noStrike" kern="0" normalizeH="0" baseline="0" noProof="0" dirty="0" smtClean="0">
              <a:ln w="12700">
                <a:solidFill>
                  <a:srgbClr val="C00000"/>
                </a:solidFill>
                <a:prstDash val="solid"/>
              </a:ln>
              <a:solidFill>
                <a:schemeClr val="accent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PT Bold Heading" pitchFamily="2" charset="-78"/>
            </a:endParaRPr>
          </a:p>
          <a:p>
            <a:pPr marL="609600" marR="0" lvl="0" indent="-609600" algn="just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tabLst/>
              <a:defRPr/>
            </a:pPr>
            <a:endParaRPr kumimoji="0" lang="ar-EG" sz="3600" b="1" i="0" u="none" strike="noStrike" kern="0" normalizeH="0" baseline="0" noProof="0" dirty="0" smtClean="0">
              <a:ln w="12700">
                <a:solidFill>
                  <a:srgbClr val="C00000"/>
                </a:solidFill>
                <a:prstDash val="solid"/>
              </a:ln>
              <a:solidFill>
                <a:schemeClr val="accent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45</a:t>
            </a:fld>
            <a:endParaRPr 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833966" y="571488"/>
            <a:ext cx="3952876" cy="11430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r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10000"/>
              <a:buBlip>
                <a:blip r:embed="rId2"/>
              </a:buBlip>
            </a:pPr>
            <a:r>
              <a:rPr lang="ar-SA" sz="4000" dirty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أقسام الأهداف: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/>
            </a:r>
            <a:br>
              <a:rPr lang="en-US" sz="4000" dirty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</a:br>
            <a:endParaRPr lang="ar-EG" sz="4000" dirty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85720" y="4286256"/>
            <a:ext cx="8286808" cy="1714512"/>
          </a:xfr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lvl="0" indent="-609600">
              <a:lnSpc>
                <a:spcPct val="90000"/>
              </a:lnSpc>
              <a:buClr>
                <a:schemeClr val="tx1"/>
              </a:buClr>
              <a:buNone/>
            </a:pP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وهي </a:t>
            </a: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أهم الأهداف التي يسعى </a:t>
            </a: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الإنسان لتحقيقها في </a:t>
            </a: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الحياة.</a:t>
            </a:r>
            <a:endParaRPr lang="en-US" sz="3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lvl="0" indent="-609600">
              <a:lnSpc>
                <a:spcPct val="90000"/>
              </a:lnSpc>
              <a:buClr>
                <a:schemeClr val="tx1"/>
              </a:buClr>
              <a:buNone/>
            </a:pP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ونجد أن ما عداه من الأهداف </a:t>
            </a: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تـخدم </a:t>
            </a:r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هذا الهدف</a:t>
            </a: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  <a:endParaRPr lang="en-US" sz="3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>
              <a:lnSpc>
                <a:spcPct val="90000"/>
              </a:lnSpc>
              <a:buClr>
                <a:schemeClr val="tx1"/>
              </a:buClr>
            </a:pPr>
            <a:endParaRPr lang="ar-SA" sz="1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>
              <a:lnSpc>
                <a:spcPct val="90000"/>
              </a:lnSpc>
              <a:buClr>
                <a:schemeClr val="tx1"/>
              </a:buClr>
            </a:pPr>
            <a:endParaRPr lang="ar-EG" sz="3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pic>
        <p:nvPicPr>
          <p:cNvPr id="65538" name="Picture 2" descr="http://www.darrellevans.net/wp-content/uploads/2011/01/goal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496" y="142851"/>
            <a:ext cx="4667256" cy="3821913"/>
          </a:xfrm>
          <a:prstGeom prst="rect">
            <a:avLst/>
          </a:prstGeom>
          <a:noFill/>
        </p:spPr>
      </p:pic>
      <p:sp>
        <p:nvSpPr>
          <p:cNvPr id="6" name="عنصر نائب للمحتوى 2"/>
          <p:cNvSpPr txBox="1">
            <a:spLocks/>
          </p:cNvSpPr>
          <p:nvPr/>
        </p:nvSpPr>
        <p:spPr bwMode="auto">
          <a:xfrm>
            <a:off x="3214678" y="2571744"/>
            <a:ext cx="5286412" cy="71438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tabLst/>
              <a:defRPr/>
            </a:pPr>
            <a:r>
              <a:rPr kumimoji="0" lang="ar-SA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PT Bold Heading" pitchFamily="2" charset="-78"/>
              </a:rPr>
              <a:t>أهداف كبرى ( غايات ) بعيدة:</a:t>
            </a: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PT Bold Heading" pitchFamily="2" charset="-78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Blip>
                <a:blip r:embed="rId2"/>
              </a:buBlip>
              <a:tabLst/>
              <a:defRPr/>
            </a:pPr>
            <a:endParaRPr kumimoji="0" lang="ar-SA" sz="18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PT Bold Heading" pitchFamily="2" charset="-78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Blip>
                <a:blip r:embed="rId2"/>
              </a:buBlip>
              <a:tabLst/>
              <a:defRPr/>
            </a:pPr>
            <a:endParaRPr kumimoji="0" lang="ar-EG" sz="36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46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9" name="عنصر نائب للتاريخ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285720" y="2428868"/>
            <a:ext cx="8429684" cy="3000396"/>
          </a:xfrm>
          <a:prstGeom prst="rect">
            <a:avLst/>
          </a:prstGeom>
          <a:solidFill>
            <a:srgbClr val="6B171D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>
              <a:lnSpc>
                <a:spcPct val="90000"/>
              </a:lnSpc>
              <a:buClr>
                <a:schemeClr val="tx1"/>
              </a:buClr>
            </a:pP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cs typeface="PT Bold Heading" pitchFamily="2" charset="-78"/>
            </a:endParaRPr>
          </a:p>
          <a:p>
            <a:pPr marL="609600" indent="-609600">
              <a:lnSpc>
                <a:spcPct val="90000"/>
              </a:lnSpc>
              <a:buClr>
                <a:schemeClr val="tx1"/>
              </a:buClr>
            </a:pPr>
            <a:r>
              <a:rPr lang="ar-S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PT Bold Heading" pitchFamily="2" charset="-78"/>
              </a:rPr>
              <a:t>هدف المسلم الأكبر : تحقيق عبودية الله</a:t>
            </a:r>
            <a:r>
              <a:rPr lang="ar-S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PT Bold Heading" pitchFamily="2" charset="-78"/>
              </a:rPr>
              <a:t>.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</a:pP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cs typeface="PT Bold Heading" pitchFamily="2" charset="-78"/>
            </a:endParaRPr>
          </a:p>
          <a:p>
            <a:pPr marL="609600" indent="-609600">
              <a:lnSpc>
                <a:spcPct val="90000"/>
              </a:lnSpc>
              <a:buClr>
                <a:schemeClr val="tx1"/>
              </a:buClr>
            </a:pPr>
            <a:r>
              <a:rPr lang="ar-S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PT Bold Heading" pitchFamily="2" charset="-78"/>
              </a:rPr>
              <a:t>هدف غير المسلم : تحقيق أكبر قدر من اللذة والمتعة.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cs typeface="PT Bold Heading" pitchFamily="2" charset="-78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Blip>
                <a:blip r:embed="rId2"/>
              </a:buBlip>
              <a:tabLst/>
              <a:defRPr/>
            </a:pPr>
            <a:endParaRPr kumimoji="0" lang="ar-SA" sz="1800" b="1" i="0" u="none" strike="noStrike" kern="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uLnTx/>
              <a:uFillTx/>
              <a:latin typeface="+mj-lt"/>
              <a:ea typeface="+mj-ea"/>
              <a:cs typeface="PT Bold Heading" pitchFamily="2" charset="-78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Blip>
                <a:blip r:embed="rId2"/>
              </a:buBlip>
              <a:tabLst/>
              <a:defRPr/>
            </a:pPr>
            <a:endParaRPr kumimoji="0" lang="ar-EG" sz="3600" b="1" i="0" u="none" strike="noStrike" kern="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uLnTx/>
              <a:uFillTx/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 bwMode="auto">
          <a:xfrm>
            <a:off x="2143108" y="642918"/>
            <a:ext cx="5286412" cy="71438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tabLst/>
              <a:defRPr/>
            </a:pPr>
            <a:r>
              <a:rPr kumimoji="0" lang="ar-SA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PT Bold Heading" pitchFamily="2" charset="-78"/>
              </a:rPr>
              <a:t>أهداف كبرى ( غايات ) بعيدة:</a:t>
            </a: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PT Bold Heading" pitchFamily="2" charset="-78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Blip>
                <a:blip r:embed="rId2"/>
              </a:buBlip>
              <a:tabLst/>
              <a:defRPr/>
            </a:pPr>
            <a:endParaRPr kumimoji="0" lang="ar-SA" sz="18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PT Bold Heading" pitchFamily="2" charset="-78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Blip>
                <a:blip r:embed="rId2"/>
              </a:buBlip>
              <a:tabLst/>
              <a:defRPr/>
            </a:pPr>
            <a:endParaRPr kumimoji="0" lang="ar-EG" sz="36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7207146" y="1500174"/>
            <a:ext cx="1293944" cy="661720"/>
          </a:xfrm>
          <a:prstGeom prst="rect">
            <a:avLst/>
          </a:prstGeom>
          <a:solidFill>
            <a:srgbClr val="6B171D"/>
          </a:solidFill>
        </p:spPr>
        <p:txBody>
          <a:bodyPr wrap="none">
            <a:spAutoFit/>
          </a:bodyPr>
          <a:lstStyle/>
          <a:p>
            <a:pPr marL="609600" indent="-609600">
              <a:lnSpc>
                <a:spcPct val="90000"/>
              </a:lnSpc>
              <a:buClr>
                <a:schemeClr val="tx1"/>
              </a:buClr>
            </a:pPr>
            <a:r>
              <a:rPr lang="ar-S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PT Bold Heading" pitchFamily="2" charset="-78"/>
              </a:rPr>
              <a:t>مثال:</a:t>
            </a: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47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42910" y="4429132"/>
            <a:ext cx="7772400" cy="1381124"/>
          </a:xfr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just">
              <a:lnSpc>
                <a:spcPct val="90000"/>
              </a:lnSpc>
              <a:buClr>
                <a:schemeClr val="tx1"/>
              </a:buClr>
            </a:pPr>
            <a:r>
              <a:rPr lang="ar-SA" sz="40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وهي مجموعة الأهداف التي تحقق الهدف الأكبر.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</a:pPr>
            <a:endParaRPr lang="ar-EG" sz="40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3428992" y="304800"/>
            <a:ext cx="4953008" cy="62387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r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10000"/>
              <a:buBlip>
                <a:blip r:embed="rId2"/>
              </a:buBlip>
            </a:pPr>
            <a:r>
              <a:rPr lang="ar-SA" sz="4000" dirty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أقسام الأهداف: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/>
            </a:r>
            <a:br>
              <a:rPr lang="en-US" sz="4000" dirty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</a:br>
            <a:endParaRPr lang="ar-EG" sz="4000" dirty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 bwMode="auto">
          <a:xfrm>
            <a:off x="2000232" y="2786058"/>
            <a:ext cx="5286412" cy="71438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tabLst/>
              <a:defRPr/>
            </a:pPr>
            <a:r>
              <a:rPr kumimoji="0" lang="ar-SA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PT Bold Heading" pitchFamily="2" charset="-78"/>
              </a:rPr>
              <a:t>الأهداف</a:t>
            </a:r>
            <a:r>
              <a:rPr kumimoji="0" lang="ar-SA" sz="3600" b="0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PT Bold Heading" pitchFamily="2" charset="-78"/>
              </a:rPr>
              <a:t> الوسطى (المرحلية )</a:t>
            </a: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PT Bold Heading" pitchFamily="2" charset="-78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Blip>
                <a:blip r:embed="rId2"/>
              </a:buBlip>
              <a:tabLst/>
              <a:defRPr/>
            </a:pPr>
            <a:endParaRPr kumimoji="0" lang="ar-SA" sz="18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PT Bold Heading" pitchFamily="2" charset="-78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Blip>
                <a:blip r:embed="rId2"/>
              </a:buBlip>
              <a:tabLst/>
              <a:defRPr/>
            </a:pPr>
            <a:endParaRPr kumimoji="0" lang="ar-EG" sz="36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 bwMode="auto">
          <a:xfrm>
            <a:off x="714348" y="5429264"/>
            <a:ext cx="7772400" cy="1143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just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tabLst/>
              <a:defRPr/>
            </a:pPr>
            <a:endParaRPr kumimoji="0" lang="ar-EG" sz="4000" b="0" i="0" u="none" strike="noStrike" kern="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48</a:t>
            </a:fld>
            <a:endParaRPr lang="en-US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214290"/>
            <a:ext cx="7772400" cy="78581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sz="4800" dirty="0" smtClean="0">
                <a:cs typeface="Al-Homam" pitchFamily="2" charset="-78"/>
              </a:rPr>
              <a:t>ماذا  تفهم من هذه الصورة ؟</a:t>
            </a:r>
            <a:endParaRPr lang="ar-SA" sz="4800" dirty="0">
              <a:cs typeface="Al-Homam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Picture 2" descr="http://tadwen.net/ayman/wp-content/uploads/2009/09/09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142844" y="1071546"/>
            <a:ext cx="8715436" cy="5671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49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1785926"/>
            <a:ext cx="7772400" cy="1000132"/>
          </a:xfrm>
        </p:spPr>
        <p:txBody>
          <a:bodyPr/>
          <a:lstStyle/>
          <a:p>
            <a:pPr lvl="0"/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مثال للمسلم:</a:t>
            </a:r>
            <a:endParaRPr lang="en-US" dirty="0" smtClean="0">
              <a:solidFill>
                <a:srgbClr val="FF0000"/>
              </a:solidFill>
              <a:cs typeface="PT Bold Heading" pitchFamily="2" charset="-78"/>
            </a:endParaRPr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 bwMode="auto">
          <a:xfrm>
            <a:off x="714348" y="2857496"/>
            <a:ext cx="7772400" cy="1357322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just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Blip>
                <a:blip r:embed="rId2"/>
              </a:buBlip>
              <a:tabLst/>
              <a:defRPr/>
            </a:pPr>
            <a:r>
              <a:rPr kumimoji="0" lang="ar-SA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PT Bold Heading" pitchFamily="2" charset="-78"/>
              </a:rPr>
              <a:t>الدعوة إلى  الله ، الصلاة ، طلب العلم ، بر الوالدين ، الزواج ، كسب الحلال.</a:t>
            </a:r>
            <a:endParaRPr kumimoji="0" lang="en-US" sz="40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PT Bold Heading" pitchFamily="2" charset="-78"/>
            </a:endParaRPr>
          </a:p>
          <a:p>
            <a:pPr marL="609600" marR="0" lvl="0" indent="-609600" algn="just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tabLst/>
              <a:defRPr/>
            </a:pPr>
            <a:endParaRPr kumimoji="0" lang="ar-EG" sz="40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 bwMode="auto">
          <a:xfrm>
            <a:off x="2143108" y="642918"/>
            <a:ext cx="5286412" cy="71438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tabLst/>
              <a:defRPr/>
            </a:pPr>
            <a:r>
              <a:rPr kumimoji="0" lang="ar-SA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PT Bold Heading" pitchFamily="2" charset="-78"/>
              </a:rPr>
              <a:t>الأهداف</a:t>
            </a:r>
            <a:r>
              <a:rPr kumimoji="0" lang="ar-SA" sz="3600" b="0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PT Bold Heading" pitchFamily="2" charset="-78"/>
              </a:rPr>
              <a:t> الوسطى (المرحلية )</a:t>
            </a: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PT Bold Heading" pitchFamily="2" charset="-78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Blip>
                <a:blip r:embed="rId2"/>
              </a:buBlip>
              <a:tabLst/>
              <a:defRPr/>
            </a:pPr>
            <a:endParaRPr kumimoji="0" lang="ar-SA" sz="18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PT Bold Heading" pitchFamily="2" charset="-78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Wingdings" pitchFamily="2" charset="2"/>
              <a:buBlip>
                <a:blip r:embed="rId2"/>
              </a:buBlip>
              <a:tabLst/>
              <a:defRPr/>
            </a:pPr>
            <a:endParaRPr kumimoji="0" lang="ar-EG" sz="36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50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9" name="عنصر نائب للتاريخ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محتوى 2"/>
          <p:cNvSpPr txBox="1">
            <a:spLocks/>
          </p:cNvSpPr>
          <p:nvPr/>
        </p:nvSpPr>
        <p:spPr bwMode="auto">
          <a:xfrm>
            <a:off x="2000232" y="571480"/>
            <a:ext cx="5286412" cy="71438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ar-SA" sz="3600" dirty="0">
                <a:solidFill>
                  <a:srgbClr val="FFFF00"/>
                </a:solidFill>
                <a:latin typeface="+mj-lt"/>
                <a:ea typeface="+mj-ea"/>
                <a:cs typeface="PT Bold Heading" pitchFamily="2" charset="-78"/>
              </a:rPr>
              <a:t>الأهداف الصغيرة (  الإجرائية ):</a:t>
            </a:r>
            <a:endParaRPr lang="en-US" sz="3600" dirty="0">
              <a:solidFill>
                <a:srgbClr val="FFFF00"/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 bwMode="auto">
          <a:xfrm>
            <a:off x="500034" y="2143116"/>
            <a:ext cx="8358246" cy="2500330"/>
          </a:xfrm>
          <a:prstGeom prst="rect">
            <a:avLst/>
          </a:prstGeom>
          <a:solidFill>
            <a:srgbClr val="6B171D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ar-SA" sz="4800" dirty="0" smtClean="0">
                <a:solidFill>
                  <a:srgbClr val="FFFF00"/>
                </a:solidFill>
                <a:latin typeface="+mj-lt"/>
                <a:ea typeface="+mj-ea"/>
                <a:cs typeface="PT Bold Heading" pitchFamily="2" charset="-78"/>
              </a:rPr>
              <a:t>وهي مجموعة الوسائل والأنشطة التي تحقق الأهداف الوسطى أو  (المرحلية )</a:t>
            </a:r>
            <a:endParaRPr lang="en-US" sz="6600" dirty="0">
              <a:solidFill>
                <a:srgbClr val="FFFF00"/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51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محتوى 2"/>
          <p:cNvSpPr txBox="1">
            <a:spLocks/>
          </p:cNvSpPr>
          <p:nvPr/>
        </p:nvSpPr>
        <p:spPr bwMode="auto">
          <a:xfrm>
            <a:off x="3143240" y="714356"/>
            <a:ext cx="5286412" cy="71438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ar-SA" sz="3600" dirty="0">
                <a:solidFill>
                  <a:srgbClr val="FFFF00"/>
                </a:solidFill>
                <a:latin typeface="+mj-lt"/>
                <a:ea typeface="+mj-ea"/>
                <a:cs typeface="PT Bold Heading" pitchFamily="2" charset="-78"/>
              </a:rPr>
              <a:t>الأهداف الصغيرة (  الإجرائية ):</a:t>
            </a:r>
            <a:endParaRPr lang="en-US" sz="3600" dirty="0">
              <a:solidFill>
                <a:srgbClr val="FFFF00"/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 bwMode="auto">
          <a:xfrm>
            <a:off x="357158" y="2928934"/>
            <a:ext cx="8358246" cy="2357454"/>
          </a:xfrm>
          <a:prstGeom prst="rect">
            <a:avLst/>
          </a:prstGeom>
          <a:solidFill>
            <a:srgbClr val="6B171D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FFFF00"/>
              </a:solidFill>
              <a:latin typeface="+mj-lt"/>
              <a:ea typeface="+mj-ea"/>
              <a:cs typeface="PT Bold Heading" pitchFamily="2" charset="-78"/>
            </a:endParaRPr>
          </a:p>
          <a:p>
            <a:r>
              <a:rPr lang="ar-SA" sz="3600" dirty="0">
                <a:solidFill>
                  <a:srgbClr val="FFFF00"/>
                </a:solidFill>
                <a:latin typeface="+mj-lt"/>
                <a:ea typeface="+mj-ea"/>
                <a:cs typeface="PT Bold Heading" pitchFamily="2" charset="-78"/>
              </a:rPr>
              <a:t>لطلب العلم عدة وسائل:   - التحاق بمركز – جامعة – بحوث.</a:t>
            </a:r>
            <a:endParaRPr lang="en-US" sz="3600" dirty="0">
              <a:solidFill>
                <a:srgbClr val="FFFF00"/>
              </a:solidFill>
              <a:latin typeface="+mj-lt"/>
              <a:ea typeface="+mj-ea"/>
              <a:cs typeface="PT Bold Heading" pitchFamily="2" charset="-78"/>
            </a:endParaRPr>
          </a:p>
          <a:p>
            <a:r>
              <a:rPr lang="ar-SA" sz="3600" dirty="0">
                <a:solidFill>
                  <a:srgbClr val="FFFF00"/>
                </a:solidFill>
                <a:latin typeface="+mj-lt"/>
                <a:ea typeface="+mj-ea"/>
                <a:cs typeface="PT Bold Heading" pitchFamily="2" charset="-78"/>
              </a:rPr>
              <a:t>الدعوة إلى الله : الشريط – الكتاب – المحاضرات.</a:t>
            </a:r>
            <a:endParaRPr lang="en-US" sz="3600" dirty="0">
              <a:solidFill>
                <a:srgbClr val="FFFF00"/>
              </a:solidFill>
              <a:latin typeface="+mj-lt"/>
              <a:ea typeface="+mj-ea"/>
              <a:cs typeface="PT Bold Heading" pitchFamily="2" charset="-78"/>
            </a:endParaRPr>
          </a:p>
          <a:p>
            <a:endParaRPr lang="en-US" sz="3600" dirty="0">
              <a:solidFill>
                <a:srgbClr val="FFFF00"/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7147392" y="1857364"/>
            <a:ext cx="1311578" cy="584775"/>
          </a:xfrm>
          <a:prstGeom prst="rect">
            <a:avLst/>
          </a:prstGeom>
          <a:solidFill>
            <a:srgbClr val="6B171D"/>
          </a:solidFill>
        </p:spPr>
        <p:txBody>
          <a:bodyPr wrap="none">
            <a:spAutoFit/>
          </a:bodyPr>
          <a:lstStyle/>
          <a:p>
            <a:r>
              <a:rPr lang="ar-SA" sz="3200" dirty="0" smtClean="0">
                <a:solidFill>
                  <a:srgbClr val="FFFF00"/>
                </a:solidFill>
                <a:cs typeface="PT Bold Heading" pitchFamily="2" charset="-78"/>
              </a:rPr>
              <a:t>مثالها :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52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9" name="عنصر نائب للتاريخ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11" name="مربع نص 10"/>
          <p:cNvSpPr txBox="1"/>
          <p:nvPr/>
        </p:nvSpPr>
        <p:spPr>
          <a:xfrm>
            <a:off x="1142976" y="5500702"/>
            <a:ext cx="6929486" cy="783193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000" dirty="0" smtClean="0">
                <a:cs typeface="AL-Mateen" pitchFamily="2" charset="-78"/>
              </a:rPr>
              <a:t>اكتب هدفين إجرائية تحقق الأهداف المرحلية</a:t>
            </a:r>
            <a:endParaRPr lang="ar-SA" sz="4000" dirty="0">
              <a:cs typeface="AL-Mateen" pitchFamily="2" charset="-78"/>
            </a:endParaRPr>
          </a:p>
        </p:txBody>
      </p:sp>
      <p:pic>
        <p:nvPicPr>
          <p:cNvPr id="63490" name="Picture 2" descr="https://encrypted-tbn0.gstatic.com/images?q=tbn:ANd9GcR-YYAbEL8aSSOnbQ5ZWE1WpNzTQ8xGvxmuWAGu5Vm8nXmYRZ2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071802" cy="2643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53</a:t>
            </a:fld>
            <a:endParaRPr lang="en-US"/>
          </a:p>
        </p:txBody>
      </p:sp>
      <p:sp>
        <p:nvSpPr>
          <p:cNvPr id="9" name="شكل بيضاوي 8"/>
          <p:cNvSpPr/>
          <p:nvPr/>
        </p:nvSpPr>
        <p:spPr bwMode="auto">
          <a:xfrm>
            <a:off x="3643306" y="71414"/>
            <a:ext cx="1857388" cy="135732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rgbClr val="00FFFF"/>
                </a:solidFill>
                <a:effectLst/>
                <a:cs typeface="AL-Mateen" pitchFamily="2" charset="-78"/>
              </a:rPr>
              <a:t>الهدف </a:t>
            </a:r>
          </a:p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rgbClr val="00FFFF"/>
                </a:solidFill>
                <a:effectLst/>
                <a:cs typeface="AL-Mateen" pitchFamily="2" charset="-78"/>
              </a:rPr>
              <a:t>العام</a:t>
            </a:r>
          </a:p>
        </p:txBody>
      </p:sp>
      <p:sp>
        <p:nvSpPr>
          <p:cNvPr id="10" name="شكل بيضاوي 9"/>
          <p:cNvSpPr/>
          <p:nvPr/>
        </p:nvSpPr>
        <p:spPr bwMode="auto">
          <a:xfrm>
            <a:off x="5857884" y="2357430"/>
            <a:ext cx="1857388" cy="135732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FFFF"/>
                </a:solidFill>
                <a:effectLst/>
                <a:cs typeface="AL-Mateen" pitchFamily="2" charset="-78"/>
              </a:rPr>
              <a:t>هدف</a:t>
            </a:r>
          </a:p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FFFF"/>
                </a:solidFill>
                <a:effectLst/>
                <a:cs typeface="AL-Mateen" pitchFamily="2" charset="-78"/>
              </a:rPr>
              <a:t> مرحلي</a:t>
            </a:r>
          </a:p>
        </p:txBody>
      </p:sp>
      <p:sp>
        <p:nvSpPr>
          <p:cNvPr id="11" name="شكل بيضاوي 10"/>
          <p:cNvSpPr/>
          <p:nvPr/>
        </p:nvSpPr>
        <p:spPr bwMode="auto">
          <a:xfrm>
            <a:off x="1214414" y="2285992"/>
            <a:ext cx="1857388" cy="135732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FFFF"/>
                </a:solidFill>
                <a:effectLst/>
                <a:cs typeface="AL-Mateen" pitchFamily="2" charset="-78"/>
              </a:rPr>
              <a:t>هدف </a:t>
            </a:r>
          </a:p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FFFF"/>
                </a:solidFill>
                <a:effectLst/>
                <a:cs typeface="AL-Mateen" pitchFamily="2" charset="-78"/>
              </a:rPr>
              <a:t>مرحلي</a:t>
            </a:r>
          </a:p>
        </p:txBody>
      </p:sp>
      <p:sp>
        <p:nvSpPr>
          <p:cNvPr id="12" name="شكل بيضاوي 11"/>
          <p:cNvSpPr/>
          <p:nvPr/>
        </p:nvSpPr>
        <p:spPr bwMode="auto">
          <a:xfrm>
            <a:off x="4714876" y="4857760"/>
            <a:ext cx="1857388" cy="135732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ar-SA" sz="2800" dirty="0" smtClean="0">
                <a:solidFill>
                  <a:srgbClr val="00FFFF"/>
                </a:solidFill>
                <a:cs typeface="AL-Mateen" pitchFamily="2" charset="-78"/>
              </a:rPr>
              <a:t>هدف</a:t>
            </a:r>
          </a:p>
          <a:p>
            <a:pPr algn="ctr"/>
            <a:r>
              <a:rPr lang="ar-SA" sz="2800" dirty="0" smtClean="0">
                <a:solidFill>
                  <a:srgbClr val="00FFFF"/>
                </a:solidFill>
                <a:cs typeface="AL-Mateen" pitchFamily="2" charset="-78"/>
              </a:rPr>
              <a:t> إجرائي</a:t>
            </a:r>
          </a:p>
        </p:txBody>
      </p:sp>
      <p:sp>
        <p:nvSpPr>
          <p:cNvPr id="13" name="شكل بيضاوي 12"/>
          <p:cNvSpPr/>
          <p:nvPr/>
        </p:nvSpPr>
        <p:spPr bwMode="auto">
          <a:xfrm>
            <a:off x="2428860" y="4857760"/>
            <a:ext cx="1857388" cy="135732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ar-SA" sz="2800" dirty="0" smtClean="0">
                <a:solidFill>
                  <a:srgbClr val="00FFFF"/>
                </a:solidFill>
                <a:cs typeface="AL-Mateen" pitchFamily="2" charset="-78"/>
              </a:rPr>
              <a:t>هدف </a:t>
            </a:r>
          </a:p>
          <a:p>
            <a:pPr algn="ctr"/>
            <a:r>
              <a:rPr lang="ar-SA" sz="2800" dirty="0" smtClean="0">
                <a:solidFill>
                  <a:srgbClr val="00FFFF"/>
                </a:solidFill>
                <a:cs typeface="AL-Mateen" pitchFamily="2" charset="-78"/>
              </a:rPr>
              <a:t>إجرائي</a:t>
            </a:r>
          </a:p>
        </p:txBody>
      </p:sp>
      <p:sp>
        <p:nvSpPr>
          <p:cNvPr id="14" name="شكل بيضاوي 13"/>
          <p:cNvSpPr/>
          <p:nvPr/>
        </p:nvSpPr>
        <p:spPr bwMode="auto">
          <a:xfrm>
            <a:off x="214282" y="4857760"/>
            <a:ext cx="1857388" cy="135732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ar-SA" sz="2800" dirty="0" smtClean="0">
                <a:solidFill>
                  <a:srgbClr val="00FFFF"/>
                </a:solidFill>
                <a:cs typeface="AL-Mateen" pitchFamily="2" charset="-78"/>
              </a:rPr>
              <a:t>هدف</a:t>
            </a:r>
          </a:p>
          <a:p>
            <a:pPr algn="ctr"/>
            <a:r>
              <a:rPr lang="ar-SA" sz="2800" dirty="0" smtClean="0">
                <a:solidFill>
                  <a:srgbClr val="00FFFF"/>
                </a:solidFill>
                <a:cs typeface="AL-Mateen" pitchFamily="2" charset="-78"/>
              </a:rPr>
              <a:t> إجرائي</a:t>
            </a:r>
          </a:p>
        </p:txBody>
      </p:sp>
      <p:sp>
        <p:nvSpPr>
          <p:cNvPr id="15" name="شكل بيضاوي 14"/>
          <p:cNvSpPr/>
          <p:nvPr/>
        </p:nvSpPr>
        <p:spPr bwMode="auto">
          <a:xfrm>
            <a:off x="6929454" y="4857760"/>
            <a:ext cx="1857388" cy="135732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FFFF"/>
                </a:solidFill>
                <a:effectLst/>
                <a:cs typeface="AL-Mateen" pitchFamily="2" charset="-78"/>
              </a:rPr>
              <a:t>هدف</a:t>
            </a:r>
          </a:p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FFFF"/>
                </a:solidFill>
                <a:effectLst/>
                <a:cs typeface="AL-Mateen" pitchFamily="2" charset="-78"/>
              </a:rPr>
              <a:t> إجرائي</a:t>
            </a:r>
          </a:p>
        </p:txBody>
      </p:sp>
      <p:cxnSp>
        <p:nvCxnSpPr>
          <p:cNvPr id="17" name="رابط كسهم مستقيم 16"/>
          <p:cNvCxnSpPr>
            <a:stCxn id="9" idx="4"/>
            <a:endCxn id="10" idx="0"/>
          </p:cNvCxnSpPr>
          <p:nvPr/>
        </p:nvCxnSpPr>
        <p:spPr bwMode="auto">
          <a:xfrm rot="16200000" flipH="1">
            <a:off x="5214942" y="785794"/>
            <a:ext cx="928694" cy="221457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stealth"/>
          </a:ln>
          <a:effectLst/>
        </p:spPr>
      </p:cxnSp>
      <p:cxnSp>
        <p:nvCxnSpPr>
          <p:cNvPr id="19" name="رابط كسهم مستقيم 18"/>
          <p:cNvCxnSpPr>
            <a:stCxn id="9" idx="4"/>
            <a:endCxn id="11" idx="0"/>
          </p:cNvCxnSpPr>
          <p:nvPr/>
        </p:nvCxnSpPr>
        <p:spPr bwMode="auto">
          <a:xfrm rot="5400000">
            <a:off x="2928926" y="642918"/>
            <a:ext cx="857256" cy="242889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stealth"/>
          </a:ln>
          <a:effectLst/>
        </p:spPr>
      </p:cxnSp>
      <p:cxnSp>
        <p:nvCxnSpPr>
          <p:cNvPr id="21" name="رابط كسهم مستقيم 20"/>
          <p:cNvCxnSpPr>
            <a:stCxn id="10" idx="4"/>
            <a:endCxn id="15" idx="0"/>
          </p:cNvCxnSpPr>
          <p:nvPr/>
        </p:nvCxnSpPr>
        <p:spPr bwMode="auto">
          <a:xfrm rot="16200000" flipH="1">
            <a:off x="6750859" y="3750471"/>
            <a:ext cx="1143008" cy="107157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stealth"/>
          </a:ln>
          <a:effectLst/>
        </p:spPr>
      </p:cxnSp>
      <p:cxnSp>
        <p:nvCxnSpPr>
          <p:cNvPr id="23" name="رابط كسهم مستقيم 22"/>
          <p:cNvCxnSpPr>
            <a:stCxn id="10" idx="4"/>
            <a:endCxn id="12" idx="0"/>
          </p:cNvCxnSpPr>
          <p:nvPr/>
        </p:nvCxnSpPr>
        <p:spPr bwMode="auto">
          <a:xfrm rot="5400000">
            <a:off x="5643570" y="3714752"/>
            <a:ext cx="1143008" cy="114300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stealth"/>
          </a:ln>
          <a:effectLst/>
        </p:spPr>
      </p:cxnSp>
      <p:cxnSp>
        <p:nvCxnSpPr>
          <p:cNvPr id="25" name="رابط كسهم مستقيم 24"/>
          <p:cNvCxnSpPr>
            <a:stCxn id="11" idx="4"/>
            <a:endCxn id="13" idx="0"/>
          </p:cNvCxnSpPr>
          <p:nvPr/>
        </p:nvCxnSpPr>
        <p:spPr bwMode="auto">
          <a:xfrm rot="16200000" flipH="1">
            <a:off x="2143108" y="3643314"/>
            <a:ext cx="1214446" cy="1214446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stealth"/>
          </a:ln>
          <a:effectLst/>
        </p:spPr>
      </p:cxnSp>
      <p:cxnSp>
        <p:nvCxnSpPr>
          <p:cNvPr id="27" name="رابط كسهم مستقيم 26"/>
          <p:cNvCxnSpPr>
            <a:stCxn id="11" idx="4"/>
            <a:endCxn id="14" idx="0"/>
          </p:cNvCxnSpPr>
          <p:nvPr/>
        </p:nvCxnSpPr>
        <p:spPr bwMode="auto">
          <a:xfrm rot="5400000">
            <a:off x="1035819" y="3750471"/>
            <a:ext cx="1214446" cy="100013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stealth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57252" y="285728"/>
            <a:ext cx="7772400" cy="11430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ar-SA" sz="4000" dirty="0">
                <a:cs typeface="PT Bold Heading" pitchFamily="2" charset="-78"/>
              </a:rPr>
              <a:t>توجيهات مهمة  في صياغة الأهداف:</a:t>
            </a:r>
            <a:r>
              <a:rPr lang="en-US" sz="4000" dirty="0">
                <a:cs typeface="PT Bold Heading" pitchFamily="2" charset="-78"/>
              </a:rPr>
              <a:t/>
            </a:r>
            <a:br>
              <a:rPr lang="en-US" sz="4000" dirty="0">
                <a:cs typeface="PT Bold Heading" pitchFamily="2" charset="-78"/>
              </a:rPr>
            </a:br>
            <a:endParaRPr lang="ar-EG" sz="4000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85720" y="857232"/>
            <a:ext cx="8501122" cy="5429288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14350" indent="-514350">
              <a:buNone/>
            </a:pPr>
            <a:r>
              <a:rPr lang="ar-SA" sz="2700" dirty="0" smtClean="0">
                <a:solidFill>
                  <a:srgbClr val="006600"/>
                </a:solidFill>
                <a:latin typeface="+mj-lt"/>
                <a:ea typeface="+mj-ea"/>
                <a:cs typeface="PT Bold Heading" pitchFamily="2" charset="-78"/>
              </a:rPr>
              <a:t>1- </a:t>
            </a:r>
            <a:r>
              <a:rPr lang="ar-SA" sz="2700" dirty="0">
                <a:solidFill>
                  <a:srgbClr val="006600"/>
                </a:solidFill>
                <a:latin typeface="+mj-lt"/>
                <a:ea typeface="+mj-ea"/>
                <a:cs typeface="PT Bold Heading" pitchFamily="2" charset="-78"/>
              </a:rPr>
              <a:t>دون أهدافك بنفسك أو بالتعاون مع زميلك.</a:t>
            </a:r>
            <a:endParaRPr lang="en-US" sz="2700" dirty="0">
              <a:solidFill>
                <a:srgbClr val="006600"/>
              </a:solidFill>
              <a:latin typeface="+mj-lt"/>
              <a:ea typeface="+mj-ea"/>
              <a:cs typeface="PT Bold Heading" pitchFamily="2" charset="-78"/>
            </a:endParaRPr>
          </a:p>
          <a:p>
            <a:pPr marL="514350" indent="-514350">
              <a:lnSpc>
                <a:spcPct val="150000"/>
              </a:lnSpc>
              <a:buNone/>
            </a:pPr>
            <a:r>
              <a:rPr lang="ar-SA" sz="2700" dirty="0">
                <a:solidFill>
                  <a:srgbClr val="006600"/>
                </a:solidFill>
                <a:latin typeface="+mj-lt"/>
                <a:ea typeface="+mj-ea"/>
                <a:cs typeface="PT Bold Heading" pitchFamily="2" charset="-78"/>
              </a:rPr>
              <a:t>2- احرص على كتابتها حتى لا تنسى.</a:t>
            </a:r>
            <a:endParaRPr lang="en-US" sz="2700" dirty="0">
              <a:solidFill>
                <a:srgbClr val="006600"/>
              </a:solidFill>
              <a:latin typeface="+mj-lt"/>
              <a:ea typeface="+mj-ea"/>
              <a:cs typeface="PT Bold Heading" pitchFamily="2" charset="-78"/>
            </a:endParaRPr>
          </a:p>
          <a:p>
            <a:pPr marL="514350" indent="-514350">
              <a:lnSpc>
                <a:spcPct val="150000"/>
              </a:lnSpc>
              <a:buNone/>
            </a:pPr>
            <a:r>
              <a:rPr lang="ar-SA" sz="2700" dirty="0">
                <a:solidFill>
                  <a:srgbClr val="006600"/>
                </a:solidFill>
                <a:latin typeface="+mj-lt"/>
                <a:ea typeface="+mj-ea"/>
                <a:cs typeface="PT Bold Heading" pitchFamily="2" charset="-78"/>
              </a:rPr>
              <a:t>3- لابد لأن تكون أهدافك سامية ولكن غير مستحيلة ، حتى تكون ذات أهمية عالية.</a:t>
            </a:r>
            <a:endParaRPr lang="en-US" sz="2700" dirty="0">
              <a:solidFill>
                <a:srgbClr val="006600"/>
              </a:solidFill>
              <a:latin typeface="+mj-lt"/>
              <a:ea typeface="+mj-ea"/>
              <a:cs typeface="PT Bold Heading" pitchFamily="2" charset="-78"/>
            </a:endParaRPr>
          </a:p>
          <a:p>
            <a:pPr marL="514350" indent="-514350">
              <a:lnSpc>
                <a:spcPct val="150000"/>
              </a:lnSpc>
              <a:buNone/>
            </a:pPr>
            <a:r>
              <a:rPr lang="ar-SA" sz="2700" dirty="0">
                <a:solidFill>
                  <a:srgbClr val="006600"/>
                </a:solidFill>
                <a:latin typeface="+mj-lt"/>
                <a:ea typeface="+mj-ea"/>
                <a:cs typeface="PT Bold Heading" pitchFamily="2" charset="-78"/>
              </a:rPr>
              <a:t>4- اهتم بالكيف عند تحقيق الأهداف لا بالكم.</a:t>
            </a:r>
            <a:endParaRPr lang="en-US" sz="2700" dirty="0">
              <a:solidFill>
                <a:srgbClr val="006600"/>
              </a:solidFill>
              <a:latin typeface="+mj-lt"/>
              <a:ea typeface="+mj-ea"/>
              <a:cs typeface="PT Bold Heading" pitchFamily="2" charset="-78"/>
            </a:endParaRPr>
          </a:p>
          <a:p>
            <a:pPr marL="514350" indent="-514350">
              <a:lnSpc>
                <a:spcPct val="150000"/>
              </a:lnSpc>
              <a:buNone/>
            </a:pPr>
            <a:r>
              <a:rPr lang="ar-SA" sz="2700" dirty="0">
                <a:solidFill>
                  <a:srgbClr val="006600"/>
                </a:solidFill>
                <a:latin typeface="+mj-lt"/>
                <a:ea typeface="+mj-ea"/>
                <a:cs typeface="PT Bold Heading" pitchFamily="2" charset="-78"/>
              </a:rPr>
              <a:t>5- أن تكون الأهداف واضحة ودقيقة واقعية ممكنة التحقيق.</a:t>
            </a:r>
            <a:endParaRPr lang="en-US" sz="2700" dirty="0">
              <a:solidFill>
                <a:srgbClr val="006600"/>
              </a:solidFill>
              <a:latin typeface="+mj-lt"/>
              <a:ea typeface="+mj-ea"/>
              <a:cs typeface="PT Bold Heading" pitchFamily="2" charset="-78"/>
            </a:endParaRPr>
          </a:p>
          <a:p>
            <a:pPr marL="514350" indent="-514350">
              <a:lnSpc>
                <a:spcPct val="150000"/>
              </a:lnSpc>
              <a:buNone/>
            </a:pPr>
            <a:r>
              <a:rPr lang="ar-SA" sz="2700" dirty="0">
                <a:solidFill>
                  <a:srgbClr val="006600"/>
                </a:solidFill>
                <a:latin typeface="+mj-lt"/>
                <a:ea typeface="+mj-ea"/>
                <a:cs typeface="PT Bold Heading" pitchFamily="2" charset="-78"/>
              </a:rPr>
              <a:t>6- أن تكون الأهداف (خاصة الأهداف الصغرى )  قابلة للقياس .</a:t>
            </a:r>
            <a:endParaRPr lang="en-US" sz="2700" dirty="0">
              <a:solidFill>
                <a:srgbClr val="006600"/>
              </a:solidFill>
              <a:latin typeface="+mj-lt"/>
              <a:ea typeface="+mj-ea"/>
              <a:cs typeface="PT Bold Heading" pitchFamily="2" charset="-78"/>
            </a:endParaRPr>
          </a:p>
          <a:p>
            <a:pPr marL="514350" indent="-514350">
              <a:lnSpc>
                <a:spcPct val="150000"/>
              </a:lnSpc>
              <a:buNone/>
            </a:pPr>
            <a:r>
              <a:rPr lang="ar-SA" sz="2700" dirty="0">
                <a:solidFill>
                  <a:srgbClr val="006600"/>
                </a:solidFill>
                <a:latin typeface="+mj-lt"/>
                <a:ea typeface="+mj-ea"/>
                <a:cs typeface="PT Bold Heading" pitchFamily="2" charset="-78"/>
              </a:rPr>
              <a:t>7- أحرص أن تكون أهدافك شاملة لكافة جوانب حياتك ، وان لا تغفل منها شيء</a:t>
            </a:r>
            <a:r>
              <a:rPr lang="ar-SA" sz="2700" dirty="0" smtClean="0">
                <a:solidFill>
                  <a:srgbClr val="006600"/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  <a:endParaRPr lang="en-US" sz="2700" dirty="0">
              <a:solidFill>
                <a:srgbClr val="006600"/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54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42852"/>
            <a:ext cx="7772400" cy="947758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ar-SA" sz="4000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نشاط تطبيق عملي أكمل الجدول</a:t>
            </a:r>
            <a:endParaRPr lang="ar-EG" sz="4000" dirty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285720" y="1285860"/>
          <a:ext cx="8501122" cy="4929221"/>
        </p:xfrm>
        <a:graphic>
          <a:graphicData uri="http://schemas.openxmlformats.org/drawingml/2006/table">
            <a:tbl>
              <a:tblPr/>
              <a:tblGrid>
                <a:gridCol w="4391386"/>
                <a:gridCol w="2538100"/>
                <a:gridCol w="1571636"/>
              </a:tblGrid>
              <a:tr h="863245">
                <a:tc>
                  <a:txBody>
                    <a:bodyPr/>
                    <a:lstStyle/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الأهداف الصغرى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( الأنشطة  قابلة للقياس)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الأهداف الوسطى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( الأهداف المرحلية )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الأهداف الكبرى </a:t>
                      </a:r>
                      <a:r>
                        <a:rPr lang="ar-SA" sz="18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(العامة )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458826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24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تكوين </a:t>
                      </a:r>
                      <a:r>
                        <a:rPr lang="ar-SA" sz="24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أسرة صالحة عابدة لله تعالى</a:t>
                      </a:r>
                      <a:endParaRPr lang="en-US" sz="24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458826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458826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458826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464896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424062">
                <a:tc>
                  <a:txBody>
                    <a:bodyPr/>
                    <a:lstStyle/>
                    <a:p>
                      <a:endParaRPr lang="ar-SA" dirty="0"/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424062">
                <a:tc>
                  <a:txBody>
                    <a:bodyPr/>
                    <a:lstStyle/>
                    <a:p>
                      <a:endParaRPr lang="ar-SA" dirty="0"/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458826">
                <a:tc>
                  <a:txBody>
                    <a:bodyPr/>
                    <a:lstStyle/>
                    <a:p>
                      <a:endParaRPr lang="ar-SA" dirty="0"/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458826">
                <a:tc>
                  <a:txBody>
                    <a:bodyPr/>
                    <a:lstStyle/>
                    <a:p>
                      <a:endParaRPr lang="ar-SA" dirty="0"/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55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42852"/>
            <a:ext cx="7772400" cy="947758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ar-SA" sz="4000" dirty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تطبيق عملي</a:t>
            </a:r>
            <a:endParaRPr lang="ar-EG" sz="4000" dirty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285720" y="1285860"/>
          <a:ext cx="8501122" cy="5072096"/>
        </p:xfrm>
        <a:graphic>
          <a:graphicData uri="http://schemas.openxmlformats.org/drawingml/2006/table">
            <a:tbl>
              <a:tblPr/>
              <a:tblGrid>
                <a:gridCol w="4391386"/>
                <a:gridCol w="2816495"/>
                <a:gridCol w="1293241"/>
              </a:tblGrid>
              <a:tr h="1003484">
                <a:tc>
                  <a:txBody>
                    <a:bodyPr/>
                    <a:lstStyle/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الأهداف الصغرى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( الأنشطة  قابلة للقياس)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الأهداف الوسطى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( الأهداف المرحلية )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الأهداف الكبرى </a:t>
                      </a:r>
                      <a:r>
                        <a:rPr lang="ar-SA" sz="18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(العامة )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41329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توفير المهر ( سنتين </a:t>
                      </a:r>
                      <a:r>
                        <a:rPr lang="ar-SA" sz="18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 من اليوم )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الزواج </a:t>
                      </a: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خلال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( خمس سنوات )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24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تكوين </a:t>
                      </a:r>
                      <a:r>
                        <a:rPr lang="ar-SA" sz="24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أسرة صالحة عابدة لله تعالى</a:t>
                      </a:r>
                      <a:endParaRPr lang="en-US" sz="24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41329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البحث عن الزوجة الصالحة ( سنة )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41329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تأثيث المنزل ( سنة )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41329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الزواج ( سنة )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668989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تسجيل الأولاد في مدارس محو الأمية ابتداء  من أول السنة 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تعليم الأهل والأولاد العلوم الشرعية إضافة إلى التعليم </a:t>
                      </a:r>
                      <a:r>
                        <a:rPr lang="ar-SA" sz="18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الرسمي</a:t>
                      </a:r>
                    </a:p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682660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تسجيل الأولاد في حلقات تحفيظ القرآن في الفترة المسائية من أول السنة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668989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تسجيل الأهل في الحلقة النسائية من أول العام القادم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41329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عمل حلقة يوم الاثنين عصرا في التوحيد 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41329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إلزام الأولاد بحلقة المسجد يوم الخميس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56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57</a:t>
            </a:fld>
            <a:endParaRPr lang="en-US"/>
          </a:p>
        </p:txBody>
      </p:sp>
      <p:graphicFrame>
        <p:nvGraphicFramePr>
          <p:cNvPr id="7" name="عنصر نائب للمحتوى 3"/>
          <p:cNvGraphicFramePr>
            <a:graphicFrameLocks/>
          </p:cNvGraphicFramePr>
          <p:nvPr/>
        </p:nvGraphicFramePr>
        <p:xfrm>
          <a:off x="285720" y="642919"/>
          <a:ext cx="8501122" cy="4929221"/>
        </p:xfrm>
        <a:graphic>
          <a:graphicData uri="http://schemas.openxmlformats.org/drawingml/2006/table">
            <a:tbl>
              <a:tblPr/>
              <a:tblGrid>
                <a:gridCol w="4391386"/>
                <a:gridCol w="2538100"/>
                <a:gridCol w="1571636"/>
              </a:tblGrid>
              <a:tr h="863245">
                <a:tc>
                  <a:txBody>
                    <a:bodyPr/>
                    <a:lstStyle/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الأهداف الصغرى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( الأنشطة  قابلة للقياس)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الأهداف الوسطى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( الأهداف المرحلية )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الأهداف الكبرى </a:t>
                      </a:r>
                      <a:r>
                        <a:rPr lang="ar-SA" sz="18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(العامة )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458826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24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نيل شهادة الدكتوراه بعد عشر سنوات</a:t>
                      </a:r>
                      <a:endParaRPr lang="en-US" sz="24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458826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458826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458826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464896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424062">
                <a:tc>
                  <a:txBody>
                    <a:bodyPr/>
                    <a:lstStyle/>
                    <a:p>
                      <a:endParaRPr lang="ar-SA" dirty="0"/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424062">
                <a:tc>
                  <a:txBody>
                    <a:bodyPr/>
                    <a:lstStyle/>
                    <a:p>
                      <a:endParaRPr lang="ar-SA" dirty="0"/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458826">
                <a:tc>
                  <a:txBody>
                    <a:bodyPr/>
                    <a:lstStyle/>
                    <a:p>
                      <a:endParaRPr lang="ar-SA" dirty="0"/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458826">
                <a:tc>
                  <a:txBody>
                    <a:bodyPr/>
                    <a:lstStyle/>
                    <a:p>
                      <a:endParaRPr lang="ar-SA" dirty="0"/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58</a:t>
            </a:fld>
            <a:endParaRPr lang="en-US"/>
          </a:p>
        </p:txBody>
      </p:sp>
      <p:graphicFrame>
        <p:nvGraphicFramePr>
          <p:cNvPr id="7" name="عنصر نائب للمحتوى 3"/>
          <p:cNvGraphicFramePr>
            <a:graphicFrameLocks/>
          </p:cNvGraphicFramePr>
          <p:nvPr/>
        </p:nvGraphicFramePr>
        <p:xfrm>
          <a:off x="285720" y="642919"/>
          <a:ext cx="8501122" cy="5500722"/>
        </p:xfrm>
        <a:graphic>
          <a:graphicData uri="http://schemas.openxmlformats.org/drawingml/2006/table">
            <a:tbl>
              <a:tblPr/>
              <a:tblGrid>
                <a:gridCol w="4286280"/>
                <a:gridCol w="2643206"/>
                <a:gridCol w="1571636"/>
              </a:tblGrid>
              <a:tr h="1041106">
                <a:tc>
                  <a:txBody>
                    <a:bodyPr/>
                    <a:lstStyle/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الأهداف الصغرى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( الأنشطة  قابلة للقياس)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الأهداف الوسطى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( الأهداف المرحلية )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الأهداف الكبرى </a:t>
                      </a:r>
                      <a:r>
                        <a:rPr lang="ar-SA" sz="18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(العامة )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553361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المستوى الأول امتياز سنة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نيل البكالوريوس</a:t>
                      </a:r>
                    </a:p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بامتياز خلال </a:t>
                      </a:r>
                    </a:p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أربع سنوات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24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نيل الدكتوراه بعد عشر سنوات</a:t>
                      </a:r>
                      <a:endParaRPr lang="en-US" sz="24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553361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المستوى الثاني امتياز سنة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553361">
                <a:tc>
                  <a:txBody>
                    <a:bodyPr/>
                    <a:lstStyle/>
                    <a:p>
                      <a:pPr marL="16510" marR="0" indent="0" algn="justLow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73710" algn="l"/>
                        </a:tabLst>
                        <a:defRPr/>
                      </a:pPr>
                      <a:r>
                        <a:rPr lang="ar-SA" sz="1800" kern="12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PT Bold Heading" pitchFamily="2" charset="-78"/>
                        </a:rPr>
                        <a:t>المستوى الثالث امتياز سنة</a:t>
                      </a:r>
                      <a:endParaRPr lang="en-US" sz="1800" kern="1200" dirty="0" smtClean="0">
                        <a:solidFill>
                          <a:schemeClr val="accent5">
                            <a:lumMod val="10000"/>
                          </a:schemeClr>
                        </a:solidFill>
                        <a:latin typeface="+mn-lt"/>
                        <a:ea typeface="+mn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553361">
                <a:tc>
                  <a:txBody>
                    <a:bodyPr/>
                    <a:lstStyle/>
                    <a:p>
                      <a:pPr marL="16510" marR="0" indent="0" algn="justLow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73710" algn="l"/>
                        </a:tabLst>
                        <a:defRPr/>
                      </a:pPr>
                      <a:r>
                        <a:rPr lang="ar-SA" sz="1800" kern="12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PT Bold Heading" pitchFamily="2" charset="-78"/>
                        </a:rPr>
                        <a:t>المستوى الرابع</a:t>
                      </a:r>
                      <a:r>
                        <a:rPr lang="ar-SA" sz="1800" kern="1200" baseline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PT Bold Heading" pitchFamily="2" charset="-78"/>
                        </a:rPr>
                        <a:t> </a:t>
                      </a:r>
                      <a:r>
                        <a:rPr lang="ar-SA" sz="1800" kern="12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PT Bold Heading" pitchFamily="2" charset="-78"/>
                        </a:rPr>
                        <a:t>امتياز سنة</a:t>
                      </a:r>
                      <a:endParaRPr lang="en-US" sz="1800" kern="1200" dirty="0" smtClean="0">
                        <a:solidFill>
                          <a:schemeClr val="accent5">
                            <a:lumMod val="10000"/>
                          </a:schemeClr>
                        </a:solidFill>
                        <a:latin typeface="+mn-lt"/>
                        <a:ea typeface="+mn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560682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مستوى</a:t>
                      </a:r>
                      <a:r>
                        <a:rPr lang="ar-SA" sz="1800" baseline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 تمهيدي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نيل الماجستير</a:t>
                      </a:r>
                    </a:p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سنتان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578768">
                <a:tc>
                  <a:txBody>
                    <a:bodyPr/>
                    <a:lstStyle/>
                    <a:p>
                      <a:pPr marL="16510" algn="justLow" defTabSz="914400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kern="12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بحث تكميلي سنة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553361">
                <a:tc>
                  <a:txBody>
                    <a:bodyPr/>
                    <a:lstStyle/>
                    <a:p>
                      <a:pPr marL="16510" algn="justLow" defTabSz="914400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kern="12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مقررات دراسية سنة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r>
                        <a:rPr lang="ar-SA" sz="1800" kern="12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PT Bold Heading" pitchFamily="2" charset="-78"/>
                        </a:rPr>
                        <a:t>نيل الدكتوراه</a:t>
                      </a:r>
                    </a:p>
                    <a:p>
                      <a:pPr rtl="1"/>
                      <a:r>
                        <a:rPr lang="ar-SA" sz="1800" kern="12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PT Bold Heading" pitchFamily="2" charset="-78"/>
                        </a:rPr>
                        <a:t>سنتان</a:t>
                      </a:r>
                      <a:endParaRPr lang="ar-EG" sz="1800" kern="12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n-lt"/>
                        <a:ea typeface="+mn-ea"/>
                        <a:cs typeface="PT Bold Heading" pitchFamily="2" charset="-78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553361">
                <a:tc>
                  <a:txBody>
                    <a:bodyPr/>
                    <a:lstStyle/>
                    <a:p>
                      <a:pPr marL="16510" algn="justLow" defTabSz="914400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kern="12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الرسالة  سنة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214290"/>
            <a:ext cx="7772400" cy="857256"/>
          </a:xfrm>
          <a:prstGeom prst="roundRect">
            <a:avLst>
              <a:gd name="adj" fmla="val 29054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sz="4800" dirty="0" smtClean="0">
                <a:cs typeface="AL-Mateen" pitchFamily="2" charset="-78"/>
              </a:rPr>
              <a:t>واجب منزلي</a:t>
            </a:r>
            <a:endParaRPr lang="ar-SA" sz="4800" dirty="0">
              <a:cs typeface="AL-Mateen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59</a:t>
            </a:fld>
            <a:endParaRPr lang="en-US"/>
          </a:p>
        </p:txBody>
      </p:sp>
      <p:graphicFrame>
        <p:nvGraphicFramePr>
          <p:cNvPr id="8" name="عنصر نائب للمحتوى 3"/>
          <p:cNvGraphicFramePr>
            <a:graphicFrameLocks/>
          </p:cNvGraphicFramePr>
          <p:nvPr/>
        </p:nvGraphicFramePr>
        <p:xfrm>
          <a:off x="285720" y="1285860"/>
          <a:ext cx="8501122" cy="5072096"/>
        </p:xfrm>
        <a:graphic>
          <a:graphicData uri="http://schemas.openxmlformats.org/drawingml/2006/table">
            <a:tbl>
              <a:tblPr/>
              <a:tblGrid>
                <a:gridCol w="4286280"/>
                <a:gridCol w="2643206"/>
                <a:gridCol w="1571636"/>
              </a:tblGrid>
              <a:tr h="959982">
                <a:tc>
                  <a:txBody>
                    <a:bodyPr/>
                    <a:lstStyle/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الأهداف الصغرى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( الأنشطة  قابلة للقياس)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الأهداف الوسطى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( الأهداف المرحلية )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r>
                        <a:rPr lang="ar-SA" sz="18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الأهداف الكبرى </a:t>
                      </a:r>
                      <a:r>
                        <a:rPr lang="ar-SA" sz="18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+mj-lt"/>
                          <a:ea typeface="+mj-ea"/>
                          <a:cs typeface="PT Bold Heading" pitchFamily="2" charset="-78"/>
                        </a:rPr>
                        <a:t>(العامة )</a:t>
                      </a: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510242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en-US" sz="18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en-US" sz="14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en-US" sz="24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510242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en-US" sz="14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510242">
                <a:tc>
                  <a:txBody>
                    <a:bodyPr/>
                    <a:lstStyle/>
                    <a:p>
                      <a:pPr marL="16510" marR="0" indent="0" algn="justLow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73710" algn="l"/>
                        </a:tabLst>
                        <a:defRPr/>
                      </a:pPr>
                      <a:endParaRPr lang="en-US" sz="1400" kern="1200" dirty="0" smtClean="0">
                        <a:solidFill>
                          <a:schemeClr val="accent5">
                            <a:lumMod val="10000"/>
                          </a:schemeClr>
                        </a:solidFill>
                        <a:latin typeface="+mn-lt"/>
                        <a:ea typeface="+mn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510242">
                <a:tc>
                  <a:txBody>
                    <a:bodyPr/>
                    <a:lstStyle/>
                    <a:p>
                      <a:pPr marL="16510" marR="0" indent="0" algn="justLow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73710" algn="l"/>
                        </a:tabLst>
                        <a:defRPr/>
                      </a:pPr>
                      <a:endParaRPr lang="en-US" sz="1400" kern="1200" dirty="0" smtClean="0">
                        <a:solidFill>
                          <a:schemeClr val="accent5">
                            <a:lumMod val="10000"/>
                          </a:schemeClr>
                        </a:solidFill>
                        <a:latin typeface="+mn-lt"/>
                        <a:ea typeface="+mn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516993">
                <a:tc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en-US" sz="14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6510"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en-US" sz="14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533669">
                <a:tc>
                  <a:txBody>
                    <a:bodyPr/>
                    <a:lstStyle/>
                    <a:p>
                      <a:pPr marL="16510" algn="justLow" defTabSz="914400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ar-SA" sz="1400" kern="1200" dirty="0" smtClean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510242">
                <a:tc>
                  <a:txBody>
                    <a:bodyPr/>
                    <a:lstStyle/>
                    <a:p>
                      <a:pPr marL="16510" algn="justLow" defTabSz="914400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ar-SA" sz="1400" kern="1200" dirty="0" smtClean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rtl="1"/>
                      <a:endParaRPr lang="ar-EG" sz="1400" kern="12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+mn-lt"/>
                        <a:ea typeface="+mn-ea"/>
                        <a:cs typeface="PT Bold Heading" pitchFamily="2" charset="-78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510242">
                <a:tc>
                  <a:txBody>
                    <a:bodyPr/>
                    <a:lstStyle/>
                    <a:p>
                      <a:pPr marL="16510" algn="justLow" defTabSz="914400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3710" algn="l"/>
                        </a:tabLst>
                      </a:pPr>
                      <a:endParaRPr lang="ar-SA" sz="1400" kern="1200" dirty="0" smtClean="0">
                        <a:solidFill>
                          <a:schemeClr val="accent5">
                            <a:lumMod val="10000"/>
                          </a:schemeClr>
                        </a:solidFill>
                        <a:latin typeface="+mj-lt"/>
                        <a:ea typeface="+mj-ea"/>
                        <a:cs typeface="PT Bold Heading" pitchFamily="2" charset="-78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85786" y="1000108"/>
            <a:ext cx="7772400" cy="1143000"/>
          </a:xfrm>
        </p:spPr>
        <p:txBody>
          <a:bodyPr/>
          <a:lstStyle/>
          <a:p>
            <a:pPr algn="ctr"/>
            <a:r>
              <a:rPr lang="ar-SA" sz="6600" b="1" dirty="0" smtClean="0">
                <a:solidFill>
                  <a:schemeClr val="tx2">
                    <a:lumMod val="75000"/>
                  </a:schemeClr>
                </a:solidFill>
                <a:cs typeface="Al-Homam" pitchFamily="2" charset="-78"/>
                <a:hlinkClick r:id="rId2" action="ppaction://hlinkfile"/>
              </a:rPr>
              <a:t>شاهد الفيلم</a:t>
            </a:r>
            <a:endParaRPr lang="ar-SA" sz="66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28662" y="3143248"/>
            <a:ext cx="7772400" cy="4114800"/>
          </a:xfrm>
        </p:spPr>
        <p:txBody>
          <a:bodyPr/>
          <a:lstStyle/>
          <a:p>
            <a:pPr>
              <a:buNone/>
            </a:pPr>
            <a:r>
              <a:rPr lang="ar-SA" dirty="0" smtClean="0"/>
              <a:t>                         </a:t>
            </a:r>
          </a:p>
          <a:p>
            <a:pPr algn="ctr">
              <a:buNone/>
            </a:pPr>
            <a:r>
              <a:rPr lang="ar-SA" sz="4000" dirty="0" smtClean="0">
                <a:cs typeface="Al-Hadith1" pitchFamily="2" charset="-78"/>
              </a:rPr>
              <a:t>واستنتج الفوائد العملية التي ممكن تطبيقها في الحياة</a:t>
            </a:r>
            <a:endParaRPr lang="ar-SA" sz="4000" dirty="0">
              <a:cs typeface="Al-Hadith1" pitchFamily="2" charset="-78"/>
            </a:endParaRP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60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7" descr="but8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428604"/>
            <a:ext cx="2357454" cy="2357454"/>
          </a:xfrm>
          <a:prstGeom prst="rect">
            <a:avLst/>
          </a:prstGeom>
          <a:noFill/>
        </p:spPr>
      </p:pic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1071570" y="2490140"/>
            <a:ext cx="7858148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075" algn="l"/>
              </a:tabLst>
            </a:pPr>
            <a:r>
              <a:rPr lang="ar-SA" sz="40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عند </a:t>
            </a:r>
            <a:r>
              <a:rPr lang="ar-SA" sz="40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صياغة </a:t>
            </a:r>
            <a:r>
              <a:rPr lang="ar-SA" sz="40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لأهدافك </a:t>
            </a:r>
            <a:r>
              <a:rPr lang="ar-SA" sz="40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اسأل نفسك </a:t>
            </a:r>
            <a:endParaRPr lang="ar-SA" sz="40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075" algn="l"/>
              </a:tabLst>
            </a:pPr>
            <a:r>
              <a:rPr lang="ar-SA" sz="40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دائما </a:t>
            </a:r>
            <a:r>
              <a:rPr lang="ar-SA" sz="40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: </a:t>
            </a:r>
            <a:endParaRPr lang="ar-SA" sz="40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075" algn="l"/>
              </a:tabLst>
            </a:pPr>
            <a:endParaRPr lang="en-US" sz="3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075" algn="l"/>
              </a:tabLst>
            </a:pPr>
            <a:r>
              <a:rPr lang="ar-SA" sz="5400" dirty="0" smtClean="0">
                <a:solidFill>
                  <a:srgbClr val="C00000"/>
                </a:solidFill>
                <a:latin typeface="+mj-lt"/>
                <a:ea typeface="+mj-ea"/>
                <a:cs typeface="PT Bold Heading" pitchFamily="2" charset="-78"/>
              </a:rPr>
              <a:t>كيف </a:t>
            </a:r>
            <a:r>
              <a:rPr lang="ar-SA" sz="5400" dirty="0">
                <a:solidFill>
                  <a:srgbClr val="C00000"/>
                </a:solidFill>
                <a:latin typeface="+mj-lt"/>
                <a:ea typeface="+mj-ea"/>
                <a:cs typeface="PT Bold Heading" pitchFamily="2" charset="-78"/>
              </a:rPr>
              <a:t>يمكنني تقييم معدل تقدمي في الوصول إليها ؟؟؟</a:t>
            </a:r>
            <a:endParaRPr lang="ar-SA" sz="4000" dirty="0">
              <a:solidFill>
                <a:srgbClr val="C00000"/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3286116" y="1500174"/>
            <a:ext cx="2166926" cy="80488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/>
            <a:r>
              <a:rPr lang="ar-SA" sz="9600" dirty="0">
                <a:solidFill>
                  <a:srgbClr val="FFFF00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  <a:cs typeface="PT Bold Heading" pitchFamily="2" charset="-78"/>
              </a:rPr>
              <a:t>لمحة</a:t>
            </a:r>
            <a:endParaRPr lang="ar-EG" sz="9600" dirty="0">
              <a:solidFill>
                <a:srgbClr val="FFFF00"/>
              </a:solidFill>
              <a:effectLst>
                <a:glow rad="101600">
                  <a:srgbClr val="C00000">
                    <a:alpha val="60000"/>
                  </a:srgbClr>
                </a:glow>
              </a:effectLst>
              <a:cs typeface="PT Bold Heading" pitchFamily="2" charset="-78"/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61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9" name="عنصر نائب للتاريخ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93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93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93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00760" y="1304932"/>
            <a:ext cx="2381240" cy="695308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/>
            <a:r>
              <a:rPr lang="ar-SA" sz="5400" dirty="0" smtClean="0">
                <a:solidFill>
                  <a:schemeClr val="bg2">
                    <a:lumMod val="25000"/>
                  </a:schemeClr>
                </a:solidFill>
                <a:effectLst>
                  <a:glow rad="139700">
                    <a:srgbClr val="FF0000">
                      <a:alpha val="40000"/>
                    </a:srgbClr>
                  </a:glow>
                </a:effectLst>
                <a:cs typeface="PT Bold Heading" pitchFamily="2" charset="-78"/>
              </a:rPr>
              <a:t>تذكر: </a:t>
            </a:r>
            <a:r>
              <a:rPr lang="en-US" sz="5400" dirty="0">
                <a:solidFill>
                  <a:schemeClr val="bg2">
                    <a:lumMod val="25000"/>
                  </a:schemeClr>
                </a:solidFill>
                <a:effectLst>
                  <a:glow rad="139700">
                    <a:srgbClr val="FF0000">
                      <a:alpha val="40000"/>
                    </a:srgbClr>
                  </a:glow>
                </a:effectLst>
                <a:cs typeface="PT Bold Heading" pitchFamily="2" charset="-78"/>
              </a:rPr>
              <a:t/>
            </a:r>
            <a:br>
              <a:rPr lang="en-US" sz="5400" dirty="0">
                <a:solidFill>
                  <a:schemeClr val="bg2">
                    <a:lumMod val="25000"/>
                  </a:schemeClr>
                </a:solidFill>
                <a:effectLst>
                  <a:glow rad="139700">
                    <a:srgbClr val="FF0000">
                      <a:alpha val="40000"/>
                    </a:srgbClr>
                  </a:glow>
                </a:effectLst>
                <a:cs typeface="PT Bold Heading" pitchFamily="2" charset="-78"/>
              </a:rPr>
            </a:br>
            <a:endParaRPr lang="ar-EG" sz="5400" dirty="0">
              <a:solidFill>
                <a:schemeClr val="bg2">
                  <a:lumMod val="25000"/>
                </a:schemeClr>
              </a:solidFill>
              <a:effectLst>
                <a:glow rad="139700">
                  <a:srgbClr val="FF0000">
                    <a:alpha val="40000"/>
                  </a:srgbClr>
                </a:glow>
              </a:effectLst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86116" y="1357298"/>
            <a:ext cx="5643602" cy="528641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أن الأعمال تتسع لتشمل كل الوقت المتاح ما لم تحدد بزمن بداية </a:t>
            </a: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ونهاية</a:t>
            </a:r>
          </a:p>
          <a:p>
            <a:pPr lvl="0">
              <a:buNone/>
            </a:pP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lvl="0"/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أن الهدف الكبير عبارة عن عدد كبير من الأهداف الصغيرة المحددة </a:t>
            </a:r>
            <a:endParaRPr lang="ar-SA" sz="36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lvl="0"/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lvl="0"/>
            <a:r>
              <a:rPr lang="ar-SA" sz="36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أن أي هدف لا تقدر على قياسه يصعب الالتزام بانجازه</a:t>
            </a: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  <a:endParaRPr lang="en-US" sz="3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pic>
        <p:nvPicPr>
          <p:cNvPr id="4" name="Picture 6" descr="OS240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7158" y="928670"/>
            <a:ext cx="2857520" cy="5357850"/>
          </a:xfrm>
          <a:prstGeom prst="rect">
            <a:avLst/>
          </a:prstGeom>
          <a:noFill/>
          <a:ln w="76200" cmpd="tri">
            <a:solidFill>
              <a:srgbClr val="000000"/>
            </a:solidFill>
          </a:ln>
        </p:spPr>
      </p:pic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62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928662" y="500042"/>
            <a:ext cx="7715304" cy="1123712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PT Bold Heading" pitchFamily="2" charset="-78"/>
              </a:rPr>
              <a:t>الوقت  ...   هو الحياة</a:t>
            </a:r>
            <a:endParaRPr lang="ar-EG" sz="6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57158" y="1928802"/>
            <a:ext cx="8501122" cy="2145268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PT Bold Heading" pitchFamily="2" charset="-78"/>
              </a:rPr>
              <a:t>وحسن إدارته ، مقياس النجاح في إدارة الذات والحياة</a:t>
            </a:r>
            <a:endParaRPr lang="ar-EG" sz="6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500298" y="4357694"/>
            <a:ext cx="4321175" cy="106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658933" dir="3746831">
              <a:srgbClr val="CC0000">
                <a:alpha val="50000"/>
              </a:srgbClr>
            </a:prst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9600" b="0" i="0" u="none" strike="noStrike" kern="0" cap="none" spc="0" normalizeH="0" baseline="600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PT Bold Heading" pitchFamily="2" charset="-78"/>
              </a:rPr>
              <a:t>إدارة</a:t>
            </a:r>
            <a:r>
              <a:rPr kumimoji="0" lang="ar-SA" sz="8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ar-SA" sz="9600" b="0" i="0" u="none" strike="noStrike" kern="0" cap="none" spc="0" normalizeH="0" baseline="600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PT Bold Heading" pitchFamily="2" charset="-78"/>
              </a:rPr>
              <a:t>الوقـت</a:t>
            </a:r>
            <a:endParaRPr kumimoji="0" lang="en-US" sz="9600" b="0" i="0" u="none" strike="noStrike" kern="0" cap="none" spc="0" normalizeH="0" baseline="600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57158" y="5214950"/>
            <a:ext cx="4316416" cy="10795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>
            <a:prstShdw prst="shdw17" dist="658933" dir="3746831">
              <a:srgbClr val="CC0000">
                <a:alpha val="50000"/>
              </a:srgbClr>
            </a:prstShdw>
          </a:effectLst>
        </p:spPr>
        <p:txBody>
          <a:bodyPr anchor="ctr"/>
          <a:lstStyle/>
          <a:p>
            <a:pPr algn="ctr"/>
            <a:r>
              <a:rPr lang="ar-SA" sz="7200" baseline="6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Heading" pitchFamily="2" charset="-78"/>
              </a:rPr>
              <a:t>تعني إدارة الحياة</a:t>
            </a:r>
            <a:endParaRPr lang="en-US" sz="7200" baseline="60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Heading" pitchFamily="2" charset="-78"/>
            </a:endParaRPr>
          </a:p>
        </p:txBody>
      </p:sp>
      <p:pic>
        <p:nvPicPr>
          <p:cNvPr id="7" name="Picture 2" descr="HAND1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500570"/>
            <a:ext cx="2365385" cy="2121338"/>
          </a:xfrm>
          <a:prstGeom prst="rect">
            <a:avLst/>
          </a:prstGeom>
          <a:noFill/>
        </p:spPr>
      </p:pic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F87A-C660-4A0A-8179-C5EBFF9FA456}" type="slidenum">
              <a:rPr lang="ar-SA" smtClean="0"/>
              <a:pPr/>
              <a:t>63</a:t>
            </a:fld>
            <a:endParaRPr lang="en-US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00562" y="1071546"/>
            <a:ext cx="4429124" cy="1928826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PT Bold Heading" pitchFamily="2" charset="-78"/>
              </a:rPr>
              <a:t>القاعدة الثانية: </a:t>
            </a:r>
            <a:br>
              <a:rPr lang="ar-SA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PT Bold Heading" pitchFamily="2" charset="-78"/>
              </a:rPr>
            </a:br>
            <a:r>
              <a:rPr lang="ar-SA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PT Bold Heading" pitchFamily="2" charset="-78"/>
              </a:rPr>
              <a:t>حدد أولوياتك </a:t>
            </a:r>
            <a:endParaRPr lang="ar-EG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نجمة مكونة من 7 نقاط 6"/>
          <p:cNvSpPr/>
          <p:nvPr/>
        </p:nvSpPr>
        <p:spPr bwMode="auto">
          <a:xfrm rot="19926186">
            <a:off x="5438877" y="3440242"/>
            <a:ext cx="2071702" cy="2000264"/>
          </a:xfrm>
          <a:prstGeom prst="star7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b="1" dirty="0" smtClean="0">
                <a:cs typeface="Al-Homam" pitchFamily="2" charset="-78"/>
              </a:rPr>
              <a:t>90</a:t>
            </a:r>
          </a:p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l-Homam" pitchFamily="2" charset="-78"/>
              </a:rPr>
              <a:t>دقيقة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64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136194" name="AutoShape 2" descr="data:image/jpeg;base64,/9j/4AAQSkZJRgABAQAAAQABAAD/2wCEAAkGBhQSERUUEhQUFBQUFRYUFhUUExYUFBQUFBQVFBQUFxYXHCYeGBkjGRQUHy8gJCcpLSwuFR4xNTAqNSYrLCkBCQoKDgwOGA8PGiwcHBwpLCkpKSwpKSkpKSkpKSkpKSkpKSkpKSwpKSksKSkpKSksKSkpLCkpKSksLCkpKSwpLP/AABEIANgA6QMBIgACEQEDEQH/xAAcAAACAgMBAQAAAAAAAAAAAAACAwQGAAEFBwj/xABPEAACAQICBAgJCQUECQUAAAABAgADEQQhBRIxUQYTMkFhcpHRByIzUnGBobGyFCNCU5KzwdLwYoKTosIWQ3PiCBUkJTRjg+HxNaPDxPL/xAAZAQADAQEBAAAAAAAAAAAAAAABAgMABAX/xAAeEQEBAAIDAQEBAQAAAAAAAAAAAQIRAyExEkFRE//aAAwDAQACEQMRAD8AvmMPzr9dviMBTCxnlX67fEYCmc9epPEp3tSB/bPwrBVpqsfmR/iH4Vm6WyZOGqYxTFrGKYQpimMWLEYDCSmLGLFrGLCSmLH0doiVjaRzEaErKNW5IktJSsPwzptWoqlRBxtJ6ljbIjWKKx5iQstOi9JrWUMvOA1uhgGHsMZOp8FpuaaEpLRLRrSPiK6rymVesQPfFUgWi2MT/rOmeSxf/DVqnwAzYd25NGp+9qIP5mv7ING3I20W0GvVZGUVEC69wCG1hcC+rewztfs9NsDAxbNHxsoTFkwzAaBSFsYtjGNFtBTwdI+JV6o+NZCWpcSZSPiVOoPjSQaWyAZ7WnMtcqjy1x8E+b8V2vWK1ahU2Osw2A/SO+CMfV872L3TWM8q/Xb4jBWJtX5liRWxdTiQdbPXI2DZqr0TVPG1bcr2DumVvIjrt8KzKOyHZJjDVxtXf7B3Ri4upv8AYO6ADDUw7C4wYxdTf7B3Qxiqm/3d0EGMEOyWRtcTU3+wd0YMQ/6tNIY1YS2Rukx55IpbR6YpY6jtE0JXjmM8G9BtIPqviANaowSmQbKHo3pr4pIXVqOOjL1+g6BpVaP9y2ywBZFUDYBmS2zokLCn/ebdWv8A/XlpBlYiE4nENzUU9JeqfcghLRqHlVmPQiIg9WsGPthBpztN0cSeLfC1KSMhbWWsjujhwAD4jAhlIy6xm0yBT07gzToPiK7IcQiuq1q7hRcC6sVIQEG652uQbQK3CHC4Zq2slDxWoijqGmDVFZbL847BR84lUaxIAC79vPXgXTstrVW19d+O4yrQOsxeoKeHapxdO5J1cjq9O2dhuClCqFL4egxpqETWoodRBmEUEWC3Jy6ZtM7uidKpXph1IzyKh0fVYbVLU2ZSR0Hnk6cfRujeKAChUUbFRQqj0AZCdVTMxWPwiVKZV+TtvexUjMMG5iCLg81pSdB6e40nYVLNqOBq66AkLU1fo6wF8sswcr2j/CPpk2TBUyQ1dS1ZgbFMMpAYdDVCdQdGueaRuD2j/pEWAyA2ADcBEqnHO3eMW0MxZk3TANFvGGKaCng6XIqdQfeJINLZJtLkVOoPvEkKlsgGe1p5a5VHlrj4J834rWM8q/Xb4jAWHjPKv12+IwFiVeeJFbyI67fCsdo+lrH0D1Z/+Imt5EddvhWR6WmTQr0kqAcTX+bD+ZiLnUVv2XGQPnKB9KPj65+S2Y3Sw/J12WmDCrujBCEvqOTdgBhFgvhABcsABtJyA9d5ISV7hjwZ+WhUc2pqjnYrWra9E0m1HBDjVWqCDzMRzxdQfq/13HwxOd1ztz2Gz0dEz5Ow5vaPxtPPE0TpFcRSDYgNSo09WnWahT1kuhptqIGuKtiQHNxa17kWNv4JYWpQorSqVXrHWdjUcG513LAZsxyvvg+W+q6uoR9FvUL+6HTrgHO49KsPwkwTc3y31VAqYlaOkDUqstOmVrWd2CKb/J7WLG3MeydP+2WE5qwf/Cp1av3amHwo/wCLw/8AhVfv8LEaG0SaqazE9sJWPw0T6FDEv/0lpA/xnT3Ra8Mn58I4HN89RvfpAJAHoJ9E7ScHlHNHf6pUfREO2VtuFVf+7w1JevWZvYtMe+KbTmObYaKdWgzHtepb2S1DC22KOyZ4w2Adgg2aRUG+XPtxNYdCLSpj+Wnf2xTcHar+UqVn6+IqkfZ1reyXM1n6Owd0FsTU3+wd0XZ5iqWD4IhDcBVva9hYm17XO07T2yxUaIVQBzR7Yqpv9g7os4yrv9g7otPOgGLMacbV3+wd0W2Oq7/YO6KpNlExZMc2Oq7/AGL3RbY+rv8AYvdNTzbKXIqdQfeJIVLZJ3yqoyVAxuNQEZD6xNwkCjsgpsfax5a5VHlrjYJ8344eK0c5qOfFsWY8tBtJ6YK6Of8AZ/iJ+aRsfTvUfrt8Rilo9MS6Vm9OnWwTcUB4vLJ5aeavT0SNjtBcdRalUAKuLGzqCOcEG+TA2IPMQDArUfmR/iH4FmU6GW2N0nqhoaUxFBFStxdVlFjUzQvbYzBdYa1rXtz3yEaOFRG2kDbbq1T/AFUxN/JAdsbQ0cmrUy+h/UspM0cuLQaXDBeelU9TUz72Ef8A2to28Zao/cVvhYyJh9GpbZGHQ6Hmm+y/5JX9pcKeUzDrUao/pkilwkwvNWQem6/EBOXitAUzU2cw+ETTcGUOwkQ/RPh3qWn8O2yvRP8A1U75MpYtG5Lq3oYH3GVJuCYP0op+BKnmU+lVP4Q7D5TuE/8AxeH/AMOp9/hZO4K+SlHw2jFo440wAOY2uNrYM82zlHZL2mEA5JZfQ5H4wldoGacyp/2mofKhhBWqGtnkFJVTql9U1CurrWVsr3yO6DU4WYcAs1dlUVRQDGncO9lJKWF2Qa63fkjfbM7TLQy/q4imQ/oiRTTsQpqC7XABGbEC5sNbOwznP03jeIps+vSJV1QqxcG51WYWQOxYUzraoXZuGcXRpXWNM9HaIBpH9Ed8RRwxqKGRkZWAIIJAIOYOw80SVsxRvFYW57ghhkQbDcw/dMWw8ySWono7R3xZoN0faXvijh+kxZw/TArNnnDt0faXvizhm6PtL3xBw/TFth+mDo02kHCt0faXvizg23D7S98Q1Dpi2odMF0ebTaeEbVqbM1H0l89Tv6JEpaOe30f4ifmmUqPiVeoPvEkGnQyg6Gb3U5tGv+z/ABE/NLHqHo7RKa1Dplp+TdMbBPm304OM8q/Xb4jAWHjPKv12+IwFiV0TxIreRHXb4VmqeybreRHXb4Vmqeyapw9ZIocmp1P6lkdZIocmp1P6ljQuXhWG2R4nJo45zmoTVubFta5G/LmPN0WmsTpl0ampCfOuaYIDGxFOpUufG/5dvXHmFRvJi7WJ8p6h7hHLOB/rvjFaqlSk4QNfi11xdBmuVTlZbIFPhGCaQNakr1lVkQqAxDLrCwL/APm0b4pPuLMsas4Yr1frOymn4gyJW00yVqdJqxHGqzKdbDLcrbxVQrrsSCTcAjxZvil+45uPH+9G6be/BD8Jc557iXJxrXZifHGtca4t8lcEG1ri1tk7WDw+KqC64ir/AO0ffTMadEDpTgLh6xJq01qMatWoGIKsoqsWKXUgkAsTnzm8g6A8HdHDLqmmlZtYPr1Ka3BS2pYWstrXJG0kk7h13wuNUeWY+mnRPupibJxq/wB4D6aKfhaZm9JcG2xDKcRVLU6d3pU6StRdapBXjDXV9c2UkALqjPO+U5mG4AqdVqzVjVVtZXpYvFLZtRUL+PVYhzYgtfMWE6Xy/GjbxZ9NE/g802ncYpHiUTf/AJVQf/JNttLBobCGkoS7kKLXd2qOelnYksekyHwsdVRW2OCQtudctYHovqfq8539qsUNtOl2VB+JkDF4mriqill1dgsLkC3SfSe2C00l27+Er66A7xDMyjR1VA3CYZOumFmLMYYsxTQBijGmKMFPBUuRU6g+8SQqWyTaXIqdQfeJIVLZAM9rTy1yqPLXHwT5vxWsZ5V+u3xGAsPGeVfrt8RgLEq88SK3kR12+FZqnsm63kR12+FZqnsmqcPWMZCaVUDaU7fGXK/NfZfpi1kihyanU/qWNC5+OQjCwtstl6OaV/E6GqsdSriCaS1Gq0zSQ064Zi5AaprEWAqMMlzFp2cZh6ii9Nsr8nVBtfbn6bmRD8oP/wCF7pf7jivHlHN0VwaWlUZ9VtYkgOa1RmqIVAvUXJL5nKx5jthYfglxTa1Otir2QEGv4rCkAEVgF2AC3onSqpiQ1s/4a+ndD4vFb2/hp+WH6gfNcvE6PxLs9U1GpMdSmKVGtZXpqzEtUd6TWbx2tqqMufnC8JwZdSG+UYnW1aSspaiy2pchBekMlzAIAPPOv8nxR52/hJ+WdjQ+j6hVhVchiwIOolwALkW1bZ7M98FykGY2qkzf7Yb73+7w89A4LeTlE0gttINY38Zju208ObS98FvJQb32GtOritgjLZCLxWwemM5hMMJdBukXFqLrlzfiZMYSLilzX9c5imA9IbhFcUBsAklkO49kWaZ3HsMCkJeKMcaR3HsMA0juPYYp9kGLMeaLea3YYtqLeaewwHlJMUY0xRgp4KlyKnUH3iSFS2SbS5FTqD7xJCpbIBntaeWuVR5a4+CfN+K1jPKv12+IwFh4zyr9dviMBYlXniRW8iOu3wrNU9kMqGpW1lUhyfGJ2FVHMDuhpQW3lKfa35YdJb02skUOTU6n9SxZpAEgulwbHlbRl5sdT1QrDXXNbDlbwfN6I0LleiMOMo4LAwyC3LX+bujwg89P5u6Yuw40HjMjbIe4Q1ptvhYhRxnKXYOc7h0RoA85fb3Qp9aLCHeZunUt7z6xYxjgWPjDZ090jOZPO3o+MlUnHUS2kG1Rfax6BqUFz9cuPBimxp7Zy2RUqPU53CJ/MM/h7J2OC7gUtolOPLcS5JquliqTaozzv3SIuk6ROqMRSLXtbjFvfda+2efcNuHD1manQcpSGQIBBcjIknbqnd2zzo1qgzXZznp2CJlzauoOPFb2+jjSbzpHxiNdc+b8TPGeDXCyvhzrBweZl1roctmrfI9nf6jofhTSxagg6rLYMpO/MEEbRGxzmTZYXF1WVt5iyG3yUbecvt7osgecvt7owxFOvvMWdfzj7ZLKjz19vdFlR56/zd0BpYiHX849pgHX849pks0x56fzd0WaY89P5vywHmkYCAZJNIfWJ/N+WLNFfrE/m/LFsPKClyKnUH3iSFS2TpU6K6lT5xOSPOy8ddvi/q8i0sMtvK0u1vyzaGZTdRnlrldbCL9bS+035ZYsvOXtPdGwT5rLpWsZ5V+u3xGAsPGeVfrt8RgLErong9W8JKAmLGJMWt4qmOOfrN8RhigJmJ8s/Wb3mMEZOeNJhxGCgJtYYmLWYqiOM9Q+ERq0BBxPlPUPcI4Rk/xo0VAvIeIq2WUrwk+FQYCquHo01q1bB6msxC0weQvi5ljt6BbfF8GOHo0hSdghp1aZVWW+st31tVlbd4jZHYRzyeeGWWv4OOWM2lYjSDNjFp38VCQbHJm16Of8xEsNKqKWArONq02t6SNUe+VGnS1ccB6Pb8nMtGLW+jK/Uv2Mpt7JXUxx1Ed3LLt5JjXN82tnvHqAilcay8YrFbjWG0W5/G3zMTS1jfefFA9FwTJOitCVcTVWlRILtckO2rkBrNrGxIIBFgBzj0ji07NuVWqqGsAVCljvugJFvaw9UtfBTFatRRzMjA7wdUsp7VEn0vBNiC92alTABA8ZntcknIAX5R2kS26K8G1ClqsalRmAIy1UXMEcmx2Xyz5hHxnZMr07mjrPTBmtJV6dGm9WodVKalmO4DoGZPNbpkfTeJOBwxelTasVudXWCnkk3JtnmBkM855V4TOHLV9XCrYCmFNcryXraoJVf2EJO3n9AnVO6jvUeg6I4aYHEnVSsqvewSr82x9Gtk3qJM7bYcT5gNYjZs2m4uNhGfNzzv6I4e4zDWFOq2qP7uoeNp9AAbNRbcRGuDTN74aAizRE8+0b4aKZH+00Sh52pMGX7LkEdpllwXD/AAFa2piqQJ5nJpn0eOALydlVxyxrsmgIo0RJF7i42HMHeN8WYtVjVKkNSr1B94kg0qItOjS5FTqD7xJCpbIBntKeiJavkwlZeWuPgnzfitYzyr9dviMBZKxi0uMe7sDrNccXfO5vnrQF4n6x/wCH/miaVmU0FYxJsGl9Y38P/NDVqXnt/D/zQ6LazE+WfrN7zGCartT457u19Zr+Jz3N/pRgen5zfYH5odEmU02sMTQqU/Ob7H+aGKlPzj9n/vDotreJ8p6h7hIfCPTyYLC1MRUuVprfVG1mJCog6SxAk3E1E4zNjsH0egdM8r8P2mgKOHw6MfHdqz82VMaqDb5zt9mNrtK3UeOaZ0q+Jr1K9U3eq5djzXJ2DoAsB0AT0jwMYf5vEPbbVooP3UrMfiE8qnt3glwyrgaW29SrVqHtWkPZT9pjpO1jhbSZ/c+HDSxV6ZOja1vM9mV/Z7pXdKf+qH0p8OGl54MVV4q1/ZBZuaHHL5y3/HhGKbJgrW2gZ52Btfo3y8cH/B5TOHT5UjvVJv8AKcLVPjqeSTsIyNuTa3PnKe+BCV6y1ANbjXUk55I3N6SR2Sz8C+FWENIU+Nr4V6dwTyqLjWPjDWDKMrbvXOOO2PRdC6ESgDY1m1rXNaoWta9tVTkvqEmVcWFG0StYLhjhWc0qTV8VVzJOoSABtN7KqjZ2xOkdLtY61k59osi7Lk7B6TD3eoSzXeRHhOxS1MC/LJW7jUUMQyoxUm+xd55p8+Pj73JOZ2k85O0z6E4P4rC4i4p4pGfMFUca9ue63uR7JXdPeBrCNdqZqUyc/m7av2Gv2AidOGPyhld+PG8VivEBH6tEDGXy3+2XfE+B+oGsldSP2qbKewEiUvSuj1ouUWqla21qetqg3ta7AX9IuJTad23TZbDZc7+b1Td+liOjIfr0yNRUDM+wiSqlZSALk+33zbaLn4POF1ajXp0VYtRqNqGmfGVSRky35JBsTbaLz2XCYsVE1hPEuAGhi1bjjklINntJdlKgAbDYNrHdlvE9n0GlMUs3b7H+aSym3TxXXSfS5FTqD7xJCpbJPDJqVNViTqDatstdOkyBSOUmvje608tcqjy1x8E+b8VrHC9R+u3xGLWmN0ZjPKv12+IwFiVaeCFIRqUxBWMSYKLE0xxz9ZviMMUhNYnyz9ZveYwRk54JaQ3QxTG6aWGsxa3iaY4z1D4RPnzw24/jNKMg2UaVOn6yONb21LeqfQj1HuCLH90d0+R9J4t6tapUqMWd3ZmZtpJJJMpEM+ppGAlr4N+EbE4NUROLenTvqpUpg21mLHxls2ZJO2VXmmgIyT02n4VKVXFCvWpNTuV1hTs4FuKFxrEE5U7+uX2l4WMDhsCayOKzliiUQCjlgAbsGF1QAjxs9wuZ88cVC4qHTOtpnhbWr4h641aRZi2rTFlF/Tcn1xbcKKxTUJAF89VQpPNYlbXnKNPONoMBkYvzL+GmV/r0fQvhGpUabEUqgqMoBRWUKWBvfjDdgpzysc+2VzT3CavjG+dbxAbrTW4Rd2RzZv2mufRsnIDbo1BnDjhMfD3K31CxDMjB1JUggggkMrDMEEZiek4Pw7VFoU1fDpUrAWeozFVcDYdRcwx587XzAzsKFikBNuY5eg52P4Tk1KZBsZrE/Fm4Q+ELGYwsr1NSkxPzVIBFAzspI8ZhbziZw3wpXnHrHfGIwtboUEeq5PpvNVKjA+McubLIiHTErRbdf0ATo6K0S1eotOmBrHMnKyLzsctg7hN6K0HWxLWpIbDlOckX0n8Bc9E9Z4J8GBQTUpqDexdyouxHp2DcItujY478dHgtoBVTUUeIlM7dpNwSx6SczLHQpALa0l4AsiMAALITyV23HRF0tIVLfR+wndJ1047jdKmNSp1B94kiUtklHSFWxtqi48xOjoiGxdQrZrWvzKo9oEVSb2W8tcqbbJbI2BOb8VrGeVfrt8RgLDxnlX67fEYCxKvPDVjEi1jEmLTMT5Z+s3vMYIvE+WfrN7zGCMnPDFhrAWGsxaahnzB4QeDpwWPrUvoE8ZTNttOodYD1G6+lZ9PrKF4YOBT43DpVoIXr0DbVFrvSflKL7SDZgOtvjxLObj56Kw0FoyrRKEqwKspsVYEEEbQQcwYAeV0g3riMuNxgpTMOx3CFmlrJ5p7ZjFD9FoSgjmEapO4TDpHWoBsZvWv/AHjFxgBGZPq2xt/2T7IIpDzD2DvgFoYoG/TF4kawuNuV5t9Tce0SNUfdcDpmoVKUC/QNX+UZ+2WbQHAuriCHfWpUjmD9Nx+yvMD5xy3XjfBvoSniXqPVGuaRphUPIu+v4xXntqZA5Zz2zR2ggPGfMxLkfHHbjaF4OgIqqoSmuwAdp3knnJzMs9DDBBYCSAoAsIBk7XRjNN09j9Q+8SFS2SbT2P1D7xIVLZ64t8PPWyYswzAMVQp9ktcqjy1ymCPN+K7Xp3qvmq+O2bXtyjuBm1w4+sp9rfli8Z5V+u3xGJFERFvxNFAfWU+1vyxi0R9ZT7W/LIQoiNSiIei2VKxFMcc/joPGbaTvPRGikPPTtPdImJojjn6zfEYYoCFOb0limPPTtPdDCDz17T3SKuHENcOIS1LCjzl7T3RmqPOXtPdIq4cRi4cQkrznwoeC0YkHE4Urx6jx6f1wAyseaoBkN4sMrCeCqLNnkZ9iDDCfMnhK0UKGlMUgXVU1OMUc2rUVXuOi7H2x8allHBBymeuaDZTYPolQbvb/AMQ0rgRZtvmhqzUUn5TEs7NkLmaDCDVfebDsv6BzwUAqgB85t3MPSYiq1z0/rIdEItcWGQ/W0wcOvjC8X0q9+CbEamIq0z9NFf1o1vdUPZPfqRuo9E+cOBGI1NIU/wBq6faRrfzas+iMBUvTX0SeS+BpizGGLMRaN09j9Q+8SFS2euTaex+ofeJCpbPXBfDT1hgGGYBiqlPLXKo8tcpghzfitYzyr9dviMBYeM8q/Xb4jAWJV54asYkWsYkxaZifLP1m95jBF4nyz9ZveYwRk54YsNYCw1mLTVjBFrGCMSmrPHv9IXRqAYWuMqhL0j+0gAcX6pLfbnsKzxr/AEisV/wVPn+fcjoPFKPc3ZDPU8vHj6n9WhDV3xK1DD1gdo7JaVI0Fd8A115rwcoBTdBds29fdAuTHLhCczYDpym0AXZn+1zD0dMDFPkLD1wqXKAgoLno/XthUOX65mdrg5VtpChu42n8aifR2gmvSE+Y8HiRTxKOdiOjm22yMGNvUJ9NaBPiW3RMleN0DFmMMWZN0RunsfqH3iQqWz1ybT2P1D7xIVLZ64L4aesMAwzAMVUp5a5VHlrlMEOb8VvFqeMfI8tub9owVQ7j2TJkXR5n0YqHceyMRTuPZMmTaLcjMSp458jym5ukxgEyZCWZdGKIaiZMmLsxRGgTJkYtpiz518NGMqYnSbqqOUw6LRUhWIJF3cjLz3I/dEyZDEsqoowNX6up9hu6MXBVPq6n2G7pkyNshgwD/V1P4bd0waPq/RpVPSUbumTI+2E2j6n0kqMdwRu6JrYGqf7uoNw4tu6ZMgtYylo6ps4up0/Nt3QEwVTW8nU+w3dMmTbZlTBVNe/FVLdRtnZPpXg8GFwQbCwFwb2UBRe/PYTJkSqYXVdorFlZkyTXmTdNcn6h94kKkptsPZMmTUZl22UO49kWVO49kyZBpT7KdDuPZLVMmRsUebLen//Z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36196" name="AutoShape 4" descr="data:image/jpeg;base64,/9j/4AAQSkZJRgABAQAAAQABAAD/2wCEAAkGBhQSERUUEhQUFBQUFRYUFhUUExYUFBQUFBQVFBQUFxYXHCYeGBkjGRQUHy8gJCcpLSwuFR4xNTAqNSYrLCkBCQoKDgwOGA8PGiwcHBwpLCkpKSwpKSkpKSkpKSkpKSkpKSkpKSwpKSksKSkpKSksKSkpLCkpKSksLCkpKSwpLP/AABEIANgA6QMBIgACEQEDEQH/xAAcAAACAgMBAQAAAAAAAAAAAAACAwQGAAEFBwj/xABPEAACAQICBAgJCQUECQUAAAABAgADEQQhBRIxUQYTMkFhcpHRByIzUnGBobGyFCNCU5KzwdLwYoKTosIWQ3PiCBUkJTRjg+HxNaPDxPL/xAAZAQADAQEBAAAAAAAAAAAAAAABAgMABAX/xAAeEQEBAAIDAQEBAQAAAAAAAAAAAQIRAyExEkFRE//aAAwDAQACEQMRAD8AvmMPzr9dviMBTCxnlX67fEYCmc9epPEp3tSB/bPwrBVpqsfmR/iH4Vm6WyZOGqYxTFrGKYQpimMWLEYDCSmLGLFrGLCSmLH0doiVjaRzEaErKNW5IktJSsPwzptWoqlRBxtJ6ljbIjWKKx5iQstOi9JrWUMvOA1uhgGHsMZOp8FpuaaEpLRLRrSPiK6rymVesQPfFUgWi2MT/rOmeSxf/DVqnwAzYd25NGp+9qIP5mv7ING3I20W0GvVZGUVEC69wCG1hcC+rewztfs9NsDAxbNHxsoTFkwzAaBSFsYtjGNFtBTwdI+JV6o+NZCWpcSZSPiVOoPjSQaWyAZ7WnMtcqjy1x8E+b8V2vWK1ahU2Osw2A/SO+CMfV872L3TWM8q/Xb4jBWJtX5liRWxdTiQdbPXI2DZqr0TVPG1bcr2DumVvIjrt8KzKOyHZJjDVxtXf7B3Ri4upv8AYO6ADDUw7C4wYxdTf7B3Qxiqm/3d0EGMEOyWRtcTU3+wd0YMQ/6tNIY1YS2Rukx55IpbR6YpY6jtE0JXjmM8G9BtIPqviANaowSmQbKHo3pr4pIXVqOOjL1+g6BpVaP9y2ywBZFUDYBmS2zokLCn/ebdWv8A/XlpBlYiE4nENzUU9JeqfcghLRqHlVmPQiIg9WsGPthBpztN0cSeLfC1KSMhbWWsjujhwAD4jAhlIy6xm0yBT07gzToPiK7IcQiuq1q7hRcC6sVIQEG652uQbQK3CHC4Zq2slDxWoijqGmDVFZbL847BR84lUaxIAC79vPXgXTstrVW19d+O4yrQOsxeoKeHapxdO5J1cjq9O2dhuClCqFL4egxpqETWoodRBmEUEWC3Jy6ZtM7uidKpXph1IzyKh0fVYbVLU2ZSR0Hnk6cfRujeKAChUUbFRQqj0AZCdVTMxWPwiVKZV+TtvexUjMMG5iCLg81pSdB6e40nYVLNqOBq66AkLU1fo6wF8sswcr2j/CPpk2TBUyQ1dS1ZgbFMMpAYdDVCdQdGueaRuD2j/pEWAyA2ADcBEqnHO3eMW0MxZk3TANFvGGKaCng6XIqdQfeJINLZJtLkVOoPvEkKlsgGe1p5a5VHlrj4J834rWM8q/Xb4jAWHjPKv12+IwFiVeeJFbyI67fCsdo+lrH0D1Z/+Imt5EddvhWR6WmTQr0kqAcTX+bD+ZiLnUVv2XGQPnKB9KPj65+S2Y3Sw/J12WmDCrujBCEvqOTdgBhFgvhABcsABtJyA9d5ISV7hjwZ+WhUc2pqjnYrWra9E0m1HBDjVWqCDzMRzxdQfq/13HwxOd1ztz2Gz0dEz5Ow5vaPxtPPE0TpFcRSDYgNSo09WnWahT1kuhptqIGuKtiQHNxa17kWNv4JYWpQorSqVXrHWdjUcG513LAZsxyvvg+W+q6uoR9FvUL+6HTrgHO49KsPwkwTc3y31VAqYlaOkDUqstOmVrWd2CKb/J7WLG3MeydP+2WE5qwf/Cp1av3amHwo/wCLw/8AhVfv8LEaG0SaqazE9sJWPw0T6FDEv/0lpA/xnT3Ra8Mn58I4HN89RvfpAJAHoJ9E7ScHlHNHf6pUfREO2VtuFVf+7w1JevWZvYtMe+KbTmObYaKdWgzHtepb2S1DC22KOyZ4w2Adgg2aRUG+XPtxNYdCLSpj+Wnf2xTcHar+UqVn6+IqkfZ1reyXM1n6Owd0FsTU3+wd0XZ5iqWD4IhDcBVva9hYm17XO07T2yxUaIVQBzR7Yqpv9g7os4yrv9g7otPOgGLMacbV3+wd0W2Oq7/YO6KpNlExZMc2Oq7/AGL3RbY+rv8AYvdNTzbKXIqdQfeJIVLZJ3yqoyVAxuNQEZD6xNwkCjsgpsfax5a5VHlrjYJ8344eK0c5qOfFsWY8tBtJ6YK6Of8AZ/iJ+aRsfTvUfrt8Rilo9MS6Vm9OnWwTcUB4vLJ5aeavT0SNjtBcdRalUAKuLGzqCOcEG+TA2IPMQDArUfmR/iH4FmU6GW2N0nqhoaUxFBFStxdVlFjUzQvbYzBdYa1rXtz3yEaOFRG2kDbbq1T/AFUxN/JAdsbQ0cmrUy+h/UspM0cuLQaXDBeelU9TUz72Ef8A2to28Zao/cVvhYyJh9GpbZGHQ6Hmm+y/5JX9pcKeUzDrUao/pkilwkwvNWQem6/EBOXitAUzU2cw+ETTcGUOwkQ/RPh3qWn8O2yvRP8A1U75MpYtG5Lq3oYH3GVJuCYP0op+BKnmU+lVP4Q7D5TuE/8AxeH/AMOp9/hZO4K+SlHw2jFo440wAOY2uNrYM82zlHZL2mEA5JZfQ5H4wldoGacyp/2mofKhhBWqGtnkFJVTql9U1CurrWVsr3yO6DU4WYcAs1dlUVRQDGncO9lJKWF2Qa63fkjfbM7TLQy/q4imQ/oiRTTsQpqC7XABGbEC5sNbOwznP03jeIps+vSJV1QqxcG51WYWQOxYUzraoXZuGcXRpXWNM9HaIBpH9Ed8RRwxqKGRkZWAIIJAIOYOw80SVsxRvFYW57ghhkQbDcw/dMWw8ySWono7R3xZoN0faXvijh+kxZw/TArNnnDt0faXvizhm6PtL3xBw/TFth+mDo02kHCt0faXvizg23D7S98Q1Dpi2odMF0ebTaeEbVqbM1H0l89Tv6JEpaOe30f4ifmmUqPiVeoPvEkGnQyg6Gb3U5tGv+z/ABE/NLHqHo7RKa1Dplp+TdMbBPm304OM8q/Xb4jAWHjPKv12+IwFiV0TxIreRHXb4VmqeybreRHXb4Vmqeyapw9ZIocmp1P6lkdZIocmp1P6ljQuXhWG2R4nJo45zmoTVubFta5G/LmPN0WmsTpl0ampCfOuaYIDGxFOpUufG/5dvXHmFRvJi7WJ8p6h7hHLOB/rvjFaqlSk4QNfi11xdBmuVTlZbIFPhGCaQNakr1lVkQqAxDLrCwL/APm0b4pPuLMsas4Yr1frOymn4gyJW00yVqdJqxHGqzKdbDLcrbxVQrrsSCTcAjxZvil+45uPH+9G6be/BD8Jc557iXJxrXZifHGtca4t8lcEG1ri1tk7WDw+KqC64ir/AO0ffTMadEDpTgLh6xJq01qMatWoGIKsoqsWKXUgkAsTnzm8g6A8HdHDLqmmlZtYPr1Ka3BS2pYWstrXJG0kk7h13wuNUeWY+mnRPupibJxq/wB4D6aKfhaZm9JcG2xDKcRVLU6d3pU6StRdapBXjDXV9c2UkALqjPO+U5mG4AqdVqzVjVVtZXpYvFLZtRUL+PVYhzYgtfMWE6Xy/GjbxZ9NE/g802ncYpHiUTf/AJVQf/JNttLBobCGkoS7kKLXd2qOelnYksekyHwsdVRW2OCQtudctYHovqfq8539qsUNtOl2VB+JkDF4mriqill1dgsLkC3SfSe2C00l27+Er66A7xDMyjR1VA3CYZOumFmLMYYsxTQBijGmKMFPBUuRU6g+8SQqWyTaXIqdQfeJIVLZAM9rTy1yqPLXHwT5vxWsZ5V+u3xGAsPGeVfrt8RgLEq88SK3kR12+FZqnsm63kR12+FZqnsmqcPWMZCaVUDaU7fGXK/NfZfpi1kihyanU/qWNC5+OQjCwtstl6OaV/E6GqsdSriCaS1Gq0zSQ064Zi5AaprEWAqMMlzFp2cZh6ii9Nsr8nVBtfbn6bmRD8oP/wCF7pf7jivHlHN0VwaWlUZ9VtYkgOa1RmqIVAvUXJL5nKx5jthYfglxTa1Otir2QEGv4rCkAEVgF2AC3onSqpiQ1s/4a+ndD4vFb2/hp+WH6gfNcvE6PxLs9U1GpMdSmKVGtZXpqzEtUd6TWbx2tqqMufnC8JwZdSG+UYnW1aSspaiy2pchBekMlzAIAPPOv8nxR52/hJ+WdjQ+j6hVhVchiwIOolwALkW1bZ7M98FykGY2qkzf7Yb73+7w89A4LeTlE0gttINY38Zju208ObS98FvJQb32GtOritgjLZCLxWwemM5hMMJdBukXFqLrlzfiZMYSLilzX9c5imA9IbhFcUBsAklkO49kWaZ3HsMCkJeKMcaR3HsMA0juPYYp9kGLMeaLea3YYtqLeaewwHlJMUY0xRgp4KlyKnUH3iSFS2SbS5FTqD7xJCpbIBntaeWuVR5a4+CfN+K1jPKv12+IwFh4zyr9dviMBYlXniRW8iOu3wrNU9kMqGpW1lUhyfGJ2FVHMDuhpQW3lKfa35YdJb02skUOTU6n9SxZpAEgulwbHlbRl5sdT1QrDXXNbDlbwfN6I0LleiMOMo4LAwyC3LX+bujwg89P5u6Yuw40HjMjbIe4Q1ptvhYhRxnKXYOc7h0RoA85fb3Qp9aLCHeZunUt7z6xYxjgWPjDZ090jOZPO3o+MlUnHUS2kG1Rfax6BqUFz9cuPBimxp7Zy2RUqPU53CJ/MM/h7J2OC7gUtolOPLcS5JquliqTaozzv3SIuk6ROqMRSLXtbjFvfda+2efcNuHD1manQcpSGQIBBcjIknbqnd2zzo1qgzXZznp2CJlzauoOPFb2+jjSbzpHxiNdc+b8TPGeDXCyvhzrBweZl1roctmrfI9nf6jofhTSxagg6rLYMpO/MEEbRGxzmTZYXF1WVt5iyG3yUbecvt7osgecvt7owxFOvvMWdfzj7ZLKjz19vdFlR56/zd0BpYiHX849pgHX849pks0x56fzd0WaY89P5vywHmkYCAZJNIfWJ/N+WLNFfrE/m/LFsPKClyKnUH3iSFS2TpU6K6lT5xOSPOy8ddvi/q8i0sMtvK0u1vyzaGZTdRnlrldbCL9bS+035ZYsvOXtPdGwT5rLpWsZ5V+u3xGAsPGeVfrt8RgLErong9W8JKAmLGJMWt4qmOOfrN8RhigJmJ8s/Wb3mMEZOeNJhxGCgJtYYmLWYqiOM9Q+ERq0BBxPlPUPcI4Rk/xo0VAvIeIq2WUrwk+FQYCquHo01q1bB6msxC0weQvi5ljt6BbfF8GOHo0hSdghp1aZVWW+st31tVlbd4jZHYRzyeeGWWv4OOWM2lYjSDNjFp38VCQbHJm16Of8xEsNKqKWArONq02t6SNUe+VGnS1ccB6Pb8nMtGLW+jK/Uv2Mpt7JXUxx1Ed3LLt5JjXN82tnvHqAilcay8YrFbjWG0W5/G3zMTS1jfefFA9FwTJOitCVcTVWlRILtckO2rkBrNrGxIIBFgBzj0ji07NuVWqqGsAVCljvugJFvaw9UtfBTFatRRzMjA7wdUsp7VEn0vBNiC92alTABA8ZntcknIAX5R2kS26K8G1ClqsalRmAIy1UXMEcmx2Xyz5hHxnZMr07mjrPTBmtJV6dGm9WodVKalmO4DoGZPNbpkfTeJOBwxelTasVudXWCnkk3JtnmBkM855V4TOHLV9XCrYCmFNcryXraoJVf2EJO3n9AnVO6jvUeg6I4aYHEnVSsqvewSr82x9Gtk3qJM7bYcT5gNYjZs2m4uNhGfNzzv6I4e4zDWFOq2qP7uoeNp9AAbNRbcRGuDTN74aAizRE8+0b4aKZH+00Sh52pMGX7LkEdpllwXD/AAFa2piqQJ5nJpn0eOALydlVxyxrsmgIo0RJF7i42HMHeN8WYtVjVKkNSr1B94kg0qItOjS5FTqD7xJCpbIBntKeiJavkwlZeWuPgnzfitYzyr9dviMBZKxi0uMe7sDrNccXfO5vnrQF4n6x/wCH/miaVmU0FYxJsGl9Y38P/NDVqXnt/D/zQ6LazE+WfrN7zGCartT457u19Zr+Jz3N/pRgen5zfYH5odEmU02sMTQqU/Ob7H+aGKlPzj9n/vDotreJ8p6h7hIfCPTyYLC1MRUuVprfVG1mJCog6SxAk3E1E4zNjsH0egdM8r8P2mgKOHw6MfHdqz82VMaqDb5zt9mNrtK3UeOaZ0q+Jr1K9U3eq5djzXJ2DoAsB0AT0jwMYf5vEPbbVooP3UrMfiE8qnt3glwyrgaW29SrVqHtWkPZT9pjpO1jhbSZ/c+HDSxV6ZOja1vM9mV/Z7pXdKf+qH0p8OGl54MVV4q1/ZBZuaHHL5y3/HhGKbJgrW2gZ52Btfo3y8cH/B5TOHT5UjvVJv8AKcLVPjqeSTsIyNuTa3PnKe+BCV6y1ANbjXUk55I3N6SR2Sz8C+FWENIU+Nr4V6dwTyqLjWPjDWDKMrbvXOOO2PRdC6ESgDY1m1rXNaoWta9tVTkvqEmVcWFG0StYLhjhWc0qTV8VVzJOoSABtN7KqjZ2xOkdLtY61k59osi7Lk7B6TD3eoSzXeRHhOxS1MC/LJW7jUUMQyoxUm+xd55p8+Pj73JOZ2k85O0z6E4P4rC4i4p4pGfMFUca9ue63uR7JXdPeBrCNdqZqUyc/m7av2Gv2AidOGPyhld+PG8VivEBH6tEDGXy3+2XfE+B+oGsldSP2qbKewEiUvSuj1ouUWqla21qetqg3ta7AX9IuJTad23TZbDZc7+b1Td+liOjIfr0yNRUDM+wiSqlZSALk+33zbaLn4POF1ajXp0VYtRqNqGmfGVSRky35JBsTbaLz2XCYsVE1hPEuAGhi1bjjklINntJdlKgAbDYNrHdlvE9n0GlMUs3b7H+aSym3TxXXSfS5FTqD7xJCpbJPDJqVNViTqDatstdOkyBSOUmvje608tcqjy1x8E+b8VrHC9R+u3xGLWmN0ZjPKv12+IwFiVaeCFIRqUxBWMSYKLE0xxz9ZviMMUhNYnyz9ZveYwRk54JaQ3QxTG6aWGsxa3iaY4z1D4RPnzw24/jNKMg2UaVOn6yONb21LeqfQj1HuCLH90d0+R9J4t6tapUqMWd3ZmZtpJJJMpEM+ppGAlr4N+EbE4NUROLenTvqpUpg21mLHxls2ZJO2VXmmgIyT02n4VKVXFCvWpNTuV1hTs4FuKFxrEE5U7+uX2l4WMDhsCayOKzliiUQCjlgAbsGF1QAjxs9wuZ88cVC4qHTOtpnhbWr4h641aRZi2rTFlF/Tcn1xbcKKxTUJAF89VQpPNYlbXnKNPONoMBkYvzL+GmV/r0fQvhGpUabEUqgqMoBRWUKWBvfjDdgpzysc+2VzT3CavjG+dbxAbrTW4Rd2RzZv2mufRsnIDbo1BnDjhMfD3K31CxDMjB1JUggggkMrDMEEZiek4Pw7VFoU1fDpUrAWeozFVcDYdRcwx587XzAzsKFikBNuY5eg52P4Tk1KZBsZrE/Fm4Q+ELGYwsr1NSkxPzVIBFAzspI8ZhbziZw3wpXnHrHfGIwtboUEeq5PpvNVKjA+McubLIiHTErRbdf0ATo6K0S1eotOmBrHMnKyLzsctg7hN6K0HWxLWpIbDlOckX0n8Bc9E9Z4J8GBQTUpqDexdyouxHp2DcItujY478dHgtoBVTUUeIlM7dpNwSx6SczLHQpALa0l4AsiMAALITyV23HRF0tIVLfR+wndJ1047jdKmNSp1B94kiUtklHSFWxtqi48xOjoiGxdQrZrWvzKo9oEVSb2W8tcqbbJbI2BOb8VrGeVfrt8RgLDxnlX67fEYCxKvPDVjEi1jEmLTMT5Z+s3vMYIvE+WfrN7zGCMnPDFhrAWGsxaahnzB4QeDpwWPrUvoE8ZTNttOodYD1G6+lZ9PrKF4YOBT43DpVoIXr0DbVFrvSflKL7SDZgOtvjxLObj56Kw0FoyrRKEqwKspsVYEEEbQQcwYAeV0g3riMuNxgpTMOx3CFmlrJ5p7ZjFD9FoSgjmEapO4TDpHWoBsZvWv/AHjFxgBGZPq2xt/2T7IIpDzD2DvgFoYoG/TF4kawuNuV5t9Tce0SNUfdcDpmoVKUC/QNX+UZ+2WbQHAuriCHfWpUjmD9Nx+yvMD5xy3XjfBvoSniXqPVGuaRphUPIu+v4xXntqZA5Zz2zR2ggPGfMxLkfHHbjaF4OgIqqoSmuwAdp3knnJzMs9DDBBYCSAoAsIBk7XRjNN09j9Q+8SFS2SbT2P1D7xIVLZ64t8PPWyYswzAMVQp9ktcqjy1ymCPN+K7Xp3qvmq+O2bXtyjuBm1w4+sp9rfli8Z5V+u3xGJFERFvxNFAfWU+1vyxi0R9ZT7W/LIQoiNSiIei2VKxFMcc/joPGbaTvPRGikPPTtPdImJojjn6zfEYYoCFOb0limPPTtPdDCDz17T3SKuHENcOIS1LCjzl7T3RmqPOXtPdIq4cRi4cQkrznwoeC0YkHE4Urx6jx6f1wAyseaoBkN4sMrCeCqLNnkZ9iDDCfMnhK0UKGlMUgXVU1OMUc2rUVXuOi7H2x8allHBBymeuaDZTYPolQbvb/AMQ0rgRZtvmhqzUUn5TEs7NkLmaDCDVfebDsv6BzwUAqgB85t3MPSYiq1z0/rIdEItcWGQ/W0wcOvjC8X0q9+CbEamIq0z9NFf1o1vdUPZPfqRuo9E+cOBGI1NIU/wBq6faRrfzas+iMBUvTX0SeS+BpizGGLMRaN09j9Q+8SFS2euTaex+ofeJCpbPXBfDT1hgGGYBiqlPLXKo8tcpghzfitYzyr9dviMBYeM8q/Xb4jAWJV54asYkWsYkxaZifLP1m95jBF4nyz9ZveYwRk54YsNYCw1mLTVjBFrGCMSmrPHv9IXRqAYWuMqhL0j+0gAcX6pLfbnsKzxr/AEisV/wVPn+fcjoPFKPc3ZDPU8vHj6n9WhDV3xK1DD1gdo7JaVI0Fd8A115rwcoBTdBds29fdAuTHLhCczYDpym0AXZn+1zD0dMDFPkLD1wqXKAgoLno/XthUOX65mdrg5VtpChu42n8aifR2gmvSE+Y8HiRTxKOdiOjm22yMGNvUJ9NaBPiW3RMleN0DFmMMWZN0RunsfqH3iQqWz1ybT2P1D7xIVLZ64L4aesMAwzAMVUp5a5VHlrlMEOb8VvFqeMfI8tub9owVQ7j2TJkXR5n0YqHceyMRTuPZMmTaLcjMSp458jym5ukxgEyZCWZdGKIaiZMmLsxRGgTJkYtpiz518NGMqYnSbqqOUw6LRUhWIJF3cjLz3I/dEyZDEsqoowNX6up9hu6MXBVPq6n2G7pkyNshgwD/V1P4bd0waPq/RpVPSUbumTI+2E2j6n0kqMdwRu6JrYGqf7uoNw4tu6ZMgtYylo6ps4up0/Nt3QEwVTW8nU+w3dMmTbZlTBVNe/FVLdRtnZPpXg8GFwQbCwFwb2UBRe/PYTJkSqYXVdorFlZkyTXmTdNcn6h94kKkptsPZMmTUZl22UO49kWVO49kyZBpT7KdDuPZLVMmRsUebLen//Z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36198" name="AutoShape 6" descr="data:image/jpeg;base64,/9j/4AAQSkZJRgABAQAAAQABAAD/2wCEAAkGBhQSERUUEhQUFBQUFRYUFhUUExYUFBQUFBQVFBQUFxYXHCYeGBkjGRQUHy8gJCcpLSwuFR4xNTAqNSYrLCkBCQoKDgwOGA8PGiwcHBwpLCkpKSwpKSkpKSkpKSkpKSkpKSkpKSwpKSksKSkpKSksKSkpLCkpKSksLCkpKSwpLP/AABEIANgA6QMBIgACEQEDEQH/xAAcAAACAgMBAQAAAAAAAAAAAAACAwQGAAEFBwj/xABPEAACAQICBAgJCQUECQUAAAABAgADEQQhBRIxUQYTMkFhcpHRByIzUnGBobGyFCNCU5KzwdLwYoKTosIWQ3PiCBUkJTRjg+HxNaPDxPL/xAAZAQADAQEBAAAAAAAAAAAAAAABAgMABAX/xAAeEQEBAAIDAQEBAQAAAAAAAAAAAQIRAyExEkFRE//aAAwDAQACEQMRAD8AvmMPzr9dviMBTCxnlX67fEYCmc9epPEp3tSB/bPwrBVpqsfmR/iH4Vm6WyZOGqYxTFrGKYQpimMWLEYDCSmLGLFrGLCSmLH0doiVjaRzEaErKNW5IktJSsPwzptWoqlRBxtJ6ljbIjWKKx5iQstOi9JrWUMvOA1uhgGHsMZOp8FpuaaEpLRLRrSPiK6rymVesQPfFUgWi2MT/rOmeSxf/DVqnwAzYd25NGp+9qIP5mv7ING3I20W0GvVZGUVEC69wCG1hcC+rewztfs9NsDAxbNHxsoTFkwzAaBSFsYtjGNFtBTwdI+JV6o+NZCWpcSZSPiVOoPjSQaWyAZ7WnMtcqjy1x8E+b8V2vWK1ahU2Osw2A/SO+CMfV872L3TWM8q/Xb4jBWJtX5liRWxdTiQdbPXI2DZqr0TVPG1bcr2DumVvIjrt8KzKOyHZJjDVxtXf7B3Ri4upv8AYO6ADDUw7C4wYxdTf7B3Qxiqm/3d0EGMEOyWRtcTU3+wd0YMQ/6tNIY1YS2Rukx55IpbR6YpY6jtE0JXjmM8G9BtIPqviANaowSmQbKHo3pr4pIXVqOOjL1+g6BpVaP9y2ywBZFUDYBmS2zokLCn/ebdWv8A/XlpBlYiE4nENzUU9JeqfcghLRqHlVmPQiIg9WsGPthBpztN0cSeLfC1KSMhbWWsjujhwAD4jAhlIy6xm0yBT07gzToPiK7IcQiuq1q7hRcC6sVIQEG652uQbQK3CHC4Zq2slDxWoijqGmDVFZbL847BR84lUaxIAC79vPXgXTstrVW19d+O4yrQOsxeoKeHapxdO5J1cjq9O2dhuClCqFL4egxpqETWoodRBmEUEWC3Jy6ZtM7uidKpXph1IzyKh0fVYbVLU2ZSR0Hnk6cfRujeKAChUUbFRQqj0AZCdVTMxWPwiVKZV+TtvexUjMMG5iCLg81pSdB6e40nYVLNqOBq66AkLU1fo6wF8sswcr2j/CPpk2TBUyQ1dS1ZgbFMMpAYdDVCdQdGueaRuD2j/pEWAyA2ADcBEqnHO3eMW0MxZk3TANFvGGKaCng6XIqdQfeJINLZJtLkVOoPvEkKlsgGe1p5a5VHlrj4J834rWM8q/Xb4jAWHjPKv12+IwFiVeeJFbyI67fCsdo+lrH0D1Z/+Imt5EddvhWR6WmTQr0kqAcTX+bD+ZiLnUVv2XGQPnKB9KPj65+S2Y3Sw/J12WmDCrujBCEvqOTdgBhFgvhABcsABtJyA9d5ISV7hjwZ+WhUc2pqjnYrWra9E0m1HBDjVWqCDzMRzxdQfq/13HwxOd1ztz2Gz0dEz5Ow5vaPxtPPE0TpFcRSDYgNSo09WnWahT1kuhptqIGuKtiQHNxa17kWNv4JYWpQorSqVXrHWdjUcG513LAZsxyvvg+W+q6uoR9FvUL+6HTrgHO49KsPwkwTc3y31VAqYlaOkDUqstOmVrWd2CKb/J7WLG3MeydP+2WE5qwf/Cp1av3amHwo/wCLw/8AhVfv8LEaG0SaqazE9sJWPw0T6FDEv/0lpA/xnT3Ra8Mn58I4HN89RvfpAJAHoJ9E7ScHlHNHf6pUfREO2VtuFVf+7w1JevWZvYtMe+KbTmObYaKdWgzHtepb2S1DC22KOyZ4w2Adgg2aRUG+XPtxNYdCLSpj+Wnf2xTcHar+UqVn6+IqkfZ1reyXM1n6Owd0FsTU3+wd0XZ5iqWD4IhDcBVva9hYm17XO07T2yxUaIVQBzR7Yqpv9g7os4yrv9g7otPOgGLMacbV3+wd0W2Oq7/YO6KpNlExZMc2Oq7/AGL3RbY+rv8AYvdNTzbKXIqdQfeJIVLZJ3yqoyVAxuNQEZD6xNwkCjsgpsfax5a5VHlrjYJ8344eK0c5qOfFsWY8tBtJ6YK6Of8AZ/iJ+aRsfTvUfrt8Rilo9MS6Vm9OnWwTcUB4vLJ5aeavT0SNjtBcdRalUAKuLGzqCOcEG+TA2IPMQDArUfmR/iH4FmU6GW2N0nqhoaUxFBFStxdVlFjUzQvbYzBdYa1rXtz3yEaOFRG2kDbbq1T/AFUxN/JAdsbQ0cmrUy+h/UspM0cuLQaXDBeelU9TUz72Ef8A2to28Zao/cVvhYyJh9GpbZGHQ6Hmm+y/5JX9pcKeUzDrUao/pkilwkwvNWQem6/EBOXitAUzU2cw+ETTcGUOwkQ/RPh3qWn8O2yvRP8A1U75MpYtG5Lq3oYH3GVJuCYP0op+BKnmU+lVP4Q7D5TuE/8AxeH/AMOp9/hZO4K+SlHw2jFo440wAOY2uNrYM82zlHZL2mEA5JZfQ5H4wldoGacyp/2mofKhhBWqGtnkFJVTql9U1CurrWVsr3yO6DU4WYcAs1dlUVRQDGncO9lJKWF2Qa63fkjfbM7TLQy/q4imQ/oiRTTsQpqC7XABGbEC5sNbOwznP03jeIps+vSJV1QqxcG51WYWQOxYUzraoXZuGcXRpXWNM9HaIBpH9Ed8RRwxqKGRkZWAIIJAIOYOw80SVsxRvFYW57ghhkQbDcw/dMWw8ySWono7R3xZoN0faXvijh+kxZw/TArNnnDt0faXvizhm6PtL3xBw/TFth+mDo02kHCt0faXvizg23D7S98Q1Dpi2odMF0ebTaeEbVqbM1H0l89Tv6JEpaOe30f4ifmmUqPiVeoPvEkGnQyg6Gb3U5tGv+z/ABE/NLHqHo7RKa1Dplp+TdMbBPm304OM8q/Xb4jAWHjPKv12+IwFiV0TxIreRHXb4VmqeybreRHXb4Vmqeyapw9ZIocmp1P6lkdZIocmp1P6ljQuXhWG2R4nJo45zmoTVubFta5G/LmPN0WmsTpl0ampCfOuaYIDGxFOpUufG/5dvXHmFRvJi7WJ8p6h7hHLOB/rvjFaqlSk4QNfi11xdBmuVTlZbIFPhGCaQNakr1lVkQqAxDLrCwL/APm0b4pPuLMsas4Yr1frOymn4gyJW00yVqdJqxHGqzKdbDLcrbxVQrrsSCTcAjxZvil+45uPH+9G6be/BD8Jc557iXJxrXZifHGtca4t8lcEG1ri1tk7WDw+KqC64ir/AO0ffTMadEDpTgLh6xJq01qMatWoGIKsoqsWKXUgkAsTnzm8g6A8HdHDLqmmlZtYPr1Ka3BS2pYWstrXJG0kk7h13wuNUeWY+mnRPupibJxq/wB4D6aKfhaZm9JcG2xDKcRVLU6d3pU6StRdapBXjDXV9c2UkALqjPO+U5mG4AqdVqzVjVVtZXpYvFLZtRUL+PVYhzYgtfMWE6Xy/GjbxZ9NE/g802ncYpHiUTf/AJVQf/JNttLBobCGkoS7kKLXd2qOelnYksekyHwsdVRW2OCQtudctYHovqfq8539qsUNtOl2VB+JkDF4mriqill1dgsLkC3SfSe2C00l27+Er66A7xDMyjR1VA3CYZOumFmLMYYsxTQBijGmKMFPBUuRU6g+8SQqWyTaXIqdQfeJIVLZAM9rTy1yqPLXHwT5vxWsZ5V+u3xGAsPGeVfrt8RgLEq88SK3kR12+FZqnsm63kR12+FZqnsmqcPWMZCaVUDaU7fGXK/NfZfpi1kihyanU/qWNC5+OQjCwtstl6OaV/E6GqsdSriCaS1Gq0zSQ064Zi5AaprEWAqMMlzFp2cZh6ii9Nsr8nVBtfbn6bmRD8oP/wCF7pf7jivHlHN0VwaWlUZ9VtYkgOa1RmqIVAvUXJL5nKx5jthYfglxTa1Otir2QEGv4rCkAEVgF2AC3onSqpiQ1s/4a+ndD4vFb2/hp+WH6gfNcvE6PxLs9U1GpMdSmKVGtZXpqzEtUd6TWbx2tqqMufnC8JwZdSG+UYnW1aSspaiy2pchBekMlzAIAPPOv8nxR52/hJ+WdjQ+j6hVhVchiwIOolwALkW1bZ7M98FykGY2qkzf7Yb73+7w89A4LeTlE0gttINY38Zju208ObS98FvJQb32GtOritgjLZCLxWwemM5hMMJdBukXFqLrlzfiZMYSLilzX9c5imA9IbhFcUBsAklkO49kWaZ3HsMCkJeKMcaR3HsMA0juPYYp9kGLMeaLea3YYtqLeaewwHlJMUY0xRgp4KlyKnUH3iSFS2SbS5FTqD7xJCpbIBntaeWuVR5a4+CfN+K1jPKv12+IwFh4zyr9dviMBYlXniRW8iOu3wrNU9kMqGpW1lUhyfGJ2FVHMDuhpQW3lKfa35YdJb02skUOTU6n9SxZpAEgulwbHlbRl5sdT1QrDXXNbDlbwfN6I0LleiMOMo4LAwyC3LX+bujwg89P5u6Yuw40HjMjbIe4Q1ptvhYhRxnKXYOc7h0RoA85fb3Qp9aLCHeZunUt7z6xYxjgWPjDZ090jOZPO3o+MlUnHUS2kG1Rfax6BqUFz9cuPBimxp7Zy2RUqPU53CJ/MM/h7J2OC7gUtolOPLcS5JquliqTaozzv3SIuk6ROqMRSLXtbjFvfda+2efcNuHD1manQcpSGQIBBcjIknbqnd2zzo1qgzXZznp2CJlzauoOPFb2+jjSbzpHxiNdc+b8TPGeDXCyvhzrBweZl1roctmrfI9nf6jofhTSxagg6rLYMpO/MEEbRGxzmTZYXF1WVt5iyG3yUbecvt7osgecvt7owxFOvvMWdfzj7ZLKjz19vdFlR56/zd0BpYiHX849pgHX849pks0x56fzd0WaY89P5vywHmkYCAZJNIfWJ/N+WLNFfrE/m/LFsPKClyKnUH3iSFS2TpU6K6lT5xOSPOy8ddvi/q8i0sMtvK0u1vyzaGZTdRnlrldbCL9bS+035ZYsvOXtPdGwT5rLpWsZ5V+u3xGAsPGeVfrt8RgLErong9W8JKAmLGJMWt4qmOOfrN8RhigJmJ8s/Wb3mMEZOeNJhxGCgJtYYmLWYqiOM9Q+ERq0BBxPlPUPcI4Rk/xo0VAvIeIq2WUrwk+FQYCquHo01q1bB6msxC0weQvi5ljt6BbfF8GOHo0hSdghp1aZVWW+st31tVlbd4jZHYRzyeeGWWv4OOWM2lYjSDNjFp38VCQbHJm16Of8xEsNKqKWArONq02t6SNUe+VGnS1ccB6Pb8nMtGLW+jK/Uv2Mpt7JXUxx1Ed3LLt5JjXN82tnvHqAilcay8YrFbjWG0W5/G3zMTS1jfefFA9FwTJOitCVcTVWlRILtckO2rkBrNrGxIIBFgBzj0ji07NuVWqqGsAVCljvugJFvaw9UtfBTFatRRzMjA7wdUsp7VEn0vBNiC92alTABA8ZntcknIAX5R2kS26K8G1ClqsalRmAIy1UXMEcmx2Xyz5hHxnZMr07mjrPTBmtJV6dGm9WodVKalmO4DoGZPNbpkfTeJOBwxelTasVudXWCnkk3JtnmBkM855V4TOHLV9XCrYCmFNcryXraoJVf2EJO3n9AnVO6jvUeg6I4aYHEnVSsqvewSr82x9Gtk3qJM7bYcT5gNYjZs2m4uNhGfNzzv6I4e4zDWFOq2qP7uoeNp9AAbNRbcRGuDTN74aAizRE8+0b4aKZH+00Sh52pMGX7LkEdpllwXD/AAFa2piqQJ5nJpn0eOALydlVxyxrsmgIo0RJF7i42HMHeN8WYtVjVKkNSr1B94kg0qItOjS5FTqD7xJCpbIBntKeiJavkwlZeWuPgnzfitYzyr9dviMBZKxi0uMe7sDrNccXfO5vnrQF4n6x/wCH/miaVmU0FYxJsGl9Y38P/NDVqXnt/D/zQ6LazE+WfrN7zGCartT457u19Zr+Jz3N/pRgen5zfYH5odEmU02sMTQqU/Ob7H+aGKlPzj9n/vDotreJ8p6h7hIfCPTyYLC1MRUuVprfVG1mJCog6SxAk3E1E4zNjsH0egdM8r8P2mgKOHw6MfHdqz82VMaqDb5zt9mNrtK3UeOaZ0q+Jr1K9U3eq5djzXJ2DoAsB0AT0jwMYf5vEPbbVooP3UrMfiE8qnt3glwyrgaW29SrVqHtWkPZT9pjpO1jhbSZ/c+HDSxV6ZOja1vM9mV/Z7pXdKf+qH0p8OGl54MVV4q1/ZBZuaHHL5y3/HhGKbJgrW2gZ52Btfo3y8cH/B5TOHT5UjvVJv8AKcLVPjqeSTsIyNuTa3PnKe+BCV6y1ANbjXUk55I3N6SR2Sz8C+FWENIU+Nr4V6dwTyqLjWPjDWDKMrbvXOOO2PRdC6ESgDY1m1rXNaoWta9tVTkvqEmVcWFG0StYLhjhWc0qTV8VVzJOoSABtN7KqjZ2xOkdLtY61k59osi7Lk7B6TD3eoSzXeRHhOxS1MC/LJW7jUUMQyoxUm+xd55p8+Pj73JOZ2k85O0z6E4P4rC4i4p4pGfMFUca9ue63uR7JXdPeBrCNdqZqUyc/m7av2Gv2AidOGPyhld+PG8VivEBH6tEDGXy3+2XfE+B+oGsldSP2qbKewEiUvSuj1ouUWqla21qetqg3ta7AX9IuJTad23TZbDZc7+b1Td+liOjIfr0yNRUDM+wiSqlZSALk+33zbaLn4POF1ajXp0VYtRqNqGmfGVSRky35JBsTbaLz2XCYsVE1hPEuAGhi1bjjklINntJdlKgAbDYNrHdlvE9n0GlMUs3b7H+aSym3TxXXSfS5FTqD7xJCpbJPDJqVNViTqDatstdOkyBSOUmvje608tcqjy1x8E+b8VrHC9R+u3xGLWmN0ZjPKv12+IwFiVaeCFIRqUxBWMSYKLE0xxz9ZviMMUhNYnyz9ZveYwRk54JaQ3QxTG6aWGsxa3iaY4z1D4RPnzw24/jNKMg2UaVOn6yONb21LeqfQj1HuCLH90d0+R9J4t6tapUqMWd3ZmZtpJJJMpEM+ppGAlr4N+EbE4NUROLenTvqpUpg21mLHxls2ZJO2VXmmgIyT02n4VKVXFCvWpNTuV1hTs4FuKFxrEE5U7+uX2l4WMDhsCayOKzliiUQCjlgAbsGF1QAjxs9wuZ88cVC4qHTOtpnhbWr4h641aRZi2rTFlF/Tcn1xbcKKxTUJAF89VQpPNYlbXnKNPONoMBkYvzL+GmV/r0fQvhGpUabEUqgqMoBRWUKWBvfjDdgpzysc+2VzT3CavjG+dbxAbrTW4Rd2RzZv2mufRsnIDbo1BnDjhMfD3K31CxDMjB1JUggggkMrDMEEZiek4Pw7VFoU1fDpUrAWeozFVcDYdRcwx587XzAzsKFikBNuY5eg52P4Tk1KZBsZrE/Fm4Q+ELGYwsr1NSkxPzVIBFAzspI8ZhbziZw3wpXnHrHfGIwtboUEeq5PpvNVKjA+McubLIiHTErRbdf0ATo6K0S1eotOmBrHMnKyLzsctg7hN6K0HWxLWpIbDlOckX0n8Bc9E9Z4J8GBQTUpqDexdyouxHp2DcItujY478dHgtoBVTUUeIlM7dpNwSx6SczLHQpALa0l4AsiMAALITyV23HRF0tIVLfR+wndJ1047jdKmNSp1B94kiUtklHSFWxtqi48xOjoiGxdQrZrWvzKo9oEVSb2W8tcqbbJbI2BOb8VrGeVfrt8RgLDxnlX67fEYCxKvPDVjEi1jEmLTMT5Z+s3vMYIvE+WfrN7zGCMnPDFhrAWGsxaahnzB4QeDpwWPrUvoE8ZTNttOodYD1G6+lZ9PrKF4YOBT43DpVoIXr0DbVFrvSflKL7SDZgOtvjxLObj56Kw0FoyrRKEqwKspsVYEEEbQQcwYAeV0g3riMuNxgpTMOx3CFmlrJ5p7ZjFD9FoSgjmEapO4TDpHWoBsZvWv/AHjFxgBGZPq2xt/2T7IIpDzD2DvgFoYoG/TF4kawuNuV5t9Tce0SNUfdcDpmoVKUC/QNX+UZ+2WbQHAuriCHfWpUjmD9Nx+yvMD5xy3XjfBvoSniXqPVGuaRphUPIu+v4xXntqZA5Zz2zR2ggPGfMxLkfHHbjaF4OgIqqoSmuwAdp3knnJzMs9DDBBYCSAoAsIBk7XRjNN09j9Q+8SFS2SbT2P1D7xIVLZ64t8PPWyYswzAMVQp9ktcqjy1ymCPN+K7Xp3qvmq+O2bXtyjuBm1w4+sp9rfli8Z5V+u3xGJFERFvxNFAfWU+1vyxi0R9ZT7W/LIQoiNSiIei2VKxFMcc/joPGbaTvPRGikPPTtPdImJojjn6zfEYYoCFOb0limPPTtPdDCDz17T3SKuHENcOIS1LCjzl7T3RmqPOXtPdIq4cRi4cQkrznwoeC0YkHE4Urx6jx6f1wAyseaoBkN4sMrCeCqLNnkZ9iDDCfMnhK0UKGlMUgXVU1OMUc2rUVXuOi7H2x8allHBBymeuaDZTYPolQbvb/AMQ0rgRZtvmhqzUUn5TEs7NkLmaDCDVfebDsv6BzwUAqgB85t3MPSYiq1z0/rIdEItcWGQ/W0wcOvjC8X0q9+CbEamIq0z9NFf1o1vdUPZPfqRuo9E+cOBGI1NIU/wBq6faRrfzas+iMBUvTX0SeS+BpizGGLMRaN09j9Q+8SFS2euTaex+ofeJCpbPXBfDT1hgGGYBiqlPLXKo8tcpghzfitYzyr9dviMBYeM8q/Xb4jAWJV54asYkWsYkxaZifLP1m95jBF4nyz9ZveYwRk54YsNYCw1mLTVjBFrGCMSmrPHv9IXRqAYWuMqhL0j+0gAcX6pLfbnsKzxr/AEisV/wVPn+fcjoPFKPc3ZDPU8vHj6n9WhDV3xK1DD1gdo7JaVI0Fd8A115rwcoBTdBds29fdAuTHLhCczYDpym0AXZn+1zD0dMDFPkLD1wqXKAgoLno/XthUOX65mdrg5VtpChu42n8aifR2gmvSE+Y8HiRTxKOdiOjm22yMGNvUJ9NaBPiW3RMleN0DFmMMWZN0RunsfqH3iQqWz1ybT2P1D7xIVLZ64L4aesMAwzAMVUp5a5VHlrlMEOb8VvFqeMfI8tub9owVQ7j2TJkXR5n0YqHceyMRTuPZMmTaLcjMSp458jym5ukxgEyZCWZdGKIaiZMmLsxRGgTJkYtpiz518NGMqYnSbqqOUw6LRUhWIJF3cjLz3I/dEyZDEsqoowNX6up9hu6MXBVPq6n2G7pkyNshgwD/V1P4bd0waPq/RpVPSUbumTI+2E2j6n0kqMdwRu6JrYGqf7uoNw4tu6ZMgtYylo6ps4up0/Nt3QEwVTW8nU+w3dMmTbZlTBVNe/FVLdRtnZPpXg8GFwQbCwFwb2UBRe/PYTJkSqYXVdorFlZkyTXmTdNcn6h94kKkptsPZMmTUZl22UO49kWVO49kyZBpT7KdDuPZLVMmRsUebLen//Z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36200" name="AutoShape 8" descr="data:image/jpeg;base64,/9j/4AAQSkZJRgABAQAAAQABAAD/2wCEAAkGBhQSERUUEhQUFBQUFRYUFhUUExYUFBQUFBQVFBQUFxYXHCYeGBkjGRQUHy8gJCcpLSwuFR4xNTAqNSYrLCkBCQoKDgwOGA8PGiwcHBwpLCkpKSwpKSkpKSkpKSkpKSkpKSkpKSwpKSksKSkpKSksKSkpLCkpKSksLCkpKSwpLP/AABEIANgA6QMBIgACEQEDEQH/xAAcAAACAgMBAQAAAAAAAAAAAAACAwQGAAEFBwj/xABPEAACAQICBAgJCQUECQUAAAABAgADEQQhBRIxUQYTMkFhcpHRByIzUnGBobGyFCNCU5KzwdLwYoKTosIWQ3PiCBUkJTRjg+HxNaPDxPL/xAAZAQADAQEBAAAAAAAAAAAAAAABAgMABAX/xAAeEQEBAAIDAQEBAQAAAAAAAAAAAQIRAyExEkFRE//aAAwDAQACEQMRAD8AvmMPzr9dviMBTCxnlX67fEYCmc9epPEp3tSB/bPwrBVpqsfmR/iH4Vm6WyZOGqYxTFrGKYQpimMWLEYDCSmLGLFrGLCSmLH0doiVjaRzEaErKNW5IktJSsPwzptWoqlRBxtJ6ljbIjWKKx5iQstOi9JrWUMvOA1uhgGHsMZOp8FpuaaEpLRLRrSPiK6rymVesQPfFUgWi2MT/rOmeSxf/DVqnwAzYd25NGp+9qIP5mv7ING3I20W0GvVZGUVEC69wCG1hcC+rewztfs9NsDAxbNHxsoTFkwzAaBSFsYtjGNFtBTwdI+JV6o+NZCWpcSZSPiVOoPjSQaWyAZ7WnMtcqjy1x8E+b8V2vWK1ahU2Osw2A/SO+CMfV872L3TWM8q/Xb4jBWJtX5liRWxdTiQdbPXI2DZqr0TVPG1bcr2DumVvIjrt8KzKOyHZJjDVxtXf7B3Ri4upv8AYO6ADDUw7C4wYxdTf7B3Qxiqm/3d0EGMEOyWRtcTU3+wd0YMQ/6tNIY1YS2Rukx55IpbR6YpY6jtE0JXjmM8G9BtIPqviANaowSmQbKHo3pr4pIXVqOOjL1+g6BpVaP9y2ywBZFUDYBmS2zokLCn/ebdWv8A/XlpBlYiE4nENzUU9JeqfcghLRqHlVmPQiIg9WsGPthBpztN0cSeLfC1KSMhbWWsjujhwAD4jAhlIy6xm0yBT07gzToPiK7IcQiuq1q7hRcC6sVIQEG652uQbQK3CHC4Zq2slDxWoijqGmDVFZbL847BR84lUaxIAC79vPXgXTstrVW19d+O4yrQOsxeoKeHapxdO5J1cjq9O2dhuClCqFL4egxpqETWoodRBmEUEWC3Jy6ZtM7uidKpXph1IzyKh0fVYbVLU2ZSR0Hnk6cfRujeKAChUUbFRQqj0AZCdVTMxWPwiVKZV+TtvexUjMMG5iCLg81pSdB6e40nYVLNqOBq66AkLU1fo6wF8sswcr2j/CPpk2TBUyQ1dS1ZgbFMMpAYdDVCdQdGueaRuD2j/pEWAyA2ADcBEqnHO3eMW0MxZk3TANFvGGKaCng6XIqdQfeJINLZJtLkVOoPvEkKlsgGe1p5a5VHlrj4J834rWM8q/Xb4jAWHjPKv12+IwFiVeeJFbyI67fCsdo+lrH0D1Z/+Imt5EddvhWR6WmTQr0kqAcTX+bD+ZiLnUVv2XGQPnKB9KPj65+S2Y3Sw/J12WmDCrujBCEvqOTdgBhFgvhABcsABtJyA9d5ISV7hjwZ+WhUc2pqjnYrWra9E0m1HBDjVWqCDzMRzxdQfq/13HwxOd1ztz2Gz0dEz5Ow5vaPxtPPE0TpFcRSDYgNSo09WnWahT1kuhptqIGuKtiQHNxa17kWNv4JYWpQorSqVXrHWdjUcG513LAZsxyvvg+W+q6uoR9FvUL+6HTrgHO49KsPwkwTc3y31VAqYlaOkDUqstOmVrWd2CKb/J7WLG3MeydP+2WE5qwf/Cp1av3amHwo/wCLw/8AhVfv8LEaG0SaqazE9sJWPw0T6FDEv/0lpA/xnT3Ra8Mn58I4HN89RvfpAJAHoJ9E7ScHlHNHf6pUfREO2VtuFVf+7w1JevWZvYtMe+KbTmObYaKdWgzHtepb2S1DC22KOyZ4w2Adgg2aRUG+XPtxNYdCLSpj+Wnf2xTcHar+UqVn6+IqkfZ1reyXM1n6Owd0FsTU3+wd0XZ5iqWD4IhDcBVva9hYm17XO07T2yxUaIVQBzR7Yqpv9g7os4yrv9g7otPOgGLMacbV3+wd0W2Oq7/YO6KpNlExZMc2Oq7/AGL3RbY+rv8AYvdNTzbKXIqdQfeJIVLZJ3yqoyVAxuNQEZD6xNwkCjsgpsfax5a5VHlrjYJ8344eK0c5qOfFsWY8tBtJ6YK6Of8AZ/iJ+aRsfTvUfrt8Rilo9MS6Vm9OnWwTcUB4vLJ5aeavT0SNjtBcdRalUAKuLGzqCOcEG+TA2IPMQDArUfmR/iH4FmU6GW2N0nqhoaUxFBFStxdVlFjUzQvbYzBdYa1rXtz3yEaOFRG2kDbbq1T/AFUxN/JAdsbQ0cmrUy+h/UspM0cuLQaXDBeelU9TUz72Ef8A2to28Zao/cVvhYyJh9GpbZGHQ6Hmm+y/5JX9pcKeUzDrUao/pkilwkwvNWQem6/EBOXitAUzU2cw+ETTcGUOwkQ/RPh3qWn8O2yvRP8A1U75MpYtG5Lq3oYH3GVJuCYP0op+BKnmU+lVP4Q7D5TuE/8AxeH/AMOp9/hZO4K+SlHw2jFo440wAOY2uNrYM82zlHZL2mEA5JZfQ5H4wldoGacyp/2mofKhhBWqGtnkFJVTql9U1CurrWVsr3yO6DU4WYcAs1dlUVRQDGncO9lJKWF2Qa63fkjfbM7TLQy/q4imQ/oiRTTsQpqC7XABGbEC5sNbOwznP03jeIps+vSJV1QqxcG51WYWQOxYUzraoXZuGcXRpXWNM9HaIBpH9Ed8RRwxqKGRkZWAIIJAIOYOw80SVsxRvFYW57ghhkQbDcw/dMWw8ySWono7R3xZoN0faXvijh+kxZw/TArNnnDt0faXvizhm6PtL3xBw/TFth+mDo02kHCt0faXvizg23D7S98Q1Dpi2odMF0ebTaeEbVqbM1H0l89Tv6JEpaOe30f4ifmmUqPiVeoPvEkGnQyg6Gb3U5tGv+z/ABE/NLHqHo7RKa1Dplp+TdMbBPm304OM8q/Xb4jAWHjPKv12+IwFiV0TxIreRHXb4VmqeybreRHXb4Vmqeyapw9ZIocmp1P6lkdZIocmp1P6ljQuXhWG2R4nJo45zmoTVubFta5G/LmPN0WmsTpl0ampCfOuaYIDGxFOpUufG/5dvXHmFRvJi7WJ8p6h7hHLOB/rvjFaqlSk4QNfi11xdBmuVTlZbIFPhGCaQNakr1lVkQqAxDLrCwL/APm0b4pPuLMsas4Yr1frOymn4gyJW00yVqdJqxHGqzKdbDLcrbxVQrrsSCTcAjxZvil+45uPH+9G6be/BD8Jc557iXJxrXZifHGtca4t8lcEG1ri1tk7WDw+KqC64ir/AO0ffTMadEDpTgLh6xJq01qMatWoGIKsoqsWKXUgkAsTnzm8g6A8HdHDLqmmlZtYPr1Ka3BS2pYWstrXJG0kk7h13wuNUeWY+mnRPupibJxq/wB4D6aKfhaZm9JcG2xDKcRVLU6d3pU6StRdapBXjDXV9c2UkALqjPO+U5mG4AqdVqzVjVVtZXpYvFLZtRUL+PVYhzYgtfMWE6Xy/GjbxZ9NE/g802ncYpHiUTf/AJVQf/JNttLBobCGkoS7kKLXd2qOelnYksekyHwsdVRW2OCQtudctYHovqfq8539qsUNtOl2VB+JkDF4mriqill1dgsLkC3SfSe2C00l27+Er66A7xDMyjR1VA3CYZOumFmLMYYsxTQBijGmKMFPBUuRU6g+8SQqWyTaXIqdQfeJIVLZAM9rTy1yqPLXHwT5vxWsZ5V+u3xGAsPGeVfrt8RgLEq88SK3kR12+FZqnsm63kR12+FZqnsmqcPWMZCaVUDaU7fGXK/NfZfpi1kihyanU/qWNC5+OQjCwtstl6OaV/E6GqsdSriCaS1Gq0zSQ064Zi5AaprEWAqMMlzFp2cZh6ii9Nsr8nVBtfbn6bmRD8oP/wCF7pf7jivHlHN0VwaWlUZ9VtYkgOa1RmqIVAvUXJL5nKx5jthYfglxTa1Otir2QEGv4rCkAEVgF2AC3onSqpiQ1s/4a+ndD4vFb2/hp+WH6gfNcvE6PxLs9U1GpMdSmKVGtZXpqzEtUd6TWbx2tqqMufnC8JwZdSG+UYnW1aSspaiy2pchBekMlzAIAPPOv8nxR52/hJ+WdjQ+j6hVhVchiwIOolwALkW1bZ7M98FykGY2qkzf7Yb73+7w89A4LeTlE0gttINY38Zju208ObS98FvJQb32GtOritgjLZCLxWwemM5hMMJdBukXFqLrlzfiZMYSLilzX9c5imA9IbhFcUBsAklkO49kWaZ3HsMCkJeKMcaR3HsMA0juPYYp9kGLMeaLea3YYtqLeaewwHlJMUY0xRgp4KlyKnUH3iSFS2SbS5FTqD7xJCpbIBntaeWuVR5a4+CfN+K1jPKv12+IwFh4zyr9dviMBYlXniRW8iOu3wrNU9kMqGpW1lUhyfGJ2FVHMDuhpQW3lKfa35YdJb02skUOTU6n9SxZpAEgulwbHlbRl5sdT1QrDXXNbDlbwfN6I0LleiMOMo4LAwyC3LX+bujwg89P5u6Yuw40HjMjbIe4Q1ptvhYhRxnKXYOc7h0RoA85fb3Qp9aLCHeZunUt7z6xYxjgWPjDZ090jOZPO3o+MlUnHUS2kG1Rfax6BqUFz9cuPBimxp7Zy2RUqPU53CJ/MM/h7J2OC7gUtolOPLcS5JquliqTaozzv3SIuk6ROqMRSLXtbjFvfda+2efcNuHD1manQcpSGQIBBcjIknbqnd2zzo1qgzXZznp2CJlzauoOPFb2+jjSbzpHxiNdc+b8TPGeDXCyvhzrBweZl1roctmrfI9nf6jofhTSxagg6rLYMpO/MEEbRGxzmTZYXF1WVt5iyG3yUbecvt7osgecvt7owxFOvvMWdfzj7ZLKjz19vdFlR56/zd0BpYiHX849pgHX849pks0x56fzd0WaY89P5vywHmkYCAZJNIfWJ/N+WLNFfrE/m/LFsPKClyKnUH3iSFS2TpU6K6lT5xOSPOy8ddvi/q8i0sMtvK0u1vyzaGZTdRnlrldbCL9bS+035ZYsvOXtPdGwT5rLpWsZ5V+u3xGAsPGeVfrt8RgLErong9W8JKAmLGJMWt4qmOOfrN8RhigJmJ8s/Wb3mMEZOeNJhxGCgJtYYmLWYqiOM9Q+ERq0BBxPlPUPcI4Rk/xo0VAvIeIq2WUrwk+FQYCquHo01q1bB6msxC0weQvi5ljt6BbfF8GOHo0hSdghp1aZVWW+st31tVlbd4jZHYRzyeeGWWv4OOWM2lYjSDNjFp38VCQbHJm16Of8xEsNKqKWArONq02t6SNUe+VGnS1ccB6Pb8nMtGLW+jK/Uv2Mpt7JXUxx1Ed3LLt5JjXN82tnvHqAilcay8YrFbjWG0W5/G3zMTS1jfefFA9FwTJOitCVcTVWlRILtckO2rkBrNrGxIIBFgBzj0ji07NuVWqqGsAVCljvugJFvaw9UtfBTFatRRzMjA7wdUsp7VEn0vBNiC92alTABA8ZntcknIAX5R2kS26K8G1ClqsalRmAIy1UXMEcmx2Xyz5hHxnZMr07mjrPTBmtJV6dGm9WodVKalmO4DoGZPNbpkfTeJOBwxelTasVudXWCnkk3JtnmBkM855V4TOHLV9XCrYCmFNcryXraoJVf2EJO3n9AnVO6jvUeg6I4aYHEnVSsqvewSr82x9Gtk3qJM7bYcT5gNYjZs2m4uNhGfNzzv6I4e4zDWFOq2qP7uoeNp9AAbNRbcRGuDTN74aAizRE8+0b4aKZH+00Sh52pMGX7LkEdpllwXD/AAFa2piqQJ5nJpn0eOALydlVxyxrsmgIo0RJF7i42HMHeN8WYtVjVKkNSr1B94kg0qItOjS5FTqD7xJCpbIBntKeiJavkwlZeWuPgnzfitYzyr9dviMBZKxi0uMe7sDrNccXfO5vnrQF4n6x/wCH/miaVmU0FYxJsGl9Y38P/NDVqXnt/D/zQ6LazE+WfrN7zGCartT457u19Zr+Jz3N/pRgen5zfYH5odEmU02sMTQqU/Ob7H+aGKlPzj9n/vDotreJ8p6h7hIfCPTyYLC1MRUuVprfVG1mJCog6SxAk3E1E4zNjsH0egdM8r8P2mgKOHw6MfHdqz82VMaqDb5zt9mNrtK3UeOaZ0q+Jr1K9U3eq5djzXJ2DoAsB0AT0jwMYf5vEPbbVooP3UrMfiE8qnt3glwyrgaW29SrVqHtWkPZT9pjpO1jhbSZ/c+HDSxV6ZOja1vM9mV/Z7pXdKf+qH0p8OGl54MVV4q1/ZBZuaHHL5y3/HhGKbJgrW2gZ52Btfo3y8cH/B5TOHT5UjvVJv8AKcLVPjqeSTsIyNuTa3PnKe+BCV6y1ANbjXUk55I3N6SR2Sz8C+FWENIU+Nr4V6dwTyqLjWPjDWDKMrbvXOOO2PRdC6ESgDY1m1rXNaoWta9tVTkvqEmVcWFG0StYLhjhWc0qTV8VVzJOoSABtN7KqjZ2xOkdLtY61k59osi7Lk7B6TD3eoSzXeRHhOxS1MC/LJW7jUUMQyoxUm+xd55p8+Pj73JOZ2k85O0z6E4P4rC4i4p4pGfMFUca9ue63uR7JXdPeBrCNdqZqUyc/m7av2Gv2AidOGPyhld+PG8VivEBH6tEDGXy3+2XfE+B+oGsldSP2qbKewEiUvSuj1ouUWqla21qetqg3ta7AX9IuJTad23TZbDZc7+b1Td+liOjIfr0yNRUDM+wiSqlZSALk+33zbaLn4POF1ajXp0VYtRqNqGmfGVSRky35JBsTbaLz2XCYsVE1hPEuAGhi1bjjklINntJdlKgAbDYNrHdlvE9n0GlMUs3b7H+aSym3TxXXSfS5FTqD7xJCpbJPDJqVNViTqDatstdOkyBSOUmvje608tcqjy1x8E+b8VrHC9R+u3xGLWmN0ZjPKv12+IwFiVaeCFIRqUxBWMSYKLE0xxz9ZviMMUhNYnyz9ZveYwRk54JaQ3QxTG6aWGsxa3iaY4z1D4RPnzw24/jNKMg2UaVOn6yONb21LeqfQj1HuCLH90d0+R9J4t6tapUqMWd3ZmZtpJJJMpEM+ppGAlr4N+EbE4NUROLenTvqpUpg21mLHxls2ZJO2VXmmgIyT02n4VKVXFCvWpNTuV1hTs4FuKFxrEE5U7+uX2l4WMDhsCayOKzliiUQCjlgAbsGF1QAjxs9wuZ88cVC4qHTOtpnhbWr4h641aRZi2rTFlF/Tcn1xbcKKxTUJAF89VQpPNYlbXnKNPONoMBkYvzL+GmV/r0fQvhGpUabEUqgqMoBRWUKWBvfjDdgpzysc+2VzT3CavjG+dbxAbrTW4Rd2RzZv2mufRsnIDbo1BnDjhMfD3K31CxDMjB1JUggggkMrDMEEZiek4Pw7VFoU1fDpUrAWeozFVcDYdRcwx587XzAzsKFikBNuY5eg52P4Tk1KZBsZrE/Fm4Q+ELGYwsr1NSkxPzVIBFAzspI8ZhbziZw3wpXnHrHfGIwtboUEeq5PpvNVKjA+McubLIiHTErRbdf0ATo6K0S1eotOmBrHMnKyLzsctg7hN6K0HWxLWpIbDlOckX0n8Bc9E9Z4J8GBQTUpqDexdyouxHp2DcItujY478dHgtoBVTUUeIlM7dpNwSx6SczLHQpALa0l4AsiMAALITyV23HRF0tIVLfR+wndJ1047jdKmNSp1B94kiUtklHSFWxtqi48xOjoiGxdQrZrWvzKo9oEVSb2W8tcqbbJbI2BOb8VrGeVfrt8RgLDxnlX67fEYCxKvPDVjEi1jEmLTMT5Z+s3vMYIvE+WfrN7zGCMnPDFhrAWGsxaahnzB4QeDpwWPrUvoE8ZTNttOodYD1G6+lZ9PrKF4YOBT43DpVoIXr0DbVFrvSflKL7SDZgOtvjxLObj56Kw0FoyrRKEqwKspsVYEEEbQQcwYAeV0g3riMuNxgpTMOx3CFmlrJ5p7ZjFD9FoSgjmEapO4TDpHWoBsZvWv/AHjFxgBGZPq2xt/2T7IIpDzD2DvgFoYoG/TF4kawuNuV5t9Tce0SNUfdcDpmoVKUC/QNX+UZ+2WbQHAuriCHfWpUjmD9Nx+yvMD5xy3XjfBvoSniXqPVGuaRphUPIu+v4xXntqZA5Zz2zR2ggPGfMxLkfHHbjaF4OgIqqoSmuwAdp3knnJzMs9DDBBYCSAoAsIBk7XRjNN09j9Q+8SFS2SbT2P1D7xIVLZ64t8PPWyYswzAMVQp9ktcqjy1ymCPN+K7Xp3qvmq+O2bXtyjuBm1w4+sp9rfli8Z5V+u3xGJFERFvxNFAfWU+1vyxi0R9ZT7W/LIQoiNSiIei2VKxFMcc/joPGbaTvPRGikPPTtPdImJojjn6zfEYYoCFOb0limPPTtPdDCDz17T3SKuHENcOIS1LCjzl7T3RmqPOXtPdIq4cRi4cQkrznwoeC0YkHE4Urx6jx6f1wAyseaoBkN4sMrCeCqLNnkZ9iDDCfMnhK0UKGlMUgXVU1OMUc2rUVXuOi7H2x8allHBBymeuaDZTYPolQbvb/AMQ0rgRZtvmhqzUUn5TEs7NkLmaDCDVfebDsv6BzwUAqgB85t3MPSYiq1z0/rIdEItcWGQ/W0wcOvjC8X0q9+CbEamIq0z9NFf1o1vdUPZPfqRuo9E+cOBGI1NIU/wBq6faRrfzas+iMBUvTX0SeS+BpizGGLMRaN09j9Q+8SFS2euTaex+ofeJCpbPXBfDT1hgGGYBiqlPLXKo8tcpghzfitYzyr9dviMBYeM8q/Xb4jAWJV54asYkWsYkxaZifLP1m95jBF4nyz9ZveYwRk54YsNYCw1mLTVjBFrGCMSmrPHv9IXRqAYWuMqhL0j+0gAcX6pLfbnsKzxr/AEisV/wVPn+fcjoPFKPc3ZDPU8vHj6n9WhDV3xK1DD1gdo7JaVI0Fd8A115rwcoBTdBds29fdAuTHLhCczYDpym0AXZn+1zD0dMDFPkLD1wqXKAgoLno/XthUOX65mdrg5VtpChu42n8aifR2gmvSE+Y8HiRTxKOdiOjm22yMGNvUJ9NaBPiW3RMleN0DFmMMWZN0RunsfqH3iQqWz1ybT2P1D7xIVLZ64L4aesMAwzAMVUp5a5VHlrlMEOb8VvFqeMfI8tub9owVQ7j2TJkXR5n0YqHceyMRTuPZMmTaLcjMSp458jym5ukxgEyZCWZdGKIaiZMmLsxRGgTJkYtpiz518NGMqYnSbqqOUw6LRUhWIJF3cjLz3I/dEyZDEsqoowNX6up9hu6MXBVPq6n2G7pkyNshgwD/V1P4bd0waPq/RpVPSUbumTI+2E2j6n0kqMdwRu6JrYGqf7uoNw4tu6ZMgtYylo6ps4up0/Nt3QEwVTW8nU+w3dMmTbZlTBVNe/FVLdRtnZPpXg8GFwQbCwFwb2UBRe/PYTJkSqYXVdorFlZkyTXmTdNcn6h94kKkptsPZMmTUZl22UO49kWVO49kyZBpT7KdDuPZLVMmRsUebLen//Z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136202" name="Picture 10" descr="http://forum.moalem.net/file/2008/04/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357167"/>
            <a:ext cx="4241629" cy="50720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786314" y="357174"/>
            <a:ext cx="3929090" cy="1143000"/>
          </a:xfr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ar-SA" sz="4800" dirty="0" smtClean="0">
                <a:solidFill>
                  <a:srgbClr val="FF0000"/>
                </a:solidFill>
                <a:cs typeface="PT Bold Heading" pitchFamily="2" charset="-78"/>
              </a:rPr>
              <a:t>معنى الأولوية :</a:t>
            </a:r>
            <a:endParaRPr lang="ar-EG" sz="4800" dirty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857364"/>
            <a:ext cx="8253442" cy="4429156"/>
          </a:xfr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buNone/>
            </a:pPr>
            <a:r>
              <a:rPr lang="ar-SA" sz="36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هي </a:t>
            </a:r>
            <a:r>
              <a:rPr lang="ar-SA" sz="3600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الدرجة التي يجب أن يكون عليها </a:t>
            </a:r>
            <a:endParaRPr lang="ar-SA" sz="3600" b="1" dirty="0" smtClean="0">
              <a:ln w="12700">
                <a:solidFill>
                  <a:srgbClr val="C0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pPr>
              <a:buNone/>
            </a:pPr>
            <a:r>
              <a:rPr lang="ar-SA" sz="36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العمل </a:t>
            </a:r>
            <a:r>
              <a:rPr lang="ar-SA" sz="3600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، وتعني أن يكون العمل :</a:t>
            </a:r>
            <a:endParaRPr lang="en-US" sz="3600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pPr lvl="0"/>
            <a:r>
              <a:rPr lang="ar-SA" sz="3600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عاجل جدا يجب التعامل معه </a:t>
            </a:r>
            <a:r>
              <a:rPr lang="ar-SA" sz="36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فورا</a:t>
            </a:r>
            <a:endParaRPr lang="en-US" sz="3600" b="1" dirty="0">
              <a:ln w="12700">
                <a:solidFill>
                  <a:srgbClr val="C00000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pPr lvl="0"/>
            <a:r>
              <a:rPr lang="ar-SA" sz="3600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مهم جدا ويجب أن يولى اهتماما وتفكيرا اكبر</a:t>
            </a:r>
            <a:endParaRPr lang="en-US" sz="3600" b="1" dirty="0">
              <a:ln w="12700">
                <a:solidFill>
                  <a:srgbClr val="C00000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pPr lvl="0">
              <a:buNone/>
            </a:pPr>
            <a:r>
              <a:rPr lang="ar-SA" sz="36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    و يجب </a:t>
            </a:r>
            <a:r>
              <a:rPr lang="ar-SA" sz="3600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أن ينفذ فورا</a:t>
            </a:r>
            <a:endParaRPr lang="en-US" sz="3600" b="1" dirty="0">
              <a:ln w="12700">
                <a:solidFill>
                  <a:srgbClr val="C00000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pPr lvl="0"/>
            <a:r>
              <a:rPr lang="ar-SA" sz="3600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يجب أن تكون له الأسبقية من أي شيء آخر</a:t>
            </a:r>
            <a:endParaRPr lang="en-US" sz="3600" b="1" dirty="0">
              <a:ln w="12700">
                <a:solidFill>
                  <a:srgbClr val="C00000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endParaRPr lang="ar-EG" sz="3600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bg2">
                <a:lumMod val="25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1406" y="71414"/>
            <a:ext cx="2071702" cy="2146303"/>
          </a:xfrm>
          <a:prstGeom prst="rect">
            <a:avLst/>
          </a:prstGeom>
          <a:noFill/>
        </p:spPr>
      </p:pic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65</a:t>
            </a:fld>
            <a:endParaRPr 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58" y="1142984"/>
            <a:ext cx="8429684" cy="5286412"/>
          </a:xfr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كثيرا ما يقع الخلط بين الأهمية والاستعجال، مع أن معناهما مختلف </a:t>
            </a:r>
            <a:r>
              <a:rPr lang="ar-S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تماما</a:t>
            </a:r>
          </a:p>
          <a:p>
            <a:endParaRPr lang="ar-SA" sz="1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r>
              <a:rPr lang="ar-SA" sz="4400" b="1" dirty="0" smtClean="0">
                <a:ln w="28575" cmpd="sng">
                  <a:solidFill>
                    <a:schemeClr val="bg2">
                      <a:lumMod val="25000"/>
                    </a:schemeClr>
                  </a:solidFill>
                  <a:prstDash val="solid"/>
                  <a:miter lim="800000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PT Bold Heading" pitchFamily="2" charset="-78"/>
              </a:rPr>
              <a:t>الأمر العاجل:</a:t>
            </a:r>
          </a:p>
          <a:p>
            <a:pPr>
              <a:buNone/>
            </a:pPr>
            <a:endParaRPr lang="ar-SA" sz="1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pPr lvl="0"/>
            <a:r>
              <a:rPr lang="ar-S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يكون </a:t>
            </a:r>
            <a:r>
              <a:rPr lang="ar-SA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الشيء عاجلا إذا كان يتطلب الاهتمام الفوري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pPr lvl="0"/>
            <a:r>
              <a:rPr lang="ar-SA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ويكون كذلك عندما يتحتم تنفيذه في وقت محدد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pPr lvl="0"/>
            <a:r>
              <a:rPr lang="ar-SA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وتزيد درجة استعجاله كلما قرب الوقت المحدد للانتهاء </a:t>
            </a:r>
            <a:r>
              <a:rPr lang="ar-S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منه </a:t>
            </a:r>
          </a:p>
          <a:p>
            <a:pPr lvl="0"/>
            <a:r>
              <a:rPr lang="ar-S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مثال:</a:t>
            </a:r>
            <a:r>
              <a:rPr lang="ar-S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 إسعاف مريض / رفع تقرير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1466856" y="71414"/>
            <a:ext cx="6677044" cy="857256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ar-SA" dirty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الأهمية والاستعجال</a:t>
            </a:r>
            <a:endParaRPr lang="ar-EG" dirty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66</a:t>
            </a:fld>
            <a:endParaRPr lang="en-US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dirty="0" smtClean="0"/>
              <a:t>إدارة الوقت  </a:t>
            </a:r>
            <a:r>
              <a:rPr lang="ar-SA" dirty="0" err="1" smtClean="0"/>
              <a:t>د</a:t>
            </a:r>
            <a:r>
              <a:rPr lang="ar-SA" dirty="0" smtClean="0"/>
              <a:t>. محمد ناجي عطية</a:t>
            </a:r>
            <a:endParaRPr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43070" y="285728"/>
            <a:ext cx="6415078" cy="928694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ar-SA" sz="5400" dirty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الأهمية والاستعجال</a:t>
            </a:r>
            <a:r>
              <a:rPr lang="ar-SA" sz="5400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:</a:t>
            </a:r>
            <a:endParaRPr lang="ar-EG" sz="5400" dirty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14348" y="1714488"/>
            <a:ext cx="7772400" cy="4500594"/>
          </a:xfr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ar-SA" sz="4400" b="1" dirty="0">
                <a:ln w="28575" cmpd="sng">
                  <a:solidFill>
                    <a:schemeClr val="bg2">
                      <a:lumMod val="25000"/>
                    </a:schemeClr>
                  </a:solidFill>
                  <a:prstDash val="solid"/>
                  <a:miter lim="800000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PT Bold Heading" pitchFamily="2" charset="-78"/>
              </a:rPr>
              <a:t>الأمر المهم:</a:t>
            </a:r>
          </a:p>
          <a:p>
            <a:pPr>
              <a:buNone/>
            </a:pP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r>
              <a:rPr lang="ar-SA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يكون الأمر مهما عندما يكون له شأن أو نتيجة </a:t>
            </a:r>
            <a:r>
              <a:rPr lang="ar-S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ضخمة</a:t>
            </a:r>
          </a:p>
          <a:p>
            <a:pPr>
              <a:buNone/>
            </a:pP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r>
              <a:rPr lang="ar-SA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لاحظ أن أهمية الشيء لا تتأثر كلما مر </a:t>
            </a:r>
            <a:r>
              <a:rPr lang="ar-S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الوقت</a:t>
            </a:r>
          </a:p>
          <a:p>
            <a:r>
              <a:rPr lang="ar-S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مثال: </a:t>
            </a:r>
            <a:r>
              <a:rPr lang="ar-S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تنفيذ برنامج تطوير الذات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67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6415078" cy="928694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ar-SA" sz="5400" dirty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الأهمية والاستعجال</a:t>
            </a:r>
            <a:r>
              <a:rPr lang="ar-SA" sz="5400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:</a:t>
            </a:r>
            <a:endParaRPr lang="ar-EG" sz="5400" dirty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0034" y="1857364"/>
            <a:ext cx="8058152" cy="4500594"/>
          </a:xfr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endParaRPr lang="en-US" sz="1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r>
              <a:rPr lang="ar-SA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محمد رئيس لفريق عمل ، كلفه رئيسه بمهمتين مختلفتين</a:t>
            </a:r>
            <a:r>
              <a:rPr lang="ar-S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:</a:t>
            </a:r>
          </a:p>
          <a:p>
            <a:pPr>
              <a:buNone/>
            </a:pPr>
            <a:endParaRPr 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r>
              <a:rPr lang="ar-SA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المهمة (1) : </a:t>
            </a:r>
            <a:r>
              <a:rPr lang="ar-SA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تلخيص جدول العمل الأسبوعي لفريق العمل وتقديمه للمدير صباح الاثنين </a:t>
            </a:r>
            <a:r>
              <a:rPr lang="ar-S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القادم</a:t>
            </a:r>
          </a:p>
          <a:p>
            <a:pPr>
              <a:buNone/>
            </a:pP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r>
              <a:rPr lang="ar-SA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المهمة (2): </a:t>
            </a:r>
            <a:r>
              <a:rPr lang="ar-SA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التخطيط لعقد دورة تدريبية للفريق التابع له في بداية الشهر التالي.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endParaRPr lang="ar-EG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68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7" name="شكل بيضاوي 6"/>
          <p:cNvSpPr/>
          <p:nvPr/>
        </p:nvSpPr>
        <p:spPr bwMode="auto">
          <a:xfrm>
            <a:off x="6715140" y="142852"/>
            <a:ext cx="2214578" cy="142876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54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L-Mateen" pitchFamily="2" charset="-78"/>
              </a:rPr>
              <a:t>مثال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43070" y="285728"/>
            <a:ext cx="6415078" cy="928694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ar-SA" sz="5400" dirty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الأهمية والاستعجال</a:t>
            </a:r>
            <a:r>
              <a:rPr lang="ar-SA" sz="5400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:</a:t>
            </a:r>
            <a:endParaRPr lang="ar-EG" sz="5400" dirty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1285860"/>
            <a:ext cx="8572560" cy="5143536"/>
          </a:xfr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</a:pPr>
            <a:r>
              <a:rPr lang="ar-SA" sz="3600" dirty="0" smtClean="0">
                <a:ln>
                  <a:solidFill>
                    <a:srgbClr val="C00000"/>
                  </a:solidFill>
                </a:ln>
                <a:solidFill>
                  <a:srgbClr val="FFFF00"/>
                </a:solidFill>
                <a:latin typeface="+mj-lt"/>
                <a:ea typeface="+mj-ea"/>
                <a:cs typeface="PT Bold Heading" pitchFamily="2" charset="-78"/>
              </a:rPr>
              <a:t>لاحظ أن المهمة الأولى أكثر استعجالا من المهمة الثانية</a:t>
            </a:r>
            <a:endParaRPr lang="en-US" sz="3600" dirty="0" smtClean="0">
              <a:ln>
                <a:solidFill>
                  <a:srgbClr val="C00000"/>
                </a:solidFill>
              </a:ln>
              <a:solidFill>
                <a:srgbClr val="FFFF00"/>
              </a:solidFill>
              <a:latin typeface="+mj-lt"/>
              <a:ea typeface="+mj-ea"/>
              <a:cs typeface="PT Bold Heading" pitchFamily="2" charset="-78"/>
            </a:endParaRPr>
          </a:p>
          <a:p>
            <a:pPr>
              <a:lnSpc>
                <a:spcPct val="150000"/>
              </a:lnSpc>
            </a:pPr>
            <a:r>
              <a:rPr lang="ar-SA" sz="3600" dirty="0" smtClean="0">
                <a:solidFill>
                  <a:srgbClr val="FFFF00"/>
                </a:solidFill>
                <a:latin typeface="+mj-lt"/>
                <a:ea typeface="+mj-ea"/>
                <a:cs typeface="PT Bold Heading" pitchFamily="2" charset="-78"/>
              </a:rPr>
              <a:t>أن الأهمية في المهمة الأولى منخفضة نسبيا، رغم أن درجة استعجالها عالية</a:t>
            </a:r>
            <a:endParaRPr lang="en-US" sz="3600" dirty="0" smtClean="0">
              <a:solidFill>
                <a:srgbClr val="FFFF00"/>
              </a:solidFill>
              <a:latin typeface="+mj-lt"/>
              <a:ea typeface="+mj-ea"/>
              <a:cs typeface="PT Bold Heading" pitchFamily="2" charset="-78"/>
            </a:endParaRPr>
          </a:p>
          <a:p>
            <a:pPr>
              <a:lnSpc>
                <a:spcPct val="150000"/>
              </a:lnSpc>
            </a:pPr>
            <a:r>
              <a:rPr lang="ar-SA" sz="3600" dirty="0" smtClean="0">
                <a:ln>
                  <a:solidFill>
                    <a:srgbClr val="C00000"/>
                  </a:solidFill>
                </a:ln>
                <a:solidFill>
                  <a:srgbClr val="FFFF00"/>
                </a:solidFill>
                <a:latin typeface="+mj-lt"/>
                <a:ea typeface="+mj-ea"/>
                <a:cs typeface="PT Bold Heading" pitchFamily="2" charset="-78"/>
              </a:rPr>
              <a:t>أما المهمة الثانية فإنها مهمة جدا ألا أنها غير عاجلة</a:t>
            </a:r>
            <a:endParaRPr lang="ar-EG" sz="3600" dirty="0">
              <a:ln>
                <a:solidFill>
                  <a:srgbClr val="C00000"/>
                </a:solidFill>
              </a:ln>
              <a:solidFill>
                <a:srgbClr val="FFFF00"/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69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28662" y="1905000"/>
            <a:ext cx="7572428" cy="323851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ar-SA" sz="4400" dirty="0" smtClean="0">
                <a:cs typeface="AL-Mateen" pitchFamily="2" charset="-78"/>
              </a:rPr>
              <a:t>اكتب مهمتين كلفك </a:t>
            </a:r>
            <a:r>
              <a:rPr lang="ar-SA" sz="4400" dirty="0" err="1" smtClean="0">
                <a:cs typeface="AL-Mateen" pitchFamily="2" charset="-78"/>
              </a:rPr>
              <a:t>بها</a:t>
            </a:r>
            <a:r>
              <a:rPr lang="ar-SA" sz="4400" dirty="0" smtClean="0">
                <a:cs typeface="AL-Mateen" pitchFamily="2" charset="-78"/>
              </a:rPr>
              <a:t> مديرك :</a:t>
            </a:r>
          </a:p>
          <a:p>
            <a:r>
              <a:rPr lang="ar-SA" sz="4400" dirty="0" smtClean="0">
                <a:cs typeface="AL-Mateen" pitchFamily="2" charset="-78"/>
              </a:rPr>
              <a:t>أحدهما مستعجلة </a:t>
            </a:r>
          </a:p>
          <a:p>
            <a:r>
              <a:rPr lang="ar-SA" sz="4400" dirty="0" smtClean="0">
                <a:cs typeface="AL-Mateen" pitchFamily="2" charset="-78"/>
              </a:rPr>
              <a:t>والأخرى مهمة</a:t>
            </a:r>
          </a:p>
          <a:p>
            <a:r>
              <a:rPr lang="ar-SA" sz="4400" dirty="0" smtClean="0">
                <a:cs typeface="AL-Mateen" pitchFamily="2" charset="-78"/>
              </a:rPr>
              <a:t>ثم فسر السبب؟</a:t>
            </a:r>
            <a:endParaRPr lang="ar-SA" sz="4400" dirty="0">
              <a:cs typeface="AL-Mateen" pitchFamily="2" charset="-78"/>
            </a:endParaRP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70</a:t>
            </a:fld>
            <a:endParaRPr lang="en-US"/>
          </a:p>
        </p:txBody>
      </p:sp>
      <p:sp>
        <p:nvSpPr>
          <p:cNvPr id="7" name="مستطيل مستدير الزوايا 6"/>
          <p:cNvSpPr/>
          <p:nvPr/>
        </p:nvSpPr>
        <p:spPr bwMode="auto">
          <a:xfrm>
            <a:off x="5286380" y="428604"/>
            <a:ext cx="3214710" cy="928694"/>
          </a:xfrm>
          <a:prstGeom prst="roundRect">
            <a:avLst>
              <a:gd name="adj" fmla="val 31232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5400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AL-Mateen" pitchFamily="2" charset="-78"/>
              </a:rPr>
              <a:t>نشاط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3571868" y="642918"/>
            <a:ext cx="1383712" cy="4909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9600" indent="-609600" algn="ctr">
              <a:lnSpc>
                <a:spcPct val="90000"/>
              </a:lnSpc>
              <a:buClr>
                <a:schemeClr val="tx1"/>
              </a:buClr>
              <a:buNone/>
            </a:pPr>
            <a:r>
              <a:rPr lang="ar-SA" sz="2800" dirty="0" smtClean="0">
                <a:solidFill>
                  <a:schemeClr val="tx2"/>
                </a:solidFill>
                <a:cs typeface="PT Bold Heading" pitchFamily="2" charset="-78"/>
              </a:rPr>
              <a:t>(3) دقائق</a:t>
            </a:r>
          </a:p>
        </p:txBody>
      </p:sp>
      <p:sp>
        <p:nvSpPr>
          <p:cNvPr id="9" name="شكل بيضاوي 8"/>
          <p:cNvSpPr/>
          <p:nvPr/>
        </p:nvSpPr>
        <p:spPr bwMode="auto">
          <a:xfrm>
            <a:off x="285720" y="2000240"/>
            <a:ext cx="3571900" cy="3071834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800" b="1" i="0" u="none" strike="noStrike" cap="all" normalizeH="0" baseline="0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cs typeface="Al-Hadith1" pitchFamily="2" charset="-78"/>
              </a:rPr>
              <a:t>ومتى تتحول </a:t>
            </a:r>
          </a:p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800" b="1" i="0" u="none" strike="noStrike" cap="all" normalizeH="0" baseline="0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cs typeface="Al-Hadith1" pitchFamily="2" charset="-78"/>
              </a:rPr>
              <a:t>المهمة  إلى </a:t>
            </a:r>
          </a:p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800" b="1" i="0" u="none" strike="noStrike" cap="all" normalizeH="0" baseline="0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cs typeface="Al-Hadith1" pitchFamily="2" charset="-78"/>
              </a:rPr>
              <a:t>مستعجلة 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85918" y="1500174"/>
            <a:ext cx="5929354" cy="3786214"/>
          </a:xfrm>
          <a:ln w="28575">
            <a:solidFill>
              <a:srgbClr val="6B171D"/>
            </a:solidFill>
          </a:ln>
        </p:spPr>
        <p:txBody>
          <a:bodyPr/>
          <a:lstStyle/>
          <a:p>
            <a:pPr algn="ctr">
              <a:buNone/>
            </a:pPr>
            <a:endParaRPr lang="ar-SA" sz="6000" dirty="0" smtClean="0">
              <a:ln w="38100">
                <a:solidFill>
                  <a:schemeClr val="tx1"/>
                </a:solidFill>
              </a:ln>
              <a:cs typeface="AL-Mateen" pitchFamily="2" charset="-78"/>
            </a:endParaRPr>
          </a:p>
          <a:p>
            <a:pPr algn="ctr">
              <a:buNone/>
            </a:pPr>
            <a:r>
              <a:rPr lang="ar-SA" sz="8000" dirty="0" smtClean="0">
                <a:ln w="38100">
                  <a:solidFill>
                    <a:schemeClr val="tx1"/>
                  </a:solidFill>
                </a:ln>
                <a:cs typeface="AL-Mateen" pitchFamily="2" charset="-78"/>
              </a:rPr>
              <a:t>مربع الأولويات</a:t>
            </a:r>
            <a:endParaRPr lang="ar-SA" sz="8000" dirty="0">
              <a:ln w="38100">
                <a:solidFill>
                  <a:schemeClr val="tx1"/>
                </a:solidFill>
              </a:ln>
              <a:cs typeface="AL-Mateen" pitchFamily="2" charset="-78"/>
            </a:endParaRP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71</a:t>
            </a:fld>
            <a:endParaRPr lang="en-US"/>
          </a:p>
        </p:txBody>
      </p:sp>
      <p:cxnSp>
        <p:nvCxnSpPr>
          <p:cNvPr id="8" name="رابط مستقيم 7"/>
          <p:cNvCxnSpPr>
            <a:stCxn id="3" idx="0"/>
            <a:endCxn id="3" idx="2"/>
          </p:cNvCxnSpPr>
          <p:nvPr/>
        </p:nvCxnSpPr>
        <p:spPr bwMode="auto">
          <a:xfrm rot="16200000" flipH="1">
            <a:off x="2857488" y="3393281"/>
            <a:ext cx="3786214" cy="15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6B171D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0" name="رابط مستقيم 9"/>
          <p:cNvCxnSpPr>
            <a:stCxn id="3" idx="1"/>
            <a:endCxn id="3" idx="3"/>
          </p:cNvCxnSpPr>
          <p:nvPr/>
        </p:nvCxnSpPr>
        <p:spPr bwMode="auto">
          <a:xfrm rot="10800000" flipH="1">
            <a:off x="1785918" y="3393281"/>
            <a:ext cx="5929354" cy="15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6B171D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مجموعة 25"/>
          <p:cNvGrpSpPr/>
          <p:nvPr/>
        </p:nvGrpSpPr>
        <p:grpSpPr>
          <a:xfrm>
            <a:off x="95280" y="214290"/>
            <a:ext cx="8834438" cy="6567510"/>
            <a:chOff x="0" y="25400"/>
            <a:chExt cx="8763000" cy="6756400"/>
          </a:xfrm>
        </p:grpSpPr>
        <p:sp>
          <p:nvSpPr>
            <p:cNvPr id="4" name="Text Box 2"/>
            <p:cNvSpPr txBox="1">
              <a:spLocks noChangeArrowheads="1"/>
            </p:cNvSpPr>
            <p:nvPr/>
          </p:nvSpPr>
          <p:spPr bwMode="auto">
            <a:xfrm rot="18763399">
              <a:off x="4955381" y="845344"/>
              <a:ext cx="1538288" cy="120015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tx2"/>
                </a:gs>
              </a:gsLst>
              <a:lin ang="5400000" scaled="1"/>
            </a:gradFill>
            <a:ln w="9525">
              <a:solidFill>
                <a:srgbClr val="333399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1" eaLnBrk="0" hangingPunct="0"/>
              <a:r>
                <a:rPr lang="ar-SA" altLang="en-US" sz="3600" b="1" i="1">
                  <a:solidFill>
                    <a:srgbClr val="000066"/>
                  </a:solidFill>
                  <a:cs typeface="MCS Taybah S_U normal." pitchFamily="2" charset="-78"/>
                </a:rPr>
                <a:t>عاجل</a:t>
              </a:r>
              <a:endParaRPr lang="en-US" altLang="en-US" sz="3600" b="1" i="1">
                <a:solidFill>
                  <a:srgbClr val="000066"/>
                </a:solidFill>
                <a:cs typeface="MCS Taybah S_U normal." pitchFamily="2" charset="-78"/>
              </a:endParaRPr>
            </a:p>
            <a:p>
              <a:pPr algn="ctr" rtl="1" eaLnBrk="0" hangingPunct="0"/>
              <a:r>
                <a:rPr lang="ar-SA" altLang="en-US" sz="3600" b="1" i="1">
                  <a:solidFill>
                    <a:srgbClr val="000066"/>
                  </a:solidFill>
                  <a:cs typeface="MCS Taybah S_U normal." pitchFamily="2" charset="-78"/>
                </a:rPr>
                <a:t>و مهم</a:t>
              </a:r>
              <a:endParaRPr lang="en-US" altLang="en-US" sz="3600" b="1" i="1">
                <a:solidFill>
                  <a:srgbClr val="000066"/>
                </a:solidFill>
                <a:cs typeface="MCS Taybah S_U normal." pitchFamily="2" charset="-78"/>
              </a:endParaRPr>
            </a:p>
          </p:txBody>
        </p:sp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133600" y="25400"/>
              <a:ext cx="82550" cy="5527675"/>
            </a:xfrm>
            <a:custGeom>
              <a:avLst/>
              <a:gdLst>
                <a:gd name="T0" fmla="*/ 26 w 52"/>
                <a:gd name="T1" fmla="*/ 3430 h 3482"/>
                <a:gd name="T2" fmla="*/ 52 w 52"/>
                <a:gd name="T3" fmla="*/ 3456 h 3482"/>
                <a:gd name="T4" fmla="*/ 52 w 52"/>
                <a:gd name="T5" fmla="*/ 0 h 3482"/>
                <a:gd name="T6" fmla="*/ 0 w 52"/>
                <a:gd name="T7" fmla="*/ 0 h 3482"/>
                <a:gd name="T8" fmla="*/ 0 w 52"/>
                <a:gd name="T9" fmla="*/ 3456 h 3482"/>
                <a:gd name="T10" fmla="*/ 26 w 52"/>
                <a:gd name="T11" fmla="*/ 3482 h 3482"/>
                <a:gd name="T12" fmla="*/ 0 w 52"/>
                <a:gd name="T13" fmla="*/ 3456 h 3482"/>
                <a:gd name="T14" fmla="*/ 0 w 52"/>
                <a:gd name="T15" fmla="*/ 3482 h 3482"/>
                <a:gd name="T16" fmla="*/ 26 w 52"/>
                <a:gd name="T17" fmla="*/ 3482 h 3482"/>
                <a:gd name="T18" fmla="*/ 26 w 52"/>
                <a:gd name="T19" fmla="*/ 3430 h 348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"/>
                <a:gd name="T31" fmla="*/ 0 h 3482"/>
                <a:gd name="T32" fmla="*/ 52 w 52"/>
                <a:gd name="T33" fmla="*/ 3482 h 348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" h="3482">
                  <a:moveTo>
                    <a:pt x="26" y="3430"/>
                  </a:moveTo>
                  <a:lnTo>
                    <a:pt x="52" y="3456"/>
                  </a:lnTo>
                  <a:lnTo>
                    <a:pt x="52" y="0"/>
                  </a:lnTo>
                  <a:lnTo>
                    <a:pt x="0" y="0"/>
                  </a:lnTo>
                  <a:lnTo>
                    <a:pt x="0" y="3456"/>
                  </a:lnTo>
                  <a:lnTo>
                    <a:pt x="26" y="3482"/>
                  </a:lnTo>
                  <a:lnTo>
                    <a:pt x="0" y="3456"/>
                  </a:lnTo>
                  <a:lnTo>
                    <a:pt x="0" y="3482"/>
                  </a:lnTo>
                  <a:lnTo>
                    <a:pt x="26" y="3482"/>
                  </a:lnTo>
                  <a:lnTo>
                    <a:pt x="26" y="343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2174875" y="5470525"/>
              <a:ext cx="4724400" cy="82550"/>
            </a:xfrm>
            <a:custGeom>
              <a:avLst/>
              <a:gdLst>
                <a:gd name="T0" fmla="*/ 2924 w 2976"/>
                <a:gd name="T1" fmla="*/ 26 h 52"/>
                <a:gd name="T2" fmla="*/ 2950 w 2976"/>
                <a:gd name="T3" fmla="*/ 0 h 52"/>
                <a:gd name="T4" fmla="*/ 0 w 2976"/>
                <a:gd name="T5" fmla="*/ 0 h 52"/>
                <a:gd name="T6" fmla="*/ 0 w 2976"/>
                <a:gd name="T7" fmla="*/ 52 h 52"/>
                <a:gd name="T8" fmla="*/ 2950 w 2976"/>
                <a:gd name="T9" fmla="*/ 52 h 52"/>
                <a:gd name="T10" fmla="*/ 2976 w 2976"/>
                <a:gd name="T11" fmla="*/ 26 h 52"/>
                <a:gd name="T12" fmla="*/ 2950 w 2976"/>
                <a:gd name="T13" fmla="*/ 52 h 52"/>
                <a:gd name="T14" fmla="*/ 2976 w 2976"/>
                <a:gd name="T15" fmla="*/ 52 h 52"/>
                <a:gd name="T16" fmla="*/ 2976 w 2976"/>
                <a:gd name="T17" fmla="*/ 26 h 52"/>
                <a:gd name="T18" fmla="*/ 2924 w 2976"/>
                <a:gd name="T19" fmla="*/ 26 h 5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76"/>
                <a:gd name="T31" fmla="*/ 0 h 52"/>
                <a:gd name="T32" fmla="*/ 2976 w 2976"/>
                <a:gd name="T33" fmla="*/ 52 h 5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76" h="52">
                  <a:moveTo>
                    <a:pt x="2924" y="26"/>
                  </a:moveTo>
                  <a:lnTo>
                    <a:pt x="2950" y="0"/>
                  </a:lnTo>
                  <a:lnTo>
                    <a:pt x="0" y="0"/>
                  </a:lnTo>
                  <a:lnTo>
                    <a:pt x="0" y="52"/>
                  </a:lnTo>
                  <a:lnTo>
                    <a:pt x="2950" y="52"/>
                  </a:lnTo>
                  <a:lnTo>
                    <a:pt x="2976" y="26"/>
                  </a:lnTo>
                  <a:lnTo>
                    <a:pt x="2950" y="52"/>
                  </a:lnTo>
                  <a:lnTo>
                    <a:pt x="2976" y="52"/>
                  </a:lnTo>
                  <a:lnTo>
                    <a:pt x="2976" y="26"/>
                  </a:lnTo>
                  <a:lnTo>
                    <a:pt x="2924" y="2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2349500" y="2746375"/>
              <a:ext cx="4349750" cy="1588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 flipV="1">
              <a:off x="4522788" y="192088"/>
              <a:ext cx="1587" cy="5119687"/>
            </a:xfrm>
            <a:prstGeom prst="line">
              <a:avLst/>
            </a:prstGeom>
            <a:noFill/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2362200" y="2733675"/>
              <a:ext cx="4343400" cy="1588"/>
            </a:xfrm>
            <a:prstGeom prst="line">
              <a:avLst/>
            </a:prstGeom>
            <a:noFill/>
            <a:ln w="38100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4495800" y="142875"/>
              <a:ext cx="1588" cy="5181600"/>
            </a:xfrm>
            <a:prstGeom prst="line">
              <a:avLst/>
            </a:prstGeom>
            <a:noFill/>
            <a:ln w="28575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1" name="WordArt 9"/>
            <p:cNvSpPr>
              <a:spLocks noChangeArrowheads="1" noChangeShapeType="1" noTextEdit="1"/>
            </p:cNvSpPr>
            <p:nvPr/>
          </p:nvSpPr>
          <p:spPr bwMode="auto">
            <a:xfrm rot="22158">
              <a:off x="149225" y="1828800"/>
              <a:ext cx="1603375" cy="17716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39742"/>
                </a:avLst>
              </a:prstTxWarp>
            </a:bodyPr>
            <a:lstStyle/>
            <a:p>
              <a:pPr algn="ctr" rtl="1"/>
              <a:r>
                <a:rPr lang="ar-EG" sz="4400" b="1" dirty="0">
                  <a:ln w="28575" cmpd="sng">
                    <a:solidFill>
                      <a:schemeClr val="bg2">
                        <a:lumMod val="25000"/>
                      </a:schemeClr>
                    </a:solidFill>
                    <a:prstDash val="solid"/>
                    <a:miter lim="800000"/>
                  </a:ln>
                  <a:solidFill>
                    <a:srgbClr val="C000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latin typeface="+mj-lt"/>
                  <a:ea typeface="+mj-ea"/>
                  <a:cs typeface="PT Bold Heading" pitchFamily="2" charset="-78"/>
                </a:rPr>
                <a:t>مهم</a:t>
              </a:r>
            </a:p>
          </p:txBody>
        </p:sp>
        <p:sp>
          <p:nvSpPr>
            <p:cNvPr id="12" name="WordArt 10"/>
            <p:cNvSpPr>
              <a:spLocks noChangeArrowheads="1" noChangeShapeType="1" noTextEdit="1"/>
            </p:cNvSpPr>
            <p:nvPr/>
          </p:nvSpPr>
          <p:spPr bwMode="auto">
            <a:xfrm rot="22158">
              <a:off x="3200400" y="5715000"/>
              <a:ext cx="2362200" cy="106680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39472"/>
                </a:avLst>
              </a:prstTxWarp>
            </a:bodyPr>
            <a:lstStyle/>
            <a:p>
              <a:pPr marL="342900" indent="-342900">
                <a:spcBef>
                  <a:spcPct val="20000"/>
                </a:spcBef>
                <a:buClr>
                  <a:schemeClr val="hlink"/>
                </a:buClr>
                <a:buSzPct val="110000"/>
              </a:pPr>
              <a:r>
                <a:rPr lang="ar-EG" sz="1050" b="1" dirty="0">
                  <a:ln w="28575" cmpd="sng">
                    <a:solidFill>
                      <a:schemeClr val="bg2">
                        <a:lumMod val="25000"/>
                      </a:schemeClr>
                    </a:solidFill>
                    <a:prstDash val="solid"/>
                    <a:miter lim="800000"/>
                  </a:ln>
                  <a:solidFill>
                    <a:srgbClr val="C000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latin typeface="+mj-lt"/>
                  <a:ea typeface="+mj-ea"/>
                  <a:cs typeface="PT Bold Heading" pitchFamily="2" charset="-78"/>
                </a:rPr>
                <a:t>عاجل</a:t>
              </a:r>
            </a:p>
          </p:txBody>
        </p:sp>
        <p:sp>
          <p:nvSpPr>
            <p:cNvPr id="13" name="AutoShape 11"/>
            <p:cNvSpPr>
              <a:spLocks noChangeArrowheads="1"/>
            </p:cNvSpPr>
            <p:nvPr/>
          </p:nvSpPr>
          <p:spPr bwMode="auto">
            <a:xfrm>
              <a:off x="5943600" y="3810000"/>
              <a:ext cx="2667000" cy="1295400"/>
            </a:xfrm>
            <a:prstGeom prst="leftArrowCallout">
              <a:avLst>
                <a:gd name="adj1" fmla="val 25000"/>
                <a:gd name="adj2" fmla="val 25000"/>
                <a:gd name="adj3" fmla="val 34314"/>
                <a:gd name="adj4" fmla="val 66667"/>
              </a:avLst>
            </a:prstGeom>
            <a:gradFill rotWithShape="0">
              <a:gsLst>
                <a:gs pos="0">
                  <a:schemeClr val="tx1"/>
                </a:gs>
                <a:gs pos="100000">
                  <a:srgbClr val="2C5870"/>
                </a:gs>
              </a:gsLst>
              <a:path path="rect">
                <a:fillToRect l="100000" t="100000"/>
              </a:path>
            </a:gra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 eaLnBrk="0" hangingPunct="0"/>
              <a:r>
                <a:rPr lang="ar-SA" altLang="en-US" sz="2000" dirty="0">
                  <a:solidFill>
                    <a:srgbClr val="FF3300"/>
                  </a:solidFill>
                  <a:cs typeface="PT Bold Heading" pitchFamily="2" charset="-78"/>
                </a:rPr>
                <a:t>رسائل</a:t>
              </a:r>
              <a:endParaRPr lang="en-US" altLang="en-US" sz="2000" dirty="0">
                <a:solidFill>
                  <a:srgbClr val="FF3300"/>
                </a:solidFill>
                <a:cs typeface="PT Bold Heading" pitchFamily="2" charset="-78"/>
              </a:endParaRPr>
            </a:p>
            <a:p>
              <a:pPr algn="ctr" rtl="1" eaLnBrk="0" hangingPunct="0"/>
              <a:r>
                <a:rPr lang="ar-SA" altLang="en-US" sz="2000" dirty="0">
                  <a:solidFill>
                    <a:srgbClr val="FF3300"/>
                  </a:solidFill>
                  <a:cs typeface="PT Bold Heading" pitchFamily="2" charset="-78"/>
                </a:rPr>
                <a:t>مقابلات</a:t>
              </a:r>
              <a:endParaRPr lang="en-US" altLang="en-US" sz="2000" dirty="0">
                <a:solidFill>
                  <a:srgbClr val="FF3300"/>
                </a:solidFill>
                <a:cs typeface="PT Bold Heading" pitchFamily="2" charset="-78"/>
              </a:endParaRPr>
            </a:p>
            <a:p>
              <a:pPr algn="ctr" rtl="1" eaLnBrk="0" hangingPunct="0"/>
              <a:r>
                <a:rPr lang="ar-SA" altLang="en-US" sz="2000" dirty="0" smtClean="0">
                  <a:solidFill>
                    <a:srgbClr val="FF3300"/>
                  </a:solidFill>
                  <a:cs typeface="PT Bold Heading" pitchFamily="2" charset="-78"/>
                </a:rPr>
                <a:t>مقاطعات</a:t>
              </a:r>
              <a:endParaRPr lang="en-US" altLang="en-US" sz="2000" dirty="0">
                <a:solidFill>
                  <a:srgbClr val="000066"/>
                </a:solidFill>
                <a:cs typeface="PT Bold Heading" pitchFamily="2" charset="-78"/>
              </a:endParaRPr>
            </a:p>
          </p:txBody>
        </p:sp>
        <p:sp>
          <p:nvSpPr>
            <p:cNvPr id="14" name="AutoShape 12"/>
            <p:cNvSpPr>
              <a:spLocks noChangeArrowheads="1"/>
            </p:cNvSpPr>
            <p:nvPr/>
          </p:nvSpPr>
          <p:spPr bwMode="auto">
            <a:xfrm>
              <a:off x="0" y="4419600"/>
              <a:ext cx="2895600" cy="838200"/>
            </a:xfrm>
            <a:prstGeom prst="rightArrowCallout">
              <a:avLst>
                <a:gd name="adj1" fmla="val 25000"/>
                <a:gd name="adj2" fmla="val 25000"/>
                <a:gd name="adj3" fmla="val 57576"/>
                <a:gd name="adj4" fmla="val 66667"/>
              </a:avLst>
            </a:prstGeom>
            <a:gradFill rotWithShape="0">
              <a:gsLst>
                <a:gs pos="0">
                  <a:srgbClr val="142934"/>
                </a:gs>
                <a:gs pos="100000">
                  <a:srgbClr val="2C5870"/>
                </a:gs>
              </a:gsLst>
              <a:lin ang="5400000" scaled="1"/>
            </a:gra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 eaLnBrk="0" hangingPunct="0"/>
              <a:r>
                <a:rPr lang="ar-SA" altLang="en-US" dirty="0">
                  <a:solidFill>
                    <a:srgbClr val="FF3300"/>
                  </a:solidFill>
                  <a:cs typeface="PT Bold Heading" pitchFamily="2" charset="-78"/>
                </a:rPr>
                <a:t>ليس هناك </a:t>
              </a:r>
              <a:r>
                <a:rPr lang="ar-SA" altLang="en-US" dirty="0" smtClean="0">
                  <a:solidFill>
                    <a:srgbClr val="FF3300"/>
                  </a:solidFill>
                  <a:cs typeface="PT Bold Heading" pitchFamily="2" charset="-78"/>
                </a:rPr>
                <a:t>عمل </a:t>
              </a:r>
            </a:p>
            <a:p>
              <a:pPr algn="ctr" rtl="1" eaLnBrk="0" hangingPunct="0"/>
              <a:r>
                <a:rPr lang="ar-SA" altLang="en-US" dirty="0" smtClean="0">
                  <a:solidFill>
                    <a:srgbClr val="FF3300"/>
                  </a:solidFill>
                  <a:cs typeface="PT Bold Heading" pitchFamily="2" charset="-78"/>
                </a:rPr>
                <a:t>مثمر</a:t>
              </a:r>
              <a:endParaRPr lang="en-US" altLang="en-US" sz="1800" dirty="0">
                <a:solidFill>
                  <a:srgbClr val="FFFF00"/>
                </a:solidFill>
                <a:cs typeface="PT Bold Heading" pitchFamily="2" charset="-78"/>
              </a:endParaRPr>
            </a:p>
          </p:txBody>
        </p: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 rot="18740936">
              <a:off x="4670425" y="3287714"/>
              <a:ext cx="1803400" cy="120015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tx2"/>
                </a:gs>
              </a:gsLst>
              <a:lin ang="5400000" scaled="1"/>
            </a:gradFill>
            <a:ln w="9525">
              <a:solidFill>
                <a:srgbClr val="333399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ar-SA" altLang="en-US" sz="3600" b="1" i="1">
                  <a:solidFill>
                    <a:srgbClr val="000066"/>
                  </a:solidFill>
                  <a:cs typeface="MCS Taybah S_U normal." pitchFamily="2" charset="-78"/>
                </a:rPr>
                <a:t>عاجل</a:t>
              </a:r>
              <a:endParaRPr lang="en-US" altLang="en-US" sz="3600" b="1" i="1">
                <a:solidFill>
                  <a:srgbClr val="000066"/>
                </a:solidFill>
                <a:cs typeface="MCS Taybah S_U normal." pitchFamily="2" charset="-78"/>
              </a:endParaRPr>
            </a:p>
            <a:p>
              <a:pPr algn="ctr" rtl="1" eaLnBrk="0" hangingPunct="0"/>
              <a:r>
                <a:rPr lang="ar-SA" altLang="en-US" sz="3600" b="1" i="1">
                  <a:solidFill>
                    <a:srgbClr val="000066"/>
                  </a:solidFill>
                  <a:cs typeface="MCS Taybah S_U normal." pitchFamily="2" charset="-78"/>
                </a:rPr>
                <a:t>غير مهم</a:t>
              </a:r>
              <a:endParaRPr lang="en-US" altLang="en-US" sz="3600" b="1" i="1">
                <a:solidFill>
                  <a:srgbClr val="000066"/>
                </a:solidFill>
                <a:cs typeface="MCS Taybah S_U normal." pitchFamily="2" charset="-78"/>
              </a:endParaRPr>
            </a:p>
          </p:txBody>
        </p:sp>
        <p:sp>
          <p:nvSpPr>
            <p:cNvPr id="16" name="AutoShape 14"/>
            <p:cNvSpPr>
              <a:spLocks noChangeArrowheads="1"/>
            </p:cNvSpPr>
            <p:nvPr/>
          </p:nvSpPr>
          <p:spPr bwMode="auto">
            <a:xfrm>
              <a:off x="0" y="609600"/>
              <a:ext cx="2895600" cy="838200"/>
            </a:xfrm>
            <a:prstGeom prst="rightArrowCallout">
              <a:avLst>
                <a:gd name="adj1" fmla="val 25000"/>
                <a:gd name="adj2" fmla="val 25000"/>
                <a:gd name="adj3" fmla="val 57576"/>
                <a:gd name="adj4" fmla="val 66667"/>
              </a:avLst>
            </a:prstGeom>
            <a:gradFill rotWithShape="0">
              <a:gsLst>
                <a:gs pos="0">
                  <a:srgbClr val="2C5870"/>
                </a:gs>
                <a:gs pos="100000">
                  <a:schemeClr val="tx1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 eaLnBrk="0" hangingPunct="0">
                <a:buFontTx/>
                <a:buChar char="•"/>
              </a:pPr>
              <a:r>
                <a:rPr lang="ar-SA" altLang="en-US" sz="1800" dirty="0">
                  <a:solidFill>
                    <a:srgbClr val="FFFF00"/>
                  </a:solidFill>
                  <a:cs typeface="PT Bold Heading" pitchFamily="2" charset="-78"/>
                </a:rPr>
                <a:t>الأهداف التي </a:t>
              </a:r>
              <a:endParaRPr lang="en-US" altLang="en-US" sz="1800" dirty="0">
                <a:solidFill>
                  <a:srgbClr val="FFFF00"/>
                </a:solidFill>
                <a:cs typeface="PT Bold Heading" pitchFamily="2" charset="-78"/>
              </a:endParaRPr>
            </a:p>
            <a:p>
              <a:pPr algn="ctr" rtl="1" eaLnBrk="0" hangingPunct="0"/>
              <a:r>
                <a:rPr lang="ar-SA" altLang="en-US" sz="1800" dirty="0">
                  <a:solidFill>
                    <a:srgbClr val="FFFF00"/>
                  </a:solidFill>
                  <a:cs typeface="PT Bold Heading" pitchFamily="2" charset="-78"/>
                </a:rPr>
                <a:t>تريد </a:t>
              </a:r>
              <a:r>
                <a:rPr lang="ar-SA" altLang="en-US" sz="1800" dirty="0" smtClean="0">
                  <a:solidFill>
                    <a:srgbClr val="FFFF00"/>
                  </a:solidFill>
                  <a:cs typeface="PT Bold Heading" pitchFamily="2" charset="-78"/>
                </a:rPr>
                <a:t>تحقيقها</a:t>
              </a:r>
              <a:endParaRPr lang="en-US" altLang="en-US" sz="1800" dirty="0">
                <a:solidFill>
                  <a:srgbClr val="FFFF00"/>
                </a:solidFill>
                <a:cs typeface="PT Bold Heading" pitchFamily="2" charset="-78"/>
              </a:endParaRPr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auto">
            <a:xfrm rot="18654741">
              <a:off x="2586038" y="3451225"/>
              <a:ext cx="1790700" cy="120015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tx2"/>
                </a:gs>
              </a:gsLst>
              <a:lin ang="5400000" scaled="1"/>
            </a:gradFill>
            <a:ln w="9525">
              <a:solidFill>
                <a:srgbClr val="333399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1" eaLnBrk="0" hangingPunct="0"/>
              <a:r>
                <a:rPr lang="ar-SA" altLang="en-US" sz="3600" b="1" i="1">
                  <a:solidFill>
                    <a:srgbClr val="000066"/>
                  </a:solidFill>
                  <a:cs typeface="MCS Taybah S_U normal." pitchFamily="2" charset="-78"/>
                </a:rPr>
                <a:t>غير عاجل</a:t>
              </a:r>
              <a:endParaRPr lang="en-US" altLang="en-US" sz="3600" b="1" i="1">
                <a:solidFill>
                  <a:srgbClr val="000066"/>
                </a:solidFill>
                <a:cs typeface="MCS Taybah S_U normal." pitchFamily="2" charset="-78"/>
              </a:endParaRPr>
            </a:p>
            <a:p>
              <a:pPr algn="ctr" rtl="1" eaLnBrk="0" hangingPunct="0"/>
              <a:r>
                <a:rPr lang="ar-SA" altLang="en-US" sz="3600" b="1" i="1">
                  <a:solidFill>
                    <a:srgbClr val="000066"/>
                  </a:solidFill>
                  <a:cs typeface="MCS Taybah S_U normal." pitchFamily="2" charset="-78"/>
                </a:rPr>
                <a:t>غير مهم</a:t>
              </a:r>
              <a:endParaRPr lang="en-US" altLang="en-US" sz="3600" b="1" i="1">
                <a:solidFill>
                  <a:srgbClr val="000066"/>
                </a:solidFill>
                <a:cs typeface="MCS Taybah S_U normal." pitchFamily="2" charset="-78"/>
              </a:endParaRPr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1981200" y="1752600"/>
              <a:ext cx="0" cy="228600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arrow" w="med" len="med"/>
              <a:tailEnd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3048000" y="5638800"/>
              <a:ext cx="2743200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20" name="AutoShape 18"/>
            <p:cNvSpPr>
              <a:spLocks noChangeArrowheads="1"/>
            </p:cNvSpPr>
            <p:nvPr/>
          </p:nvSpPr>
          <p:spPr bwMode="auto">
            <a:xfrm>
              <a:off x="6172200" y="381000"/>
              <a:ext cx="2590800" cy="990600"/>
            </a:xfrm>
            <a:prstGeom prst="leftArrowCallout">
              <a:avLst>
                <a:gd name="adj1" fmla="val 25000"/>
                <a:gd name="adj2" fmla="val 25000"/>
                <a:gd name="adj3" fmla="val 43590"/>
                <a:gd name="adj4" fmla="val 66667"/>
              </a:avLst>
            </a:prstGeom>
            <a:gradFill rotWithShape="0">
              <a:gsLst>
                <a:gs pos="0">
                  <a:srgbClr val="142934"/>
                </a:gs>
                <a:gs pos="100000">
                  <a:srgbClr val="2C5870"/>
                </a:gs>
              </a:gsLst>
              <a:lin ang="5400000" scaled="1"/>
            </a:gra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 eaLnBrk="0" hangingPunct="0"/>
              <a:endParaRPr lang="en-US" altLang="en-US" sz="800" dirty="0">
                <a:solidFill>
                  <a:srgbClr val="FFFF00"/>
                </a:solidFill>
                <a:cs typeface="PT Bold Heading" pitchFamily="2" charset="-78"/>
              </a:endParaRPr>
            </a:p>
            <a:p>
              <a:pPr algn="ctr" rtl="1" eaLnBrk="0" hangingPunct="0"/>
              <a:r>
                <a:rPr lang="ar-SA" altLang="en-US" sz="1800" dirty="0">
                  <a:solidFill>
                    <a:srgbClr val="FFFF00"/>
                  </a:solidFill>
                  <a:cs typeface="PT Bold Heading" pitchFamily="2" charset="-78"/>
                </a:rPr>
                <a:t>مشاريع تقترب من</a:t>
              </a:r>
              <a:endParaRPr lang="en-US" altLang="en-US" sz="1800" dirty="0">
                <a:solidFill>
                  <a:srgbClr val="FFFF00"/>
                </a:solidFill>
                <a:cs typeface="PT Bold Heading" pitchFamily="2" charset="-78"/>
              </a:endParaRPr>
            </a:p>
            <a:p>
              <a:pPr algn="ctr" rtl="1" eaLnBrk="0" hangingPunct="0"/>
              <a:r>
                <a:rPr lang="ar-SA" altLang="en-US" sz="1800" dirty="0">
                  <a:solidFill>
                    <a:srgbClr val="FFFF00"/>
                  </a:solidFill>
                  <a:cs typeface="PT Bold Heading" pitchFamily="2" charset="-78"/>
                </a:rPr>
                <a:t>نهايتها</a:t>
              </a:r>
              <a:endParaRPr lang="en-US" altLang="en-US" sz="1800" dirty="0">
                <a:solidFill>
                  <a:srgbClr val="FFFF00"/>
                </a:solidFill>
                <a:cs typeface="PT Bold Heading" pitchFamily="2" charset="-78"/>
              </a:endParaRPr>
            </a:p>
          </p:txBody>
        </p:sp>
        <p:sp>
          <p:nvSpPr>
            <p:cNvPr id="21" name="Text Box 19"/>
            <p:cNvSpPr txBox="1">
              <a:spLocks noChangeArrowheads="1"/>
            </p:cNvSpPr>
            <p:nvPr/>
          </p:nvSpPr>
          <p:spPr bwMode="auto">
            <a:xfrm rot="18770164">
              <a:off x="2440781" y="923132"/>
              <a:ext cx="1906587" cy="120015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tx2"/>
                </a:gs>
              </a:gsLst>
              <a:lin ang="5400000" scaled="1"/>
            </a:gradFill>
            <a:ln w="9525">
              <a:solidFill>
                <a:srgbClr val="333399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ar-SA" altLang="en-US" sz="3600" b="1" i="1">
                  <a:solidFill>
                    <a:srgbClr val="000066"/>
                  </a:solidFill>
                  <a:cs typeface="MCS Taybah S_U normal." pitchFamily="2" charset="-78"/>
                </a:rPr>
                <a:t>مهم</a:t>
              </a:r>
              <a:endParaRPr lang="en-US" altLang="en-US" sz="3600" b="1" i="1">
                <a:solidFill>
                  <a:srgbClr val="000066"/>
                </a:solidFill>
                <a:cs typeface="MCS Taybah S_U normal." pitchFamily="2" charset="-78"/>
              </a:endParaRPr>
            </a:p>
            <a:p>
              <a:pPr algn="ctr" eaLnBrk="0" hangingPunct="0"/>
              <a:r>
                <a:rPr lang="ar-SA" altLang="en-US" sz="3600" b="1" i="1">
                  <a:solidFill>
                    <a:srgbClr val="000066"/>
                  </a:solidFill>
                  <a:cs typeface="MCS Taybah S_U normal." pitchFamily="2" charset="-78"/>
                </a:rPr>
                <a:t>غير عاجل</a:t>
              </a:r>
              <a:endParaRPr lang="en-US" altLang="en-US" sz="3600" b="1" i="1">
                <a:solidFill>
                  <a:srgbClr val="000066"/>
                </a:solidFill>
                <a:cs typeface="MCS Taybah S_U normal." pitchFamily="2" charset="-78"/>
              </a:endParaRPr>
            </a:p>
          </p:txBody>
        </p:sp>
        <p:sp>
          <p:nvSpPr>
            <p:cNvPr id="22" name="Oval 20"/>
            <p:cNvSpPr>
              <a:spLocks noChangeArrowheads="1"/>
            </p:cNvSpPr>
            <p:nvPr/>
          </p:nvSpPr>
          <p:spPr bwMode="auto">
            <a:xfrm>
              <a:off x="3886200" y="4800600"/>
              <a:ext cx="381000" cy="381000"/>
            </a:xfrm>
            <a:prstGeom prst="ellipse">
              <a:avLst/>
            </a:prstGeom>
            <a:solidFill>
              <a:srgbClr val="2C587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1" eaLnBrk="0" hangingPunct="0"/>
              <a:r>
                <a:rPr lang="en-US" altLang="en-US" sz="1600">
                  <a:solidFill>
                    <a:srgbClr val="FF3300"/>
                  </a:solidFill>
                </a:rPr>
                <a:t>4</a:t>
              </a:r>
            </a:p>
          </p:txBody>
        </p:sp>
        <p:sp>
          <p:nvSpPr>
            <p:cNvPr id="23" name="Oval 21"/>
            <p:cNvSpPr>
              <a:spLocks noChangeArrowheads="1"/>
            </p:cNvSpPr>
            <p:nvPr/>
          </p:nvSpPr>
          <p:spPr bwMode="auto">
            <a:xfrm>
              <a:off x="3886200" y="2133600"/>
              <a:ext cx="381000" cy="381000"/>
            </a:xfrm>
            <a:prstGeom prst="ellipse">
              <a:avLst/>
            </a:prstGeom>
            <a:solidFill>
              <a:srgbClr val="2C587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1" eaLnBrk="0" hangingPunct="0"/>
              <a:r>
                <a:rPr lang="en-US" altLang="en-US" sz="1600">
                  <a:solidFill>
                    <a:srgbClr val="FF3300"/>
                  </a:solidFill>
                </a:rPr>
                <a:t>2</a:t>
              </a:r>
            </a:p>
          </p:txBody>
        </p:sp>
        <p:sp>
          <p:nvSpPr>
            <p:cNvPr id="24" name="Oval 22"/>
            <p:cNvSpPr>
              <a:spLocks noChangeArrowheads="1"/>
            </p:cNvSpPr>
            <p:nvPr/>
          </p:nvSpPr>
          <p:spPr bwMode="auto">
            <a:xfrm>
              <a:off x="4724400" y="2133600"/>
              <a:ext cx="381000" cy="381000"/>
            </a:xfrm>
            <a:prstGeom prst="ellipse">
              <a:avLst/>
            </a:prstGeom>
            <a:solidFill>
              <a:srgbClr val="2C587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1" eaLnBrk="0" hangingPunct="0"/>
              <a:r>
                <a:rPr lang="en-US" altLang="en-US" sz="1600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25" name="Oval 23"/>
            <p:cNvSpPr>
              <a:spLocks noChangeArrowheads="1"/>
            </p:cNvSpPr>
            <p:nvPr/>
          </p:nvSpPr>
          <p:spPr bwMode="auto">
            <a:xfrm>
              <a:off x="4876800" y="4800600"/>
              <a:ext cx="381000" cy="381000"/>
            </a:xfrm>
            <a:prstGeom prst="ellipse">
              <a:avLst/>
            </a:prstGeom>
            <a:solidFill>
              <a:srgbClr val="2C587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1" eaLnBrk="0" hangingPunct="0"/>
              <a:r>
                <a:rPr lang="en-US" altLang="en-US" sz="1600">
                  <a:solidFill>
                    <a:srgbClr val="FF3300"/>
                  </a:solidFill>
                </a:rPr>
                <a:t>3</a:t>
              </a:r>
            </a:p>
          </p:txBody>
        </p:sp>
      </p:grp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72</a:t>
            </a:fld>
            <a:endParaRPr lang="en-US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29" name="عنصر نائب للتاريخ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مجموعة 29"/>
          <p:cNvGrpSpPr/>
          <p:nvPr/>
        </p:nvGrpSpPr>
        <p:grpSpPr>
          <a:xfrm>
            <a:off x="285720" y="-24"/>
            <a:ext cx="8501122" cy="6429399"/>
            <a:chOff x="285721" y="0"/>
            <a:chExt cx="8501122" cy="6429399"/>
          </a:xfrm>
        </p:grpSpPr>
        <p:sp>
          <p:nvSpPr>
            <p:cNvPr id="4" name="Freeform 2"/>
            <p:cNvSpPr>
              <a:spLocks/>
            </p:cNvSpPr>
            <p:nvPr/>
          </p:nvSpPr>
          <p:spPr bwMode="auto">
            <a:xfrm>
              <a:off x="285721" y="0"/>
              <a:ext cx="115705" cy="6429396"/>
            </a:xfrm>
            <a:custGeom>
              <a:avLst/>
              <a:gdLst>
                <a:gd name="T0" fmla="*/ 26 w 52"/>
                <a:gd name="T1" fmla="*/ 3430 h 3482"/>
                <a:gd name="T2" fmla="*/ 52 w 52"/>
                <a:gd name="T3" fmla="*/ 3456 h 3482"/>
                <a:gd name="T4" fmla="*/ 52 w 52"/>
                <a:gd name="T5" fmla="*/ 0 h 3482"/>
                <a:gd name="T6" fmla="*/ 0 w 52"/>
                <a:gd name="T7" fmla="*/ 0 h 3482"/>
                <a:gd name="T8" fmla="*/ 0 w 52"/>
                <a:gd name="T9" fmla="*/ 3456 h 3482"/>
                <a:gd name="T10" fmla="*/ 26 w 52"/>
                <a:gd name="T11" fmla="*/ 3482 h 3482"/>
                <a:gd name="T12" fmla="*/ 0 w 52"/>
                <a:gd name="T13" fmla="*/ 3456 h 3482"/>
                <a:gd name="T14" fmla="*/ 0 w 52"/>
                <a:gd name="T15" fmla="*/ 3482 h 3482"/>
                <a:gd name="T16" fmla="*/ 26 w 52"/>
                <a:gd name="T17" fmla="*/ 3482 h 3482"/>
                <a:gd name="T18" fmla="*/ 26 w 52"/>
                <a:gd name="T19" fmla="*/ 3430 h 348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"/>
                <a:gd name="T31" fmla="*/ 0 h 3482"/>
                <a:gd name="T32" fmla="*/ 52 w 52"/>
                <a:gd name="T33" fmla="*/ 3482 h 348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" h="3482">
                  <a:moveTo>
                    <a:pt x="26" y="3430"/>
                  </a:moveTo>
                  <a:lnTo>
                    <a:pt x="52" y="3456"/>
                  </a:lnTo>
                  <a:lnTo>
                    <a:pt x="52" y="0"/>
                  </a:lnTo>
                  <a:lnTo>
                    <a:pt x="0" y="0"/>
                  </a:lnTo>
                  <a:lnTo>
                    <a:pt x="0" y="3456"/>
                  </a:lnTo>
                  <a:lnTo>
                    <a:pt x="26" y="3482"/>
                  </a:lnTo>
                  <a:lnTo>
                    <a:pt x="0" y="3456"/>
                  </a:lnTo>
                  <a:lnTo>
                    <a:pt x="0" y="3482"/>
                  </a:lnTo>
                  <a:lnTo>
                    <a:pt x="26" y="3482"/>
                  </a:lnTo>
                  <a:lnTo>
                    <a:pt x="26" y="343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9525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 sz="2000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auto">
            <a:xfrm>
              <a:off x="1124583" y="3543762"/>
              <a:ext cx="6054629" cy="3164"/>
            </a:xfrm>
            <a:prstGeom prst="line">
              <a:avLst/>
            </a:prstGeom>
            <a:solidFill>
              <a:schemeClr val="bg2">
                <a:lumMod val="10000"/>
              </a:schemeClr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ar-EG" sz="2000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V="1">
              <a:off x="4102180" y="194591"/>
              <a:ext cx="1808" cy="5954785"/>
            </a:xfrm>
            <a:prstGeom prst="line">
              <a:avLst/>
            </a:prstGeom>
            <a:solidFill>
              <a:schemeClr val="bg2">
                <a:lumMod val="10000"/>
              </a:schemeClr>
            </a:solidFill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ar-EG" sz="2000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1173395" y="3641731"/>
              <a:ext cx="6045590" cy="1583"/>
            </a:xfrm>
            <a:prstGeom prst="line">
              <a:avLst/>
            </a:prstGeom>
            <a:solidFill>
              <a:schemeClr val="bg2">
                <a:lumMod val="10000"/>
              </a:schemeClr>
            </a:solidFill>
            <a:ln w="38100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 sz="2000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4102180" y="136055"/>
              <a:ext cx="1808" cy="6027559"/>
            </a:xfrm>
            <a:prstGeom prst="line">
              <a:avLst/>
            </a:prstGeom>
            <a:solidFill>
              <a:schemeClr val="bg2">
                <a:lumMod val="10000"/>
              </a:schemeClr>
            </a:solidFill>
            <a:ln w="28575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 sz="2000"/>
            </a:p>
          </p:txBody>
        </p:sp>
        <p:grpSp>
          <p:nvGrpSpPr>
            <p:cNvPr id="10" name="Group 8"/>
            <p:cNvGrpSpPr>
              <a:grpSpLocks/>
            </p:cNvGrpSpPr>
            <p:nvPr/>
          </p:nvGrpSpPr>
          <p:grpSpPr bwMode="auto">
            <a:xfrm>
              <a:off x="459279" y="3724117"/>
              <a:ext cx="3557931" cy="2705282"/>
              <a:chOff x="661" y="2466"/>
              <a:chExt cx="1968" cy="1710"/>
            </a:xfrm>
            <a:solidFill>
              <a:schemeClr val="bg2">
                <a:lumMod val="10000"/>
              </a:schemeClr>
            </a:solidFill>
          </p:grpSpPr>
          <p:sp>
            <p:nvSpPr>
              <p:cNvPr id="11" name="Rectangle 9"/>
              <p:cNvSpPr>
                <a:spLocks noChangeArrowheads="1"/>
              </p:cNvSpPr>
              <p:nvPr/>
            </p:nvSpPr>
            <p:spPr bwMode="auto">
              <a:xfrm>
                <a:off x="661" y="2466"/>
                <a:ext cx="1968" cy="171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ar-SA" altLang="en-US" dirty="0" smtClean="0">
                  <a:solidFill>
                    <a:srgbClr val="FF0000"/>
                  </a:solidFill>
                  <a:cs typeface="PT Bold Heading" pitchFamily="2" charset="-78"/>
                </a:endParaRPr>
              </a:p>
              <a:p>
                <a:pPr algn="ctr" eaLnBrk="0" hangingPunct="0">
                  <a:defRPr/>
                </a:pPr>
                <a:endParaRPr lang="ar-SA" altLang="en-US" sz="1050" dirty="0" smtClean="0">
                  <a:solidFill>
                    <a:srgbClr val="FF0000"/>
                  </a:solidFill>
                  <a:cs typeface="PT Bold Heading" pitchFamily="2" charset="-78"/>
                </a:endParaRPr>
              </a:p>
              <a:p>
                <a:pPr algn="ctr" eaLnBrk="0" hangingPunct="0">
                  <a:defRPr/>
                </a:pPr>
                <a:r>
                  <a:rPr lang="ar-SA" altLang="en-US" dirty="0" smtClean="0">
                    <a:solidFill>
                      <a:schemeClr val="bg1">
                        <a:lumMod val="95000"/>
                      </a:schemeClr>
                    </a:solidFill>
                    <a:cs typeface="PT Bold Heading" pitchFamily="2" charset="-78"/>
                  </a:rPr>
                  <a:t>مربع الضياع</a:t>
                </a:r>
              </a:p>
              <a:p>
                <a:pPr eaLnBrk="0" hangingPunct="0">
                  <a:defRPr/>
                </a:pPr>
                <a:r>
                  <a:rPr lang="ar-SA" altLang="en-US" dirty="0" smtClean="0">
                    <a:solidFill>
                      <a:srgbClr val="FF0000"/>
                    </a:solidFill>
                    <a:cs typeface="PT Bold Heading" pitchFamily="2" charset="-78"/>
                  </a:rPr>
                  <a:t>أمثلة :</a:t>
                </a:r>
                <a:endParaRPr lang="ar-SA" altLang="en-US" dirty="0" smtClean="0">
                  <a:solidFill>
                    <a:schemeClr val="bg1">
                      <a:lumMod val="95000"/>
                    </a:schemeClr>
                  </a:solidFill>
                  <a:cs typeface="PT Bold Heading" pitchFamily="2" charset="-78"/>
                </a:endParaRPr>
              </a:p>
              <a:p>
                <a:pPr algn="ctr" eaLnBrk="0" hangingPunct="0">
                  <a:defRPr/>
                </a:pPr>
                <a:endParaRPr lang="ar-SA" altLang="en-US" sz="1400" dirty="0" smtClean="0">
                  <a:solidFill>
                    <a:schemeClr val="bg1">
                      <a:lumMod val="95000"/>
                    </a:schemeClr>
                  </a:solidFill>
                  <a:cs typeface="PT Bold Heading" pitchFamily="2" charset="-78"/>
                </a:endParaRPr>
              </a:p>
              <a:p>
                <a:pPr algn="ctr" rtl="1" eaLnBrk="0" hangingPunct="0">
                  <a:defRPr/>
                </a:pPr>
                <a:endParaRPr lang="en-US" altLang="en-US" sz="1100" dirty="0">
                  <a:solidFill>
                    <a:srgbClr val="FFFF99"/>
                  </a:solidFill>
                  <a:cs typeface="PT Bold Heading" pitchFamily="2" charset="-78"/>
                </a:endParaRPr>
              </a:p>
              <a:p>
                <a:pPr rtl="1" eaLnBrk="0" hangingPunct="0">
                  <a:buFont typeface="Arial" pitchFamily="34" charset="0"/>
                  <a:buChar char="•"/>
                  <a:defRPr/>
                </a:pPr>
                <a:r>
                  <a:rPr lang="ar-SA" altLang="en-US" dirty="0">
                    <a:solidFill>
                      <a:srgbClr val="FFFF00"/>
                    </a:solidFill>
                    <a:cs typeface="PT Bold Heading" pitchFamily="2" charset="-78"/>
                  </a:rPr>
                  <a:t>مشاهدة التلفاز </a:t>
                </a:r>
                <a:r>
                  <a:rPr lang="ar-SA" altLang="en-US" dirty="0" smtClean="0">
                    <a:solidFill>
                      <a:srgbClr val="FFFF00"/>
                    </a:solidFill>
                    <a:cs typeface="PT Bold Heading" pitchFamily="2" charset="-78"/>
                  </a:rPr>
                  <a:t>للتسلية</a:t>
                </a:r>
                <a:endParaRPr lang="en-US" altLang="en-US" dirty="0">
                  <a:solidFill>
                    <a:srgbClr val="FFFF00"/>
                  </a:solidFill>
                  <a:cs typeface="PT Bold Heading" pitchFamily="2" charset="-78"/>
                </a:endParaRPr>
              </a:p>
              <a:p>
                <a:pPr rtl="1" eaLnBrk="0" hangingPunct="0">
                  <a:buFont typeface="Arial" pitchFamily="34" charset="0"/>
                  <a:buChar char="•"/>
                  <a:defRPr/>
                </a:pPr>
                <a:r>
                  <a:rPr lang="ar-SA" altLang="en-US" dirty="0">
                    <a:solidFill>
                      <a:srgbClr val="FFFF00"/>
                    </a:solidFill>
                    <a:cs typeface="PT Bold Heading" pitchFamily="2" charset="-78"/>
                  </a:rPr>
                  <a:t>مكالمات هاتفية غير مهمة</a:t>
                </a:r>
                <a:endParaRPr lang="en-US" altLang="en-US" dirty="0">
                  <a:solidFill>
                    <a:srgbClr val="FFFF00"/>
                  </a:solidFill>
                  <a:cs typeface="PT Bold Heading" pitchFamily="2" charset="-78"/>
                </a:endParaRPr>
              </a:p>
              <a:p>
                <a:pPr rtl="1" eaLnBrk="0" hangingPunct="0">
                  <a:buFont typeface="Arial" pitchFamily="34" charset="0"/>
                  <a:buChar char="•"/>
                  <a:defRPr/>
                </a:pPr>
                <a:r>
                  <a:rPr lang="ar-SA" altLang="en-US" dirty="0" smtClean="0">
                    <a:solidFill>
                      <a:srgbClr val="FFFF00"/>
                    </a:solidFill>
                    <a:cs typeface="PT Bold Heading" pitchFamily="2" charset="-78"/>
                  </a:rPr>
                  <a:t>توافه</a:t>
                </a:r>
                <a:endParaRPr lang="ar-SA" altLang="en-US" dirty="0">
                  <a:solidFill>
                    <a:srgbClr val="FFFF00"/>
                  </a:solidFill>
                  <a:cs typeface="PT Bold Heading" pitchFamily="2" charset="-78"/>
                </a:endParaRPr>
              </a:p>
              <a:p>
                <a:pPr eaLnBrk="0" hangingPunct="0">
                  <a:defRPr/>
                </a:pPr>
                <a:r>
                  <a:rPr lang="ar-SA" altLang="en-US" sz="1800" dirty="0" smtClean="0">
                    <a:solidFill>
                      <a:schemeClr val="bg1"/>
                    </a:solidFill>
                    <a:cs typeface="PT Bold Heading" pitchFamily="2" charset="-78"/>
                  </a:rPr>
                  <a:t>            الجادون </a:t>
                </a:r>
                <a:r>
                  <a:rPr lang="ar-SA" altLang="en-US" sz="1800" dirty="0">
                    <a:solidFill>
                      <a:schemeClr val="bg1"/>
                    </a:solidFill>
                    <a:cs typeface="PT Bold Heading" pitchFamily="2" charset="-78"/>
                  </a:rPr>
                  <a:t>لا يشتغلون بهذا المربع</a:t>
                </a:r>
                <a:endParaRPr lang="en-US" altLang="en-US" sz="1800" dirty="0">
                  <a:solidFill>
                    <a:schemeClr val="bg1"/>
                  </a:solidFill>
                  <a:cs typeface="PT Bold Heading" pitchFamily="2" charset="-78"/>
                </a:endParaRPr>
              </a:p>
              <a:p>
                <a:pPr rtl="1" eaLnBrk="0" hangingPunct="0">
                  <a:defRPr/>
                </a:pPr>
                <a:endParaRPr lang="en-US" altLang="en-US" dirty="0">
                  <a:solidFill>
                    <a:srgbClr val="FFFF99"/>
                  </a:solidFill>
                  <a:cs typeface="PT Bold Heading" pitchFamily="2" charset="-78"/>
                </a:endParaRPr>
              </a:p>
              <a:p>
                <a:pPr rtl="1" eaLnBrk="0" hangingPunct="0">
                  <a:defRPr/>
                </a:pPr>
                <a:endParaRPr lang="en-US" altLang="en-US" dirty="0">
                  <a:solidFill>
                    <a:srgbClr val="FFFF99"/>
                  </a:solidFill>
                  <a:cs typeface="PT Bold Heading" pitchFamily="2" charset="-78"/>
                </a:endParaRPr>
              </a:p>
            </p:txBody>
          </p:sp>
          <p:sp>
            <p:nvSpPr>
              <p:cNvPr id="12" name="Oval 10"/>
              <p:cNvSpPr>
                <a:spLocks noChangeArrowheads="1"/>
              </p:cNvSpPr>
              <p:nvPr/>
            </p:nvSpPr>
            <p:spPr bwMode="auto">
              <a:xfrm>
                <a:off x="2336" y="3800"/>
                <a:ext cx="293" cy="28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 eaLnBrk="0" hangingPunct="0"/>
                <a:r>
                  <a:rPr lang="en-US" altLang="en-US" sz="1800" b="1">
                    <a:solidFill>
                      <a:srgbClr val="FF3300"/>
                    </a:solidFill>
                  </a:rPr>
                  <a:t>4</a:t>
                </a:r>
              </a:p>
            </p:txBody>
          </p:sp>
        </p:grpSp>
        <p:grpSp>
          <p:nvGrpSpPr>
            <p:cNvPr id="13" name="Group 11"/>
            <p:cNvGrpSpPr>
              <a:grpSpLocks/>
            </p:cNvGrpSpPr>
            <p:nvPr/>
          </p:nvGrpSpPr>
          <p:grpSpPr bwMode="auto">
            <a:xfrm>
              <a:off x="4210654" y="857232"/>
              <a:ext cx="3624824" cy="2657821"/>
              <a:chOff x="2725" y="701"/>
              <a:chExt cx="2016" cy="1632"/>
            </a:xfrm>
            <a:solidFill>
              <a:schemeClr val="bg2">
                <a:lumMod val="10000"/>
              </a:schemeClr>
            </a:solidFill>
          </p:grpSpPr>
          <p:sp>
            <p:nvSpPr>
              <p:cNvPr id="14" name="Rectangle 12"/>
              <p:cNvSpPr>
                <a:spLocks noChangeArrowheads="1"/>
              </p:cNvSpPr>
              <p:nvPr/>
            </p:nvSpPr>
            <p:spPr bwMode="auto">
              <a:xfrm>
                <a:off x="2725" y="701"/>
                <a:ext cx="2016" cy="1632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rtl="1" eaLnBrk="0" hangingPunct="0">
                  <a:defRPr/>
                </a:pPr>
                <a:r>
                  <a:rPr lang="ar-SA" altLang="en-US" dirty="0" smtClean="0">
                    <a:solidFill>
                      <a:schemeClr val="bg1">
                        <a:lumMod val="95000"/>
                      </a:schemeClr>
                    </a:solidFill>
                    <a:cs typeface="PT Bold Heading" pitchFamily="2" charset="-78"/>
                  </a:rPr>
                  <a:t>مربع الأزمات والطوارئ</a:t>
                </a:r>
              </a:p>
              <a:p>
                <a:pPr eaLnBrk="0" hangingPunct="0">
                  <a:defRPr/>
                </a:pPr>
                <a:r>
                  <a:rPr lang="ar-SA" altLang="en-US" dirty="0" smtClean="0">
                    <a:solidFill>
                      <a:srgbClr val="FF0000"/>
                    </a:solidFill>
                    <a:cs typeface="PT Bold Heading" pitchFamily="2" charset="-78"/>
                  </a:rPr>
                  <a:t>أمثلة :</a:t>
                </a:r>
                <a:endParaRPr lang="ar-SA" altLang="en-US" dirty="0" smtClean="0">
                  <a:solidFill>
                    <a:schemeClr val="bg1">
                      <a:lumMod val="95000"/>
                    </a:schemeClr>
                  </a:solidFill>
                  <a:cs typeface="PT Bold Heading" pitchFamily="2" charset="-78"/>
                </a:endParaRPr>
              </a:p>
              <a:p>
                <a:pPr rtl="1" eaLnBrk="0" hangingPunct="0">
                  <a:buFont typeface="Arial" pitchFamily="34" charset="0"/>
                  <a:buChar char="•"/>
                  <a:defRPr/>
                </a:pPr>
                <a:r>
                  <a:rPr lang="ar-SA" altLang="en-US" dirty="0" smtClean="0">
                    <a:solidFill>
                      <a:srgbClr val="FFFF00"/>
                    </a:solidFill>
                    <a:cs typeface="PT Bold Heading" pitchFamily="2" charset="-78"/>
                  </a:rPr>
                  <a:t>مستشفى</a:t>
                </a:r>
                <a:endParaRPr lang="en-US" altLang="en-US" dirty="0">
                  <a:solidFill>
                    <a:srgbClr val="FFFF00"/>
                  </a:solidFill>
                  <a:cs typeface="PT Bold Heading" pitchFamily="2" charset="-78"/>
                </a:endParaRPr>
              </a:p>
              <a:p>
                <a:pPr rtl="1" eaLnBrk="0" hangingPunct="0">
                  <a:buFont typeface="Arial" pitchFamily="34" charset="0"/>
                  <a:buChar char="•"/>
                  <a:defRPr/>
                </a:pPr>
                <a:r>
                  <a:rPr lang="ar-SA" altLang="en-US" dirty="0">
                    <a:solidFill>
                      <a:srgbClr val="FFFF00"/>
                    </a:solidFill>
                    <a:cs typeface="PT Bold Heading" pitchFamily="2" charset="-78"/>
                  </a:rPr>
                  <a:t>موعد مهم حدد متأخراً</a:t>
                </a:r>
                <a:endParaRPr lang="en-US" altLang="en-US" dirty="0">
                  <a:solidFill>
                    <a:srgbClr val="FFFF00"/>
                  </a:solidFill>
                  <a:cs typeface="PT Bold Heading" pitchFamily="2" charset="-78"/>
                </a:endParaRPr>
              </a:p>
              <a:p>
                <a:pPr rtl="1" eaLnBrk="0" hangingPunct="0">
                  <a:buFont typeface="Arial" pitchFamily="34" charset="0"/>
                  <a:buChar char="•"/>
                  <a:defRPr/>
                </a:pPr>
                <a:r>
                  <a:rPr lang="ar-SA" altLang="en-US" dirty="0">
                    <a:solidFill>
                      <a:srgbClr val="FFFF00"/>
                    </a:solidFill>
                    <a:cs typeface="PT Bold Heading" pitchFamily="2" charset="-78"/>
                  </a:rPr>
                  <a:t>تدريس ولدك يوم الاختبار</a:t>
                </a:r>
                <a:endParaRPr lang="en-US" altLang="en-US" dirty="0">
                  <a:solidFill>
                    <a:srgbClr val="FFFF00"/>
                  </a:solidFill>
                  <a:cs typeface="PT Bold Heading" pitchFamily="2" charset="-78"/>
                </a:endParaRPr>
              </a:p>
              <a:p>
                <a:pPr rtl="1" eaLnBrk="0" hangingPunct="0">
                  <a:buFont typeface="Arial" pitchFamily="34" charset="0"/>
                  <a:buChar char="•"/>
                  <a:defRPr/>
                </a:pPr>
                <a:r>
                  <a:rPr lang="ar-SA" altLang="en-US" dirty="0">
                    <a:solidFill>
                      <a:srgbClr val="FFFF00"/>
                    </a:solidFill>
                    <a:cs typeface="PT Bold Heading" pitchFamily="2" charset="-78"/>
                  </a:rPr>
                  <a:t>اتصال مهم</a:t>
                </a:r>
                <a:endParaRPr lang="en-US" altLang="en-US" dirty="0">
                  <a:solidFill>
                    <a:srgbClr val="FFFF00"/>
                  </a:solidFill>
                  <a:cs typeface="PT Bold Heading" pitchFamily="2" charset="-78"/>
                </a:endParaRPr>
              </a:p>
              <a:p>
                <a:pPr rtl="1" eaLnBrk="0" hangingPunct="0">
                  <a:buFont typeface="Arial" pitchFamily="34" charset="0"/>
                  <a:buChar char="•"/>
                  <a:defRPr/>
                </a:pPr>
                <a:r>
                  <a:rPr lang="ar-SA" altLang="en-US" dirty="0">
                    <a:solidFill>
                      <a:srgbClr val="FFFF00"/>
                    </a:solidFill>
                    <a:cs typeface="PT Bold Heading" pitchFamily="2" charset="-78"/>
                  </a:rPr>
                  <a:t>صيانة عاجلة</a:t>
                </a:r>
                <a:endParaRPr lang="en-US" altLang="en-US" dirty="0">
                  <a:solidFill>
                    <a:srgbClr val="FFFF00"/>
                  </a:solidFill>
                  <a:cs typeface="PT Bold Heading" pitchFamily="2" charset="-78"/>
                </a:endParaRPr>
              </a:p>
            </p:txBody>
          </p:sp>
          <p:sp>
            <p:nvSpPr>
              <p:cNvPr id="15" name="Oval 13"/>
              <p:cNvSpPr>
                <a:spLocks noChangeArrowheads="1"/>
              </p:cNvSpPr>
              <p:nvPr/>
            </p:nvSpPr>
            <p:spPr bwMode="auto">
              <a:xfrm>
                <a:off x="2725" y="2024"/>
                <a:ext cx="293" cy="28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 eaLnBrk="0" hangingPunct="0"/>
                <a:r>
                  <a:rPr lang="en-US" altLang="en-US" sz="1800" b="1" dirty="0">
                    <a:solidFill>
                      <a:srgbClr val="FF3300"/>
                    </a:solidFill>
                  </a:rPr>
                  <a:t>1</a:t>
                </a:r>
              </a:p>
            </p:txBody>
          </p:sp>
        </p:grpSp>
        <p:grpSp>
          <p:nvGrpSpPr>
            <p:cNvPr id="16" name="Group 14"/>
            <p:cNvGrpSpPr>
              <a:grpSpLocks/>
            </p:cNvGrpSpPr>
            <p:nvPr/>
          </p:nvGrpSpPr>
          <p:grpSpPr bwMode="auto">
            <a:xfrm>
              <a:off x="4190767" y="3747845"/>
              <a:ext cx="3644710" cy="2657821"/>
              <a:chOff x="2725" y="2481"/>
              <a:chExt cx="2016" cy="1680"/>
            </a:xfrm>
            <a:solidFill>
              <a:schemeClr val="bg2">
                <a:lumMod val="10000"/>
              </a:schemeClr>
            </a:solidFill>
          </p:grpSpPr>
          <p:sp>
            <p:nvSpPr>
              <p:cNvPr id="17" name="Rectangle 15"/>
              <p:cNvSpPr>
                <a:spLocks noChangeArrowheads="1"/>
              </p:cNvSpPr>
              <p:nvPr/>
            </p:nvSpPr>
            <p:spPr bwMode="auto">
              <a:xfrm>
                <a:off x="2725" y="2481"/>
                <a:ext cx="2016" cy="168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rtl="1" eaLnBrk="0" hangingPunct="0">
                  <a:defRPr/>
                </a:pPr>
                <a:r>
                  <a:rPr lang="ar-SA" altLang="en-US" dirty="0" smtClean="0">
                    <a:solidFill>
                      <a:schemeClr val="bg1">
                        <a:lumMod val="95000"/>
                      </a:schemeClr>
                    </a:solidFill>
                    <a:cs typeface="PT Bold Heading" pitchFamily="2" charset="-78"/>
                  </a:rPr>
                  <a:t>مربع الخداع</a:t>
                </a:r>
              </a:p>
              <a:p>
                <a:pPr eaLnBrk="0" hangingPunct="0">
                  <a:defRPr/>
                </a:pPr>
                <a:r>
                  <a:rPr lang="ar-SA" altLang="en-US" dirty="0" smtClean="0">
                    <a:solidFill>
                      <a:srgbClr val="FF0000"/>
                    </a:solidFill>
                    <a:cs typeface="PT Bold Heading" pitchFamily="2" charset="-78"/>
                  </a:rPr>
                  <a:t>أمثلة :</a:t>
                </a:r>
                <a:endParaRPr lang="en-US" altLang="en-US" dirty="0">
                  <a:solidFill>
                    <a:srgbClr val="FFFF99"/>
                  </a:solidFill>
                  <a:cs typeface="PT Bold Heading" pitchFamily="2" charset="-78"/>
                </a:endParaRPr>
              </a:p>
              <a:p>
                <a:pPr rtl="1" eaLnBrk="0" hangingPunct="0">
                  <a:buFont typeface="Arial" pitchFamily="34" charset="0"/>
                  <a:buChar char="•"/>
                  <a:defRPr/>
                </a:pPr>
                <a:r>
                  <a:rPr lang="ar-SA" altLang="en-US" dirty="0">
                    <a:solidFill>
                      <a:srgbClr val="FFFF00"/>
                    </a:solidFill>
                    <a:cs typeface="PT Bold Heading" pitchFamily="2" charset="-78"/>
                  </a:rPr>
                  <a:t>مشوار للأهل غير مهم</a:t>
                </a:r>
                <a:endParaRPr lang="en-US" altLang="en-US" dirty="0">
                  <a:solidFill>
                    <a:srgbClr val="FFFF00"/>
                  </a:solidFill>
                  <a:cs typeface="PT Bold Heading" pitchFamily="2" charset="-78"/>
                </a:endParaRPr>
              </a:p>
              <a:p>
                <a:pPr rtl="1" eaLnBrk="0" hangingPunct="0">
                  <a:buFont typeface="Arial" pitchFamily="34" charset="0"/>
                  <a:buChar char="•"/>
                  <a:defRPr/>
                </a:pPr>
                <a:r>
                  <a:rPr lang="ar-SA" altLang="en-US" dirty="0" smtClean="0">
                    <a:solidFill>
                      <a:srgbClr val="FFFF00"/>
                    </a:solidFill>
                    <a:cs typeface="PT Bold Heading" pitchFamily="2" charset="-78"/>
                  </a:rPr>
                  <a:t>العمل </a:t>
                </a:r>
                <a:r>
                  <a:rPr lang="ar-SA" altLang="en-US" dirty="0">
                    <a:solidFill>
                      <a:srgbClr val="FFFF00"/>
                    </a:solidFill>
                    <a:cs typeface="PT Bold Heading" pitchFamily="2" charset="-78"/>
                  </a:rPr>
                  <a:t>للآخرين </a:t>
                </a:r>
                <a:endParaRPr lang="ar-SA" altLang="en-US" dirty="0" smtClean="0">
                  <a:solidFill>
                    <a:srgbClr val="FFFF00"/>
                  </a:solidFill>
                  <a:cs typeface="PT Bold Heading" pitchFamily="2" charset="-78"/>
                </a:endParaRPr>
              </a:p>
              <a:p>
                <a:pPr rtl="1" eaLnBrk="0" hangingPunct="0">
                  <a:defRPr/>
                </a:pPr>
                <a:endParaRPr lang="en-US" altLang="en-US" dirty="0">
                  <a:solidFill>
                    <a:srgbClr val="FFFF99"/>
                  </a:solidFill>
                  <a:cs typeface="PT Bold Heading" pitchFamily="2" charset="-78"/>
                </a:endParaRPr>
              </a:p>
              <a:p>
                <a:pPr rtl="1" eaLnBrk="0" hangingPunct="0">
                  <a:defRPr/>
                </a:pPr>
                <a:endParaRPr lang="en-US" altLang="en-US" dirty="0">
                  <a:solidFill>
                    <a:srgbClr val="FFFF99"/>
                  </a:solidFill>
                  <a:cs typeface="PT Bold Heading" pitchFamily="2" charset="-78"/>
                </a:endParaRPr>
              </a:p>
              <a:p>
                <a:pPr rtl="1" eaLnBrk="0" hangingPunct="0">
                  <a:defRPr/>
                </a:pPr>
                <a:endParaRPr lang="en-US" altLang="en-US" dirty="0">
                  <a:solidFill>
                    <a:srgbClr val="FFFF99"/>
                  </a:solidFill>
                  <a:cs typeface="PT Bold Heading" pitchFamily="2" charset="-78"/>
                </a:endParaRPr>
              </a:p>
            </p:txBody>
          </p:sp>
          <p:sp>
            <p:nvSpPr>
              <p:cNvPr id="18" name="Oval 16"/>
              <p:cNvSpPr>
                <a:spLocks noChangeArrowheads="1"/>
              </p:cNvSpPr>
              <p:nvPr/>
            </p:nvSpPr>
            <p:spPr bwMode="auto">
              <a:xfrm>
                <a:off x="2725" y="3783"/>
                <a:ext cx="293" cy="297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 eaLnBrk="0" hangingPunct="0"/>
                <a:r>
                  <a:rPr lang="en-US" altLang="en-US" sz="1800" b="1">
                    <a:solidFill>
                      <a:srgbClr val="FF3300"/>
                    </a:solidFill>
                  </a:rPr>
                  <a:t>3</a:t>
                </a:r>
              </a:p>
            </p:txBody>
          </p:sp>
        </p:grp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497244" y="23731"/>
              <a:ext cx="3500079" cy="710334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 eaLnBrk="0" hangingPunct="0"/>
              <a:r>
                <a:rPr lang="ar-SA" altLang="en-US" sz="3600" dirty="0">
                  <a:solidFill>
                    <a:srgbClr val="FF3300"/>
                  </a:solidFill>
                  <a:cs typeface="AL-Mateen" pitchFamily="2" charset="-78"/>
                </a:rPr>
                <a:t>غير عاجل</a:t>
              </a:r>
              <a:endParaRPr lang="en-US" altLang="en-US" sz="3600" dirty="0">
                <a:cs typeface="AL-Mateen" pitchFamily="2" charset="-78"/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4210654" y="75460"/>
              <a:ext cx="3586857" cy="710334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 eaLnBrk="0" hangingPunct="0"/>
              <a:r>
                <a:rPr lang="ar-SA" altLang="en-US" sz="3600" dirty="0">
                  <a:solidFill>
                    <a:srgbClr val="FF3300"/>
                  </a:solidFill>
                  <a:cs typeface="AL-Mateen" pitchFamily="2" charset="-78"/>
                </a:rPr>
                <a:t>عاجل</a:t>
              </a:r>
              <a:endParaRPr lang="en-US" altLang="en-US" sz="3600" dirty="0">
                <a:cs typeface="AL-Mateen" pitchFamily="2" charset="-78"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 rot="16208204">
              <a:off x="7034772" y="1712590"/>
              <a:ext cx="2656239" cy="847902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 eaLnBrk="0" hangingPunct="0"/>
              <a:r>
                <a:rPr lang="ar-SA" altLang="en-US" sz="3600" dirty="0">
                  <a:solidFill>
                    <a:srgbClr val="FF0000"/>
                  </a:solidFill>
                  <a:cs typeface="AL-Mateen" pitchFamily="2" charset="-78"/>
                </a:rPr>
                <a:t>مهم</a:t>
              </a:r>
              <a:endParaRPr lang="en-US" altLang="en-US" sz="3600" dirty="0">
                <a:solidFill>
                  <a:srgbClr val="FF0000"/>
                </a:solidFill>
                <a:cs typeface="AL-Mateen" pitchFamily="2" charset="-78"/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 rot="16208204">
              <a:off x="7014205" y="4655750"/>
              <a:ext cx="2697373" cy="847902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 eaLnBrk="0" hangingPunct="0"/>
              <a:r>
                <a:rPr lang="ar-SA" altLang="en-US" sz="3600" dirty="0">
                  <a:solidFill>
                    <a:srgbClr val="FF0000"/>
                  </a:solidFill>
                  <a:cs typeface="AL-Mateen" pitchFamily="2" charset="-78"/>
                </a:rPr>
                <a:t>غير مهم</a:t>
              </a:r>
              <a:endParaRPr lang="en-US" altLang="en-US" sz="3600" dirty="0">
                <a:solidFill>
                  <a:srgbClr val="FF0000"/>
                </a:solidFill>
                <a:cs typeface="AL-Mateen" pitchFamily="2" charset="-78"/>
              </a:endParaRPr>
            </a:p>
          </p:txBody>
        </p:sp>
        <p:grpSp>
          <p:nvGrpSpPr>
            <p:cNvPr id="23" name="Group 21"/>
            <p:cNvGrpSpPr>
              <a:grpSpLocks/>
            </p:cNvGrpSpPr>
            <p:nvPr/>
          </p:nvGrpSpPr>
          <p:grpSpPr bwMode="auto">
            <a:xfrm>
              <a:off x="427029" y="786276"/>
              <a:ext cx="3590183" cy="2776473"/>
              <a:chOff x="632" y="609"/>
              <a:chExt cx="1997" cy="1755"/>
            </a:xfrm>
            <a:solidFill>
              <a:schemeClr val="bg2">
                <a:lumMod val="10000"/>
              </a:schemeClr>
            </a:solidFill>
          </p:grpSpPr>
          <p:sp>
            <p:nvSpPr>
              <p:cNvPr id="24" name="Rectangle 22"/>
              <p:cNvSpPr>
                <a:spLocks noChangeArrowheads="1"/>
              </p:cNvSpPr>
              <p:nvPr/>
            </p:nvSpPr>
            <p:spPr bwMode="auto">
              <a:xfrm>
                <a:off x="632" y="609"/>
                <a:ext cx="1968" cy="175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rtl="1" eaLnBrk="0" hangingPunct="0">
                  <a:defRPr/>
                </a:pPr>
                <a:r>
                  <a:rPr lang="ar-SA" altLang="en-US" dirty="0" smtClean="0">
                    <a:solidFill>
                      <a:schemeClr val="bg1">
                        <a:lumMod val="95000"/>
                      </a:schemeClr>
                    </a:solidFill>
                    <a:cs typeface="PT Bold Heading" pitchFamily="2" charset="-78"/>
                  </a:rPr>
                  <a:t>مربع التخطيط والقيادة</a:t>
                </a:r>
              </a:p>
              <a:p>
                <a:pPr eaLnBrk="0" hangingPunct="0">
                  <a:defRPr/>
                </a:pPr>
                <a:r>
                  <a:rPr lang="ar-SA" altLang="en-US" dirty="0" smtClean="0">
                    <a:solidFill>
                      <a:srgbClr val="FF0000"/>
                    </a:solidFill>
                    <a:cs typeface="PT Bold Heading" pitchFamily="2" charset="-78"/>
                  </a:rPr>
                  <a:t>أمثلة: </a:t>
                </a:r>
              </a:p>
              <a:p>
                <a:pPr rtl="1" eaLnBrk="0" hangingPunct="0">
                  <a:buFont typeface="Arial" pitchFamily="34" charset="0"/>
                  <a:buChar char="•"/>
                  <a:defRPr/>
                </a:pPr>
                <a:r>
                  <a:rPr lang="ar-SA" altLang="en-US" dirty="0" smtClean="0">
                    <a:solidFill>
                      <a:srgbClr val="FFFF00"/>
                    </a:solidFill>
                    <a:cs typeface="PT Bold Heading" pitchFamily="2" charset="-78"/>
                  </a:rPr>
                  <a:t>مهارة تكتسب</a:t>
                </a:r>
              </a:p>
              <a:p>
                <a:pPr rtl="1" eaLnBrk="0" hangingPunct="0">
                  <a:buFont typeface="Arial" pitchFamily="34" charset="0"/>
                  <a:buChar char="•"/>
                  <a:defRPr/>
                </a:pPr>
                <a:r>
                  <a:rPr lang="ar-SA" altLang="en-US" dirty="0" smtClean="0">
                    <a:solidFill>
                      <a:srgbClr val="FFFF00"/>
                    </a:solidFill>
                    <a:cs typeface="PT Bold Heading" pitchFamily="2" charset="-78"/>
                  </a:rPr>
                  <a:t>دورة </a:t>
                </a:r>
                <a:r>
                  <a:rPr lang="ar-SA" altLang="en-US" dirty="0">
                    <a:solidFill>
                      <a:srgbClr val="FFFF00"/>
                    </a:solidFill>
                    <a:cs typeface="PT Bold Heading" pitchFamily="2" charset="-78"/>
                  </a:rPr>
                  <a:t>تدريبية</a:t>
                </a:r>
                <a:endParaRPr lang="en-US" altLang="en-US" dirty="0">
                  <a:solidFill>
                    <a:srgbClr val="FFFF00"/>
                  </a:solidFill>
                  <a:cs typeface="PT Bold Heading" pitchFamily="2" charset="-78"/>
                </a:endParaRPr>
              </a:p>
              <a:p>
                <a:pPr rtl="1" eaLnBrk="0" hangingPunct="0">
                  <a:buFont typeface="Arial" pitchFamily="34" charset="0"/>
                  <a:buChar char="•"/>
                  <a:defRPr/>
                </a:pPr>
                <a:r>
                  <a:rPr lang="ar-SA" altLang="en-US" dirty="0">
                    <a:solidFill>
                      <a:srgbClr val="FFFF00"/>
                    </a:solidFill>
                    <a:cs typeface="PT Bold Heading" pitchFamily="2" charset="-78"/>
                  </a:rPr>
                  <a:t>صلة </a:t>
                </a:r>
                <a:r>
                  <a:rPr lang="ar-SA" altLang="en-US" dirty="0" smtClean="0">
                    <a:solidFill>
                      <a:srgbClr val="FFFF00"/>
                    </a:solidFill>
                    <a:cs typeface="PT Bold Heading" pitchFamily="2" charset="-78"/>
                  </a:rPr>
                  <a:t>رحم</a:t>
                </a:r>
              </a:p>
              <a:p>
                <a:pPr rtl="1" eaLnBrk="0" hangingPunct="0">
                  <a:buFont typeface="Arial" pitchFamily="34" charset="0"/>
                  <a:buChar char="•"/>
                  <a:defRPr/>
                </a:pPr>
                <a:r>
                  <a:rPr lang="ar-SA" altLang="en-US" dirty="0" smtClean="0">
                    <a:solidFill>
                      <a:srgbClr val="FFFF00"/>
                    </a:solidFill>
                    <a:cs typeface="PT Bold Heading" pitchFamily="2" charset="-78"/>
                  </a:rPr>
                  <a:t>بناء علاقات مهمة</a:t>
                </a:r>
                <a:endParaRPr lang="en-US" altLang="en-US" dirty="0">
                  <a:solidFill>
                    <a:srgbClr val="FFFF00"/>
                  </a:solidFill>
                  <a:cs typeface="PT Bold Heading" pitchFamily="2" charset="-78"/>
                </a:endParaRPr>
              </a:p>
              <a:p>
                <a:pPr rtl="1" eaLnBrk="0" hangingPunct="0">
                  <a:buFont typeface="Arial" pitchFamily="34" charset="0"/>
                  <a:buChar char="•"/>
                  <a:defRPr/>
                </a:pPr>
                <a:r>
                  <a:rPr lang="ar-SA" altLang="en-US" dirty="0" smtClean="0">
                    <a:solidFill>
                      <a:srgbClr val="FFFF00"/>
                    </a:solidFill>
                    <a:cs typeface="PT Bold Heading" pitchFamily="2" charset="-78"/>
                  </a:rPr>
                  <a:t>       تخطيط </a:t>
                </a:r>
                <a:endParaRPr lang="ar-SA" altLang="en-US" dirty="0">
                  <a:solidFill>
                    <a:srgbClr val="FFFF99"/>
                  </a:solidFill>
                  <a:cs typeface="PT Bold Heading" pitchFamily="2" charset="-78"/>
                </a:endParaRPr>
              </a:p>
              <a:p>
                <a:pPr algn="ctr" rtl="1" eaLnBrk="0" hangingPunct="0">
                  <a:defRPr/>
                </a:pPr>
                <a:endParaRPr lang="en-US" altLang="en-US" sz="1000" dirty="0">
                  <a:solidFill>
                    <a:srgbClr val="FFFF99"/>
                  </a:solidFill>
                  <a:cs typeface="PT Bold Heading" pitchFamily="2" charset="-78"/>
                </a:endParaRPr>
              </a:p>
              <a:p>
                <a:pPr rtl="1" eaLnBrk="0" hangingPunct="0">
                  <a:defRPr/>
                </a:pPr>
                <a:endParaRPr lang="en-US" altLang="en-US" sz="800" dirty="0">
                  <a:solidFill>
                    <a:srgbClr val="FFFF99"/>
                  </a:solidFill>
                  <a:cs typeface="PT Bold Heading" pitchFamily="2" charset="-78"/>
                </a:endParaRPr>
              </a:p>
            </p:txBody>
          </p:sp>
          <p:sp>
            <p:nvSpPr>
              <p:cNvPr id="25" name="Oval 23"/>
              <p:cNvSpPr>
                <a:spLocks noChangeArrowheads="1"/>
              </p:cNvSpPr>
              <p:nvPr/>
            </p:nvSpPr>
            <p:spPr bwMode="auto">
              <a:xfrm>
                <a:off x="2336" y="2024"/>
                <a:ext cx="293" cy="28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 eaLnBrk="0" hangingPunct="0"/>
                <a:r>
                  <a:rPr lang="en-US" altLang="en-US" sz="1800" b="1">
                    <a:solidFill>
                      <a:srgbClr val="FF3300"/>
                    </a:solidFill>
                  </a:rPr>
                  <a:t>2</a:t>
                </a:r>
              </a:p>
            </p:txBody>
          </p:sp>
        </p:grpSp>
      </p:grp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73</a:t>
            </a:fld>
            <a:endParaRPr lang="en-US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29" name="عنصر نائب للتاريخ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/>
          <p:cNvGrpSpPr/>
          <p:nvPr/>
        </p:nvGrpSpPr>
        <p:grpSpPr>
          <a:xfrm>
            <a:off x="285720" y="177800"/>
            <a:ext cx="8569332" cy="6451600"/>
            <a:chOff x="896938" y="177800"/>
            <a:chExt cx="7464788" cy="6451600"/>
          </a:xfrm>
          <a:solidFill>
            <a:schemeClr val="bg2">
              <a:lumMod val="10000"/>
            </a:schemeClr>
          </a:solidFill>
        </p:grpSpPr>
        <p:sp>
          <p:nvSpPr>
            <p:cNvPr id="5" name="Freeform 2"/>
            <p:cNvSpPr>
              <a:spLocks/>
            </p:cNvSpPr>
            <p:nvPr/>
          </p:nvSpPr>
          <p:spPr bwMode="auto">
            <a:xfrm>
              <a:off x="896938" y="177800"/>
              <a:ext cx="101600" cy="6451600"/>
            </a:xfrm>
            <a:custGeom>
              <a:avLst/>
              <a:gdLst>
                <a:gd name="T0" fmla="*/ 26 w 52"/>
                <a:gd name="T1" fmla="*/ 3430 h 3482"/>
                <a:gd name="T2" fmla="*/ 52 w 52"/>
                <a:gd name="T3" fmla="*/ 3456 h 3482"/>
                <a:gd name="T4" fmla="*/ 52 w 52"/>
                <a:gd name="T5" fmla="*/ 0 h 3482"/>
                <a:gd name="T6" fmla="*/ 0 w 52"/>
                <a:gd name="T7" fmla="*/ 0 h 3482"/>
                <a:gd name="T8" fmla="*/ 0 w 52"/>
                <a:gd name="T9" fmla="*/ 3456 h 3482"/>
                <a:gd name="T10" fmla="*/ 26 w 52"/>
                <a:gd name="T11" fmla="*/ 3482 h 3482"/>
                <a:gd name="T12" fmla="*/ 0 w 52"/>
                <a:gd name="T13" fmla="*/ 3456 h 3482"/>
                <a:gd name="T14" fmla="*/ 0 w 52"/>
                <a:gd name="T15" fmla="*/ 3482 h 3482"/>
                <a:gd name="T16" fmla="*/ 26 w 52"/>
                <a:gd name="T17" fmla="*/ 3482 h 3482"/>
                <a:gd name="T18" fmla="*/ 26 w 52"/>
                <a:gd name="T19" fmla="*/ 3430 h 348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"/>
                <a:gd name="T31" fmla="*/ 0 h 3482"/>
                <a:gd name="T32" fmla="*/ 52 w 52"/>
                <a:gd name="T33" fmla="*/ 3482 h 348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" h="3482">
                  <a:moveTo>
                    <a:pt x="26" y="3430"/>
                  </a:moveTo>
                  <a:lnTo>
                    <a:pt x="52" y="3456"/>
                  </a:lnTo>
                  <a:lnTo>
                    <a:pt x="52" y="0"/>
                  </a:lnTo>
                  <a:lnTo>
                    <a:pt x="0" y="0"/>
                  </a:lnTo>
                  <a:lnTo>
                    <a:pt x="0" y="3456"/>
                  </a:lnTo>
                  <a:lnTo>
                    <a:pt x="26" y="3482"/>
                  </a:lnTo>
                  <a:lnTo>
                    <a:pt x="0" y="3456"/>
                  </a:lnTo>
                  <a:lnTo>
                    <a:pt x="0" y="3482"/>
                  </a:lnTo>
                  <a:lnTo>
                    <a:pt x="26" y="3482"/>
                  </a:lnTo>
                  <a:lnTo>
                    <a:pt x="26" y="3430"/>
                  </a:lnTo>
                  <a:close/>
                </a:path>
              </a:pathLst>
            </a:custGeom>
            <a:grpFill/>
            <a:ln w="9525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 sz="2000"/>
            </a:p>
          </p:txBody>
        </p:sp>
        <p:sp>
          <p:nvSpPr>
            <p:cNvPr id="6" name="Freeform 3"/>
            <p:cNvSpPr>
              <a:spLocks/>
            </p:cNvSpPr>
            <p:nvPr/>
          </p:nvSpPr>
          <p:spPr bwMode="auto">
            <a:xfrm>
              <a:off x="947738" y="6532563"/>
              <a:ext cx="5773737" cy="96837"/>
            </a:xfrm>
            <a:custGeom>
              <a:avLst/>
              <a:gdLst>
                <a:gd name="T0" fmla="*/ 2924 w 2976"/>
                <a:gd name="T1" fmla="*/ 26 h 52"/>
                <a:gd name="T2" fmla="*/ 2950 w 2976"/>
                <a:gd name="T3" fmla="*/ 0 h 52"/>
                <a:gd name="T4" fmla="*/ 0 w 2976"/>
                <a:gd name="T5" fmla="*/ 0 h 52"/>
                <a:gd name="T6" fmla="*/ 0 w 2976"/>
                <a:gd name="T7" fmla="*/ 52 h 52"/>
                <a:gd name="T8" fmla="*/ 2950 w 2976"/>
                <a:gd name="T9" fmla="*/ 52 h 52"/>
                <a:gd name="T10" fmla="*/ 2976 w 2976"/>
                <a:gd name="T11" fmla="*/ 26 h 52"/>
                <a:gd name="T12" fmla="*/ 2950 w 2976"/>
                <a:gd name="T13" fmla="*/ 52 h 52"/>
                <a:gd name="T14" fmla="*/ 2976 w 2976"/>
                <a:gd name="T15" fmla="*/ 52 h 52"/>
                <a:gd name="T16" fmla="*/ 2976 w 2976"/>
                <a:gd name="T17" fmla="*/ 26 h 52"/>
                <a:gd name="T18" fmla="*/ 2924 w 2976"/>
                <a:gd name="T19" fmla="*/ 26 h 5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76"/>
                <a:gd name="T31" fmla="*/ 0 h 52"/>
                <a:gd name="T32" fmla="*/ 2976 w 2976"/>
                <a:gd name="T33" fmla="*/ 52 h 5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76" h="52">
                  <a:moveTo>
                    <a:pt x="2924" y="26"/>
                  </a:moveTo>
                  <a:lnTo>
                    <a:pt x="2950" y="0"/>
                  </a:lnTo>
                  <a:lnTo>
                    <a:pt x="0" y="0"/>
                  </a:lnTo>
                  <a:lnTo>
                    <a:pt x="0" y="52"/>
                  </a:lnTo>
                  <a:lnTo>
                    <a:pt x="2950" y="52"/>
                  </a:lnTo>
                  <a:lnTo>
                    <a:pt x="2976" y="26"/>
                  </a:lnTo>
                  <a:lnTo>
                    <a:pt x="2950" y="52"/>
                  </a:lnTo>
                  <a:lnTo>
                    <a:pt x="2976" y="52"/>
                  </a:lnTo>
                  <a:lnTo>
                    <a:pt x="2976" y="26"/>
                  </a:lnTo>
                  <a:lnTo>
                    <a:pt x="2924" y="26"/>
                  </a:lnTo>
                  <a:close/>
                </a:path>
              </a:pathLst>
            </a:custGeom>
            <a:grpFill/>
            <a:ln w="9525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 sz="2000"/>
            </a:p>
          </p:txBody>
        </p:sp>
        <p:sp>
          <p:nvSpPr>
            <p:cNvPr id="7" name="Line 4"/>
            <p:cNvSpPr>
              <a:spLocks noChangeShapeType="1"/>
            </p:cNvSpPr>
            <p:nvPr/>
          </p:nvSpPr>
          <p:spPr bwMode="auto">
            <a:xfrm>
              <a:off x="1633538" y="3733800"/>
              <a:ext cx="5316537" cy="3175"/>
            </a:xfrm>
            <a:prstGeom prst="line">
              <a:avLst/>
            </a:prstGeom>
            <a:grpFill/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ar-EG" sz="2000"/>
            </a:p>
          </p:txBody>
        </p:sp>
        <p:sp>
          <p:nvSpPr>
            <p:cNvPr id="8" name="Line 5"/>
            <p:cNvSpPr>
              <a:spLocks noChangeShapeType="1"/>
            </p:cNvSpPr>
            <p:nvPr/>
          </p:nvSpPr>
          <p:spPr bwMode="auto">
            <a:xfrm flipV="1">
              <a:off x="4248150" y="373063"/>
              <a:ext cx="1588" cy="5975350"/>
            </a:xfrm>
            <a:prstGeom prst="line">
              <a:avLst/>
            </a:prstGeom>
            <a:grpFill/>
            <a:ln w="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ar-EG" sz="2000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1676400" y="3733800"/>
              <a:ext cx="5308600" cy="1588"/>
            </a:xfrm>
            <a:prstGeom prst="line">
              <a:avLst/>
            </a:prstGeom>
            <a:grpFill/>
            <a:ln w="38100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 sz="2000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4248150" y="314325"/>
              <a:ext cx="1588" cy="6048375"/>
            </a:xfrm>
            <a:prstGeom prst="line">
              <a:avLst/>
            </a:prstGeom>
            <a:grpFill/>
            <a:ln w="28575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ar-EG" sz="2000"/>
            </a:p>
          </p:txBody>
        </p:sp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1049338" y="3810000"/>
              <a:ext cx="3124200" cy="2667000"/>
              <a:chOff x="661" y="2400"/>
              <a:chExt cx="1968" cy="1680"/>
            </a:xfrm>
            <a:grpFill/>
          </p:grpSpPr>
          <p:sp>
            <p:nvSpPr>
              <p:cNvPr id="25" name="Rectangle 9"/>
              <p:cNvSpPr>
                <a:spLocks noChangeArrowheads="1"/>
              </p:cNvSpPr>
              <p:nvPr/>
            </p:nvSpPr>
            <p:spPr bwMode="auto">
              <a:xfrm>
                <a:off x="661" y="2400"/>
                <a:ext cx="1968" cy="1680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rtl="1" eaLnBrk="0" hangingPunct="0">
                  <a:defRPr/>
                </a:pPr>
                <a:r>
                  <a:rPr lang="ar-SA" altLang="en-US" dirty="0" smtClean="0">
                    <a:solidFill>
                      <a:srgbClr val="FF0000"/>
                    </a:solidFill>
                    <a:cs typeface="PT Bold Heading" pitchFamily="2" charset="-78"/>
                  </a:rPr>
                  <a:t>الخطورة:</a:t>
                </a:r>
              </a:p>
              <a:p>
                <a:pPr eaLnBrk="0" hangingPunct="0">
                  <a:defRPr/>
                </a:pPr>
                <a:endParaRPr lang="ar-SA" altLang="en-US" dirty="0" smtClean="0">
                  <a:solidFill>
                    <a:schemeClr val="accent1">
                      <a:lumMod val="75000"/>
                    </a:schemeClr>
                  </a:solidFill>
                  <a:cs typeface="PT Bold Heading" pitchFamily="2" charset="-78"/>
                </a:endParaRPr>
              </a:p>
              <a:p>
                <a:pPr eaLnBrk="0" hangingPunct="0">
                  <a:defRPr/>
                </a:pPr>
                <a:r>
                  <a:rPr lang="ar-SA" altLang="en-US" dirty="0" smtClean="0">
                    <a:solidFill>
                      <a:schemeClr val="accent1">
                        <a:lumMod val="75000"/>
                      </a:schemeClr>
                    </a:solidFill>
                    <a:cs typeface="PT Bold Heading" pitchFamily="2" charset="-78"/>
                  </a:rPr>
                  <a:t>قضاء </a:t>
                </a:r>
                <a:r>
                  <a:rPr lang="ar-SA" altLang="en-US" dirty="0">
                    <a:solidFill>
                      <a:schemeClr val="accent1">
                        <a:lumMod val="75000"/>
                      </a:schemeClr>
                    </a:solidFill>
                    <a:cs typeface="PT Bold Heading" pitchFamily="2" charset="-78"/>
                  </a:rPr>
                  <a:t>وقتا طويلا في تنفيذ </a:t>
                </a:r>
              </a:p>
              <a:p>
                <a:pPr eaLnBrk="0" hangingPunct="0">
                  <a:defRPr/>
                </a:pPr>
                <a:r>
                  <a:rPr lang="ar-SA" altLang="en-US" dirty="0">
                    <a:solidFill>
                      <a:schemeClr val="accent1">
                        <a:lumMod val="75000"/>
                      </a:schemeClr>
                    </a:solidFill>
                    <a:cs typeface="PT Bold Heading" pitchFamily="2" charset="-78"/>
                  </a:rPr>
                  <a:t>مهام عاجلة ولكنها ليست </a:t>
                </a:r>
              </a:p>
              <a:p>
                <a:pPr eaLnBrk="0" hangingPunct="0">
                  <a:defRPr/>
                </a:pPr>
                <a:r>
                  <a:rPr lang="ar-SA" altLang="en-US" dirty="0">
                    <a:solidFill>
                      <a:schemeClr val="accent1">
                        <a:lumMod val="75000"/>
                      </a:schemeClr>
                    </a:solidFill>
                    <a:cs typeface="PT Bold Heading" pitchFamily="2" charset="-78"/>
                  </a:rPr>
                  <a:t>مهمة</a:t>
                </a:r>
                <a:endParaRPr lang="en-US" altLang="en-US" dirty="0">
                  <a:solidFill>
                    <a:schemeClr val="accent1">
                      <a:lumMod val="75000"/>
                    </a:schemeClr>
                  </a:solidFill>
                  <a:cs typeface="PT Bold Heading" pitchFamily="2" charset="-78"/>
                </a:endParaRPr>
              </a:p>
              <a:p>
                <a:pPr rtl="1" eaLnBrk="0" hangingPunct="0">
                  <a:defRPr/>
                </a:pPr>
                <a:endParaRPr lang="en-US" altLang="en-US" dirty="0">
                  <a:solidFill>
                    <a:srgbClr val="FFFF99"/>
                  </a:solidFill>
                  <a:cs typeface="PT Bold Heading" pitchFamily="2" charset="-78"/>
                </a:endParaRPr>
              </a:p>
            </p:txBody>
          </p:sp>
          <p:sp>
            <p:nvSpPr>
              <p:cNvPr id="26" name="Oval 10"/>
              <p:cNvSpPr>
                <a:spLocks noChangeArrowheads="1"/>
              </p:cNvSpPr>
              <p:nvPr/>
            </p:nvSpPr>
            <p:spPr bwMode="auto">
              <a:xfrm>
                <a:off x="2336" y="3800"/>
                <a:ext cx="293" cy="28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 eaLnBrk="0" hangingPunct="0"/>
                <a:r>
                  <a:rPr lang="en-US" altLang="en-US" sz="1800" b="1">
                    <a:solidFill>
                      <a:srgbClr val="FF3300"/>
                    </a:solidFill>
                  </a:rPr>
                  <a:t>4</a:t>
                </a:r>
              </a:p>
            </p:txBody>
          </p:sp>
        </p:grpSp>
        <p:grpSp>
          <p:nvGrpSpPr>
            <p:cNvPr id="12" name="Group 11"/>
            <p:cNvGrpSpPr>
              <a:grpSpLocks/>
            </p:cNvGrpSpPr>
            <p:nvPr/>
          </p:nvGrpSpPr>
          <p:grpSpPr bwMode="auto">
            <a:xfrm>
              <a:off x="4343400" y="990600"/>
              <a:ext cx="3182938" cy="2667000"/>
              <a:chOff x="2725" y="672"/>
              <a:chExt cx="2016" cy="1632"/>
            </a:xfrm>
            <a:grpFill/>
          </p:grpSpPr>
          <p:sp>
            <p:nvSpPr>
              <p:cNvPr id="23" name="Rectangle 12"/>
              <p:cNvSpPr>
                <a:spLocks noChangeArrowheads="1"/>
              </p:cNvSpPr>
              <p:nvPr/>
            </p:nvSpPr>
            <p:spPr bwMode="auto">
              <a:xfrm>
                <a:off x="2725" y="672"/>
                <a:ext cx="2016" cy="1632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rtl="1" eaLnBrk="0" hangingPunct="0">
                  <a:defRPr/>
                </a:pPr>
                <a:r>
                  <a:rPr lang="ar-SA" altLang="en-US" dirty="0" smtClean="0">
                    <a:solidFill>
                      <a:srgbClr val="FF0000"/>
                    </a:solidFill>
                    <a:cs typeface="PT Bold Heading" pitchFamily="2" charset="-78"/>
                  </a:rPr>
                  <a:t>الخطورة:</a:t>
                </a:r>
              </a:p>
              <a:p>
                <a:pPr rtl="1" eaLnBrk="0" hangingPunct="0">
                  <a:defRPr/>
                </a:pPr>
                <a:endParaRPr lang="ar-SA" altLang="en-US" dirty="0" smtClean="0">
                  <a:solidFill>
                    <a:srgbClr val="FF0000"/>
                  </a:solidFill>
                  <a:cs typeface="PT Bold Heading" pitchFamily="2" charset="-78"/>
                </a:endParaRPr>
              </a:p>
              <a:p>
                <a:pPr rtl="1" eaLnBrk="0" hangingPunct="0">
                  <a:defRPr/>
                </a:pPr>
                <a:r>
                  <a:rPr lang="ar-SA" altLang="en-US" dirty="0" smtClean="0">
                    <a:solidFill>
                      <a:schemeClr val="accent1">
                        <a:lumMod val="75000"/>
                      </a:schemeClr>
                    </a:solidFill>
                    <a:cs typeface="PT Bold Heading" pitchFamily="2" charset="-78"/>
                  </a:rPr>
                  <a:t>ضعف الجودة في التنفيذ</a:t>
                </a:r>
              </a:p>
              <a:p>
                <a:pPr rtl="1" eaLnBrk="0" hangingPunct="0">
                  <a:defRPr/>
                </a:pPr>
                <a:r>
                  <a:rPr lang="ar-SA" altLang="en-US" dirty="0" smtClean="0">
                    <a:solidFill>
                      <a:schemeClr val="accent1">
                        <a:lumMod val="75000"/>
                      </a:schemeClr>
                    </a:solidFill>
                    <a:cs typeface="PT Bold Heading" pitchFamily="2" charset="-78"/>
                  </a:rPr>
                  <a:t>ارتفاع التكلفة</a:t>
                </a:r>
              </a:p>
              <a:p>
                <a:pPr rtl="1" eaLnBrk="0" hangingPunct="0">
                  <a:defRPr/>
                </a:pPr>
                <a:r>
                  <a:rPr lang="ar-SA" altLang="en-US" dirty="0" smtClean="0">
                    <a:solidFill>
                      <a:schemeClr val="accent1">
                        <a:lumMod val="75000"/>
                      </a:schemeClr>
                    </a:solidFill>
                    <a:cs typeface="PT Bold Heading" pitchFamily="2" charset="-78"/>
                  </a:rPr>
                  <a:t>الضغط النفسي</a:t>
                </a:r>
              </a:p>
            </p:txBody>
          </p:sp>
          <p:sp>
            <p:nvSpPr>
              <p:cNvPr id="24" name="Oval 13"/>
              <p:cNvSpPr>
                <a:spLocks noChangeArrowheads="1"/>
              </p:cNvSpPr>
              <p:nvPr/>
            </p:nvSpPr>
            <p:spPr bwMode="auto">
              <a:xfrm>
                <a:off x="2725" y="2024"/>
                <a:ext cx="293" cy="28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 eaLnBrk="0" hangingPunct="0"/>
                <a:r>
                  <a:rPr lang="en-US" altLang="en-US" sz="1800" b="1" dirty="0">
                    <a:solidFill>
                      <a:srgbClr val="FF3300"/>
                    </a:solidFill>
                  </a:rPr>
                  <a:t>1</a:t>
                </a:r>
              </a:p>
            </p:txBody>
          </p:sp>
        </p:grpSp>
        <p:grpSp>
          <p:nvGrpSpPr>
            <p:cNvPr id="13" name="Group 14"/>
            <p:cNvGrpSpPr>
              <a:grpSpLocks/>
            </p:cNvGrpSpPr>
            <p:nvPr/>
          </p:nvGrpSpPr>
          <p:grpSpPr bwMode="auto">
            <a:xfrm>
              <a:off x="4325938" y="3810000"/>
              <a:ext cx="3200400" cy="2667000"/>
              <a:chOff x="2725" y="2400"/>
              <a:chExt cx="2016" cy="1680"/>
            </a:xfrm>
            <a:grpFill/>
          </p:grpSpPr>
          <p:sp>
            <p:nvSpPr>
              <p:cNvPr id="21" name="Rectangle 15"/>
              <p:cNvSpPr>
                <a:spLocks noChangeArrowheads="1"/>
              </p:cNvSpPr>
              <p:nvPr/>
            </p:nvSpPr>
            <p:spPr bwMode="auto">
              <a:xfrm>
                <a:off x="2725" y="2400"/>
                <a:ext cx="2016" cy="1680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rtl="1" eaLnBrk="0" hangingPunct="0">
                  <a:defRPr/>
                </a:pPr>
                <a:r>
                  <a:rPr lang="ar-SA" altLang="en-US" dirty="0" smtClean="0">
                    <a:solidFill>
                      <a:srgbClr val="FF0000"/>
                    </a:solidFill>
                    <a:cs typeface="PT Bold Heading" pitchFamily="2" charset="-78"/>
                  </a:rPr>
                  <a:t>الخطورة:</a:t>
                </a:r>
              </a:p>
              <a:p>
                <a:pPr rtl="1" eaLnBrk="0" hangingPunct="0">
                  <a:defRPr/>
                </a:pPr>
                <a:endParaRPr lang="en-US" altLang="en-US" dirty="0">
                  <a:solidFill>
                    <a:srgbClr val="FFFF99"/>
                  </a:solidFill>
                  <a:cs typeface="PT Bold Heading" pitchFamily="2" charset="-78"/>
                </a:endParaRPr>
              </a:p>
              <a:p>
                <a:pPr eaLnBrk="0" hangingPunct="0">
                  <a:defRPr/>
                </a:pPr>
                <a:r>
                  <a:rPr lang="ar-SA" altLang="en-US" dirty="0">
                    <a:solidFill>
                      <a:schemeClr val="accent1">
                        <a:lumMod val="75000"/>
                      </a:schemeClr>
                    </a:solidFill>
                    <a:cs typeface="PT Bold Heading" pitchFamily="2" charset="-78"/>
                  </a:rPr>
                  <a:t>قضاء وقتا طويلا في تنفيذ </a:t>
                </a:r>
              </a:p>
              <a:p>
                <a:pPr eaLnBrk="0" hangingPunct="0">
                  <a:defRPr/>
                </a:pPr>
                <a:r>
                  <a:rPr lang="ar-SA" altLang="en-US" dirty="0">
                    <a:solidFill>
                      <a:schemeClr val="accent1">
                        <a:lumMod val="75000"/>
                      </a:schemeClr>
                    </a:solidFill>
                    <a:cs typeface="PT Bold Heading" pitchFamily="2" charset="-78"/>
                  </a:rPr>
                  <a:t>مهام عاجلة ولكنها ليست </a:t>
                </a:r>
              </a:p>
              <a:p>
                <a:pPr eaLnBrk="0" hangingPunct="0">
                  <a:defRPr/>
                </a:pPr>
                <a:r>
                  <a:rPr lang="ar-SA" altLang="en-US" dirty="0">
                    <a:solidFill>
                      <a:schemeClr val="accent1">
                        <a:lumMod val="75000"/>
                      </a:schemeClr>
                    </a:solidFill>
                    <a:cs typeface="PT Bold Heading" pitchFamily="2" charset="-78"/>
                  </a:rPr>
                  <a:t>مهمة</a:t>
                </a:r>
                <a:endParaRPr lang="en-US" altLang="en-US" dirty="0">
                  <a:solidFill>
                    <a:schemeClr val="accent1">
                      <a:lumMod val="75000"/>
                    </a:schemeClr>
                  </a:solidFill>
                  <a:cs typeface="PT Bold Heading" pitchFamily="2" charset="-78"/>
                </a:endParaRPr>
              </a:p>
              <a:p>
                <a:pPr rtl="1" eaLnBrk="0" hangingPunct="0">
                  <a:defRPr/>
                </a:pPr>
                <a:endParaRPr lang="en-US" altLang="en-US" dirty="0">
                  <a:solidFill>
                    <a:srgbClr val="FFFF99"/>
                  </a:solidFill>
                  <a:cs typeface="PT Bold Heading" pitchFamily="2" charset="-78"/>
                </a:endParaRPr>
              </a:p>
              <a:p>
                <a:pPr rtl="1" eaLnBrk="0" hangingPunct="0">
                  <a:defRPr/>
                </a:pPr>
                <a:endParaRPr lang="en-US" altLang="en-US" dirty="0">
                  <a:solidFill>
                    <a:srgbClr val="FFFF99"/>
                  </a:solidFill>
                  <a:cs typeface="PT Bold Heading" pitchFamily="2" charset="-78"/>
                </a:endParaRPr>
              </a:p>
            </p:txBody>
          </p:sp>
          <p:sp>
            <p:nvSpPr>
              <p:cNvPr id="22" name="Oval 16"/>
              <p:cNvSpPr>
                <a:spLocks noChangeArrowheads="1"/>
              </p:cNvSpPr>
              <p:nvPr/>
            </p:nvSpPr>
            <p:spPr bwMode="auto">
              <a:xfrm>
                <a:off x="2725" y="3783"/>
                <a:ext cx="293" cy="297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 eaLnBrk="0" hangingPunct="0"/>
                <a:r>
                  <a:rPr lang="en-US" altLang="en-US" sz="1800" b="1">
                    <a:solidFill>
                      <a:srgbClr val="FF3300"/>
                    </a:solidFill>
                  </a:rPr>
                  <a:t>3</a:t>
                </a:r>
              </a:p>
            </p:txBody>
          </p:sp>
        </p:grpSp>
        <p:sp>
          <p:nvSpPr>
            <p:cNvPr id="14" name="Rectangle 17"/>
            <p:cNvSpPr>
              <a:spLocks noChangeArrowheads="1"/>
            </p:cNvSpPr>
            <p:nvPr/>
          </p:nvSpPr>
          <p:spPr bwMode="auto">
            <a:xfrm>
              <a:off x="1082675" y="201613"/>
              <a:ext cx="3073400" cy="712787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 eaLnBrk="0" hangingPunct="0"/>
              <a:r>
                <a:rPr lang="ar-SA" altLang="en-US" sz="6000" dirty="0">
                  <a:solidFill>
                    <a:srgbClr val="FF3300"/>
                  </a:solidFill>
                  <a:cs typeface="MCS Taybah S_U normal." pitchFamily="2" charset="-78"/>
                </a:rPr>
                <a:t>غير عاجل</a:t>
              </a:r>
              <a:endParaRPr lang="en-US" altLang="en-US" sz="2800" dirty="0"/>
            </a:p>
          </p:txBody>
        </p:sp>
        <p:sp>
          <p:nvSpPr>
            <p:cNvPr id="15" name="Rectangle 18"/>
            <p:cNvSpPr>
              <a:spLocks noChangeArrowheads="1"/>
            </p:cNvSpPr>
            <p:nvPr/>
          </p:nvSpPr>
          <p:spPr bwMode="auto">
            <a:xfrm>
              <a:off x="4343400" y="201613"/>
              <a:ext cx="3149600" cy="712787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 eaLnBrk="0" hangingPunct="0"/>
              <a:r>
                <a:rPr lang="ar-SA" altLang="en-US" sz="6000" dirty="0">
                  <a:solidFill>
                    <a:srgbClr val="FF3300"/>
                  </a:solidFill>
                  <a:cs typeface="MCS Taybah S_U normal." pitchFamily="2" charset="-78"/>
                </a:rPr>
                <a:t>عاجل</a:t>
              </a:r>
              <a:endParaRPr lang="en-US" altLang="en-US" sz="2800" dirty="0"/>
            </a:p>
          </p:txBody>
        </p:sp>
        <p:sp>
          <p:nvSpPr>
            <p:cNvPr id="16" name="Rectangle 19"/>
            <p:cNvSpPr>
              <a:spLocks noChangeArrowheads="1"/>
            </p:cNvSpPr>
            <p:nvPr/>
          </p:nvSpPr>
          <p:spPr bwMode="auto">
            <a:xfrm rot="16208204">
              <a:off x="6656751" y="1949450"/>
              <a:ext cx="2665412" cy="744538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 eaLnBrk="0" hangingPunct="0"/>
              <a:r>
                <a:rPr lang="ar-SA" altLang="en-US" sz="6000" dirty="0">
                  <a:solidFill>
                    <a:srgbClr val="FF0000"/>
                  </a:solidFill>
                  <a:cs typeface="MCS Taybah S_U normal." pitchFamily="2" charset="-78"/>
                </a:rPr>
                <a:t>مهم</a:t>
              </a:r>
              <a:endParaRPr lang="en-US" alt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17" name="Rectangle 20"/>
            <p:cNvSpPr>
              <a:spLocks noChangeArrowheads="1"/>
            </p:cNvSpPr>
            <p:nvPr/>
          </p:nvSpPr>
          <p:spPr bwMode="auto">
            <a:xfrm rot="16208204">
              <a:off x="6636113" y="4749800"/>
              <a:ext cx="2706688" cy="744538"/>
            </a:xfrm>
            <a:prstGeom prst="rect">
              <a:avLst/>
            </a:prstGeom>
            <a:grpFill/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 eaLnBrk="0" hangingPunct="0"/>
              <a:r>
                <a:rPr lang="ar-SA" altLang="en-US" sz="6000" dirty="0">
                  <a:solidFill>
                    <a:srgbClr val="FF0000"/>
                  </a:solidFill>
                  <a:cs typeface="MCS Taybah S_U normal." pitchFamily="2" charset="-78"/>
                </a:rPr>
                <a:t>غير مهم</a:t>
              </a:r>
              <a:endParaRPr lang="en-US" altLang="en-US" sz="2800" dirty="0">
                <a:solidFill>
                  <a:srgbClr val="FF0000"/>
                </a:solidFill>
              </a:endParaRPr>
            </a:p>
          </p:txBody>
        </p:sp>
        <p:grpSp>
          <p:nvGrpSpPr>
            <p:cNvPr id="18" name="Group 21"/>
            <p:cNvGrpSpPr>
              <a:grpSpLocks/>
            </p:cNvGrpSpPr>
            <p:nvPr/>
          </p:nvGrpSpPr>
          <p:grpSpPr bwMode="auto">
            <a:xfrm>
              <a:off x="1066800" y="990600"/>
              <a:ext cx="3106738" cy="2667000"/>
              <a:chOff x="661" y="624"/>
              <a:chExt cx="1968" cy="1680"/>
            </a:xfrm>
            <a:grpFill/>
          </p:grpSpPr>
          <p:sp>
            <p:nvSpPr>
              <p:cNvPr id="19" name="Rectangle 22"/>
              <p:cNvSpPr>
                <a:spLocks noChangeArrowheads="1"/>
              </p:cNvSpPr>
              <p:nvPr/>
            </p:nvSpPr>
            <p:spPr bwMode="auto">
              <a:xfrm>
                <a:off x="661" y="624"/>
                <a:ext cx="1968" cy="1680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rtl="1" eaLnBrk="0" hangingPunct="0">
                  <a:defRPr/>
                </a:pPr>
                <a:r>
                  <a:rPr lang="ar-SA" altLang="en-US" dirty="0" smtClean="0">
                    <a:solidFill>
                      <a:srgbClr val="FF0000"/>
                    </a:solidFill>
                    <a:cs typeface="PT Bold Heading" pitchFamily="2" charset="-78"/>
                  </a:rPr>
                  <a:t>الخطورة:</a:t>
                </a:r>
              </a:p>
              <a:p>
                <a:pPr eaLnBrk="0" hangingPunct="0">
                  <a:defRPr/>
                </a:pPr>
                <a:endParaRPr lang="en-US" altLang="en-US" dirty="0">
                  <a:solidFill>
                    <a:schemeClr val="accent1">
                      <a:lumMod val="75000"/>
                    </a:schemeClr>
                  </a:solidFill>
                  <a:cs typeface="PT Bold Heading" pitchFamily="2" charset="-78"/>
                </a:endParaRPr>
              </a:p>
              <a:p>
                <a:pPr eaLnBrk="0" hangingPunct="0">
                  <a:defRPr/>
                </a:pPr>
                <a:r>
                  <a:rPr lang="ar-SA" altLang="en-US" dirty="0" smtClean="0">
                    <a:solidFill>
                      <a:schemeClr val="accent1">
                        <a:lumMod val="75000"/>
                      </a:schemeClr>
                    </a:solidFill>
                    <a:cs typeface="PT Bold Heading" pitchFamily="2" charset="-78"/>
                  </a:rPr>
                  <a:t>المهام </a:t>
                </a:r>
                <a:r>
                  <a:rPr lang="ar-SA" altLang="en-US" dirty="0">
                    <a:solidFill>
                      <a:schemeClr val="accent1">
                        <a:lumMod val="75000"/>
                      </a:schemeClr>
                    </a:solidFill>
                    <a:cs typeface="PT Bold Heading" pitchFamily="2" charset="-78"/>
                  </a:rPr>
                  <a:t>قد لا تنفذ أبدا </a:t>
                </a:r>
                <a:r>
                  <a:rPr lang="ar-SA" altLang="en-US" dirty="0" smtClean="0">
                    <a:solidFill>
                      <a:schemeClr val="accent1">
                        <a:lumMod val="75000"/>
                      </a:schemeClr>
                    </a:solidFill>
                    <a:cs typeface="PT Bold Heading" pitchFamily="2" charset="-78"/>
                  </a:rPr>
                  <a:t>،</a:t>
                </a:r>
              </a:p>
              <a:p>
                <a:pPr eaLnBrk="0" hangingPunct="0">
                  <a:defRPr/>
                </a:pPr>
                <a:r>
                  <a:rPr lang="ar-SA" altLang="en-US" dirty="0" smtClean="0">
                    <a:solidFill>
                      <a:schemeClr val="accent1">
                        <a:lumMod val="75000"/>
                      </a:schemeClr>
                    </a:solidFill>
                    <a:cs typeface="PT Bold Heading" pitchFamily="2" charset="-78"/>
                  </a:rPr>
                  <a:t> </a:t>
                </a:r>
                <a:r>
                  <a:rPr lang="ar-SA" altLang="en-US" dirty="0">
                    <a:solidFill>
                      <a:schemeClr val="accent1">
                        <a:lumMod val="75000"/>
                      </a:schemeClr>
                    </a:solidFill>
                    <a:cs typeface="PT Bold Heading" pitchFamily="2" charset="-78"/>
                  </a:rPr>
                  <a:t>بسبب الانشغال </a:t>
                </a:r>
                <a:r>
                  <a:rPr lang="ar-SA" altLang="en-US" dirty="0" smtClean="0">
                    <a:solidFill>
                      <a:schemeClr val="accent1">
                        <a:lumMod val="75000"/>
                      </a:schemeClr>
                    </a:solidFill>
                    <a:cs typeface="PT Bold Heading" pitchFamily="2" charset="-78"/>
                  </a:rPr>
                  <a:t>بالأعمال</a:t>
                </a:r>
              </a:p>
              <a:p>
                <a:pPr eaLnBrk="0" hangingPunct="0">
                  <a:defRPr/>
                </a:pPr>
                <a:r>
                  <a:rPr lang="ar-SA" altLang="en-US" dirty="0" smtClean="0">
                    <a:solidFill>
                      <a:schemeClr val="accent1">
                        <a:lumMod val="75000"/>
                      </a:schemeClr>
                    </a:solidFill>
                    <a:cs typeface="PT Bold Heading" pitchFamily="2" charset="-78"/>
                  </a:rPr>
                  <a:t> </a:t>
                </a:r>
                <a:r>
                  <a:rPr lang="ar-SA" altLang="en-US" dirty="0">
                    <a:solidFill>
                      <a:schemeClr val="accent1">
                        <a:lumMod val="75000"/>
                      </a:schemeClr>
                    </a:solidFill>
                    <a:cs typeface="PT Bold Heading" pitchFamily="2" charset="-78"/>
                  </a:rPr>
                  <a:t>المستعجلة</a:t>
                </a:r>
                <a:endParaRPr lang="en-US" altLang="en-US" dirty="0">
                  <a:solidFill>
                    <a:schemeClr val="accent1">
                      <a:lumMod val="75000"/>
                    </a:schemeClr>
                  </a:solidFill>
                  <a:cs typeface="PT Bold Heading" pitchFamily="2" charset="-78"/>
                </a:endParaRPr>
              </a:p>
              <a:p>
                <a:pPr rtl="1" eaLnBrk="0" hangingPunct="0">
                  <a:defRPr/>
                </a:pPr>
                <a:endParaRPr lang="en-US" altLang="en-US" sz="800" dirty="0">
                  <a:solidFill>
                    <a:srgbClr val="FFFF99"/>
                  </a:solidFill>
                  <a:cs typeface="PT Bold Heading" pitchFamily="2" charset="-78"/>
                </a:endParaRPr>
              </a:p>
            </p:txBody>
          </p:sp>
          <p:sp>
            <p:nvSpPr>
              <p:cNvPr id="20" name="Oval 23"/>
              <p:cNvSpPr>
                <a:spLocks noChangeArrowheads="1"/>
              </p:cNvSpPr>
              <p:nvPr/>
            </p:nvSpPr>
            <p:spPr bwMode="auto">
              <a:xfrm>
                <a:off x="2336" y="2024"/>
                <a:ext cx="293" cy="28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 eaLnBrk="0" hangingPunct="0"/>
                <a:r>
                  <a:rPr lang="en-US" altLang="en-US" sz="1800" b="1">
                    <a:solidFill>
                      <a:srgbClr val="FF3300"/>
                    </a:solidFill>
                  </a:rPr>
                  <a:t>2</a:t>
                </a:r>
              </a:p>
            </p:txBody>
          </p:sp>
        </p:grpSp>
      </p:grp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74</a:t>
            </a:fld>
            <a:endParaRPr lang="en-US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29" name="عنصر نائب للتاريخ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2243158"/>
            <a:ext cx="7772400" cy="41148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ar-SA" dirty="0" smtClean="0">
                <a:solidFill>
                  <a:srgbClr val="FFFF99"/>
                </a:solidFill>
                <a:cs typeface="PT Bold Heading" pitchFamily="2" charset="-78"/>
              </a:rPr>
              <a:t>اكتب </a:t>
            </a:r>
            <a:r>
              <a:rPr lang="ar-SA" dirty="0">
                <a:solidFill>
                  <a:srgbClr val="FFFF99"/>
                </a:solidFill>
                <a:cs typeface="PT Bold Heading" pitchFamily="2" charset="-78"/>
              </a:rPr>
              <a:t>قائمة بجميع أعمالك</a:t>
            </a:r>
            <a:endParaRPr lang="en-US" dirty="0">
              <a:solidFill>
                <a:srgbClr val="FFFF99"/>
              </a:solidFill>
              <a:cs typeface="PT Bold Heading" pitchFamily="2" charset="-78"/>
            </a:endParaRPr>
          </a:p>
          <a:p>
            <a:pPr lvl="0"/>
            <a:r>
              <a:rPr lang="ar-SA" dirty="0">
                <a:solidFill>
                  <a:srgbClr val="FFFF99"/>
                </a:solidFill>
                <a:cs typeface="PT Bold Heading" pitchFamily="2" charset="-78"/>
              </a:rPr>
              <a:t>صنف المهام بالوقوف عند كل مهمة أسال نفسك الأسئلة التالية </a:t>
            </a:r>
            <a:r>
              <a:rPr lang="ar-SA" dirty="0" smtClean="0">
                <a:solidFill>
                  <a:srgbClr val="FFFF99"/>
                </a:solidFill>
                <a:cs typeface="PT Bold Heading" pitchFamily="2" charset="-78"/>
              </a:rPr>
              <a:t>:</a:t>
            </a:r>
          </a:p>
          <a:p>
            <a:pPr lvl="0">
              <a:buNone/>
            </a:pPr>
            <a:endParaRPr lang="en-US" dirty="0">
              <a:solidFill>
                <a:srgbClr val="FFFF99"/>
              </a:solidFill>
              <a:cs typeface="PT Bold Heading" pitchFamily="2" charset="-78"/>
            </a:endParaRPr>
          </a:p>
          <a:p>
            <a:pPr>
              <a:buNone/>
            </a:pPr>
            <a:r>
              <a:rPr lang="ar-SA" dirty="0" smtClean="0">
                <a:solidFill>
                  <a:srgbClr val="FFFF99"/>
                </a:solidFill>
                <a:cs typeface="PT Bold Heading" pitchFamily="2" charset="-78"/>
              </a:rPr>
              <a:t> </a:t>
            </a:r>
            <a:r>
              <a:rPr lang="ar-SA" dirty="0">
                <a:solidFill>
                  <a:schemeClr val="tx2">
                    <a:lumMod val="60000"/>
                    <a:lumOff val="40000"/>
                  </a:schemeClr>
                </a:solidFill>
                <a:cs typeface="PT Bold Heading" pitchFamily="2" charset="-78"/>
              </a:rPr>
              <a:t>أ </a:t>
            </a:r>
            <a:r>
              <a:rPr lang="ar-SA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PT Bold Heading" pitchFamily="2" charset="-78"/>
              </a:rPr>
              <a:t>-  </a:t>
            </a:r>
            <a:r>
              <a:rPr lang="ar-SA" dirty="0">
                <a:solidFill>
                  <a:schemeClr val="tx2">
                    <a:lumMod val="60000"/>
                    <a:lumOff val="40000"/>
                  </a:schemeClr>
                </a:solidFill>
                <a:cs typeface="PT Bold Heading" pitchFamily="2" charset="-78"/>
              </a:rPr>
              <a:t>ماذا سيحدث لو لم تنجز هذه المهمة، الآن ؟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cs typeface="PT Bold Heading" pitchFamily="2" charset="-78"/>
            </a:endParaRPr>
          </a:p>
          <a:p>
            <a:pPr>
              <a:buNone/>
            </a:pPr>
            <a:r>
              <a:rPr lang="ar-SA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PT Bold Heading" pitchFamily="2" charset="-78"/>
              </a:rPr>
              <a:t>ب - </a:t>
            </a:r>
            <a:r>
              <a:rPr lang="ar-SA" dirty="0">
                <a:solidFill>
                  <a:schemeClr val="tx2">
                    <a:lumMod val="60000"/>
                    <a:lumOff val="40000"/>
                  </a:schemeClr>
                </a:solidFill>
                <a:cs typeface="PT Bold Heading" pitchFamily="2" charset="-78"/>
              </a:rPr>
              <a:t>ماذا سيحدث لو لم تنجز هذه المهمة لاحقا ؟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cs typeface="PT Bold Heading" pitchFamily="2" charset="-78"/>
            </a:endParaRPr>
          </a:p>
          <a:p>
            <a:pPr>
              <a:buNone/>
            </a:pPr>
            <a:r>
              <a:rPr lang="ar-SA" dirty="0" err="1" smtClean="0">
                <a:solidFill>
                  <a:schemeClr val="tx2">
                    <a:lumMod val="60000"/>
                    <a:lumOff val="40000"/>
                  </a:schemeClr>
                </a:solidFill>
                <a:cs typeface="PT Bold Heading" pitchFamily="2" charset="-78"/>
              </a:rPr>
              <a:t>جـ</a:t>
            </a:r>
            <a:r>
              <a:rPr lang="ar-SA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PT Bold Heading" pitchFamily="2" charset="-78"/>
              </a:rPr>
              <a:t> - </a:t>
            </a:r>
            <a:r>
              <a:rPr lang="ar-SA" dirty="0">
                <a:solidFill>
                  <a:schemeClr val="tx2">
                    <a:lumMod val="60000"/>
                    <a:lumOff val="40000"/>
                  </a:schemeClr>
                </a:solidFill>
                <a:cs typeface="PT Bold Heading" pitchFamily="2" charset="-78"/>
              </a:rPr>
              <a:t>ماذا سيحدث لو لم تنجز بتاتا </a:t>
            </a:r>
            <a:r>
              <a:rPr lang="ar-SA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PT Bold Heading" pitchFamily="2" charset="-78"/>
              </a:rPr>
              <a:t>؟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2428860" y="648282"/>
            <a:ext cx="5174815" cy="92333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 eaLnBrk="0" hangingPunct="0">
              <a:defRPr/>
            </a:pPr>
            <a:r>
              <a:rPr lang="ar-SA" altLang="en-US" sz="54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كيف تحدد أولوياتك:</a:t>
            </a:r>
            <a:endParaRPr lang="en-US" altLang="en-US" sz="54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75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pic>
        <p:nvPicPr>
          <p:cNvPr id="49154" name="Picture 2" descr="https://encrypted-tbn2.gstatic.com/images?q=tbn:ANd9GcReEAQwoIugWgbTh3Nk9n9QMkY0nLMBkgJDuWU8-LjaPZRWfHdaG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0"/>
            <a:ext cx="2357454" cy="22145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71472" y="1171588"/>
            <a:ext cx="8039128" cy="5329246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ar-SA" b="1" dirty="0" smtClean="0">
                <a:solidFill>
                  <a:srgbClr val="FFFF00"/>
                </a:solidFill>
                <a:cs typeface="PT Bold Heading" pitchFamily="2" charset="-78"/>
              </a:rPr>
              <a:t>فان </a:t>
            </a:r>
            <a:r>
              <a:rPr lang="ar-SA" b="1" dirty="0">
                <a:solidFill>
                  <a:srgbClr val="FFFF00"/>
                </a:solidFill>
                <a:cs typeface="PT Bold Heading" pitchFamily="2" charset="-78"/>
              </a:rPr>
              <a:t>كان الجواب</a:t>
            </a:r>
            <a:r>
              <a:rPr lang="ar-SA" b="1" dirty="0" smtClean="0">
                <a:solidFill>
                  <a:srgbClr val="FFFF00"/>
                </a:solidFill>
                <a:cs typeface="PT Bold Heading" pitchFamily="2" charset="-78"/>
              </a:rPr>
              <a:t>:</a:t>
            </a:r>
          </a:p>
          <a:p>
            <a:endParaRPr lang="en-US" sz="1600" dirty="0">
              <a:solidFill>
                <a:srgbClr val="FFFF99"/>
              </a:solidFill>
              <a:cs typeface="PT Bold Heading" pitchFamily="2" charset="-78"/>
            </a:endParaRPr>
          </a:p>
          <a:p>
            <a:r>
              <a:rPr lang="ar-SA" dirty="0" smtClean="0">
                <a:solidFill>
                  <a:srgbClr val="FFFF99"/>
                </a:solidFill>
                <a:cs typeface="PT Bold Heading" pitchFamily="2" charset="-78"/>
              </a:rPr>
              <a:t>أن تحدث مشكلة الآن                    فهذه فئة (أ)                    </a:t>
            </a:r>
          </a:p>
          <a:p>
            <a:pPr>
              <a:buNone/>
            </a:pPr>
            <a:r>
              <a:rPr lang="ar-SA" dirty="0" smtClean="0">
                <a:solidFill>
                  <a:srgbClr val="FFFF99"/>
                </a:solidFill>
                <a:cs typeface="PT Bold Heading" pitchFamily="2" charset="-78"/>
              </a:rPr>
              <a:t>       مثال / </a:t>
            </a:r>
            <a:r>
              <a:rPr lang="ar-SA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PT Bold Heading" pitchFamily="2" charset="-78"/>
              </a:rPr>
              <a:t>إسعاف مريض              </a:t>
            </a:r>
            <a:r>
              <a:rPr lang="ar-SA" dirty="0" smtClean="0">
                <a:solidFill>
                  <a:srgbClr val="FFFF99"/>
                </a:solidFill>
                <a:cs typeface="PT Bold Heading" pitchFamily="2" charset="-78"/>
              </a:rPr>
              <a:t>مهم وعاجل</a:t>
            </a:r>
          </a:p>
          <a:p>
            <a:pPr>
              <a:buNone/>
            </a:pPr>
            <a:endParaRPr lang="en-US" sz="1800" dirty="0" smtClean="0">
              <a:solidFill>
                <a:srgbClr val="FFFF99"/>
              </a:solidFill>
              <a:cs typeface="PT Bold Heading" pitchFamily="2" charset="-78"/>
            </a:endParaRPr>
          </a:p>
          <a:p>
            <a:r>
              <a:rPr lang="ar-SA" dirty="0" smtClean="0">
                <a:solidFill>
                  <a:srgbClr val="FFFF00"/>
                </a:solidFill>
                <a:cs typeface="PT Bold Heading" pitchFamily="2" charset="-78"/>
              </a:rPr>
              <a:t>أن لا يحدث شيء الآن                   فهذه فئة (ب) </a:t>
            </a:r>
          </a:p>
          <a:p>
            <a:pPr>
              <a:buNone/>
            </a:pPr>
            <a:r>
              <a:rPr lang="ar-SA" dirty="0" smtClean="0">
                <a:solidFill>
                  <a:srgbClr val="FFFF00"/>
                </a:solidFill>
                <a:cs typeface="PT Bold Heading" pitchFamily="2" charset="-78"/>
              </a:rPr>
              <a:t>       مثال /</a:t>
            </a:r>
            <a:r>
              <a:rPr lang="ar-SA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PT Bold Heading" pitchFamily="2" charset="-78"/>
              </a:rPr>
              <a:t>حضور دورة حاسوب     </a:t>
            </a:r>
            <a:r>
              <a:rPr lang="ar-SA" dirty="0" smtClean="0">
                <a:solidFill>
                  <a:srgbClr val="FFFF00"/>
                </a:solidFill>
                <a:cs typeface="PT Bold Heading" pitchFamily="2" charset="-78"/>
              </a:rPr>
              <a:t>مهم وغير عاجل</a:t>
            </a:r>
          </a:p>
          <a:p>
            <a:pPr>
              <a:buNone/>
            </a:pPr>
            <a:endParaRPr lang="en-US" sz="2400" dirty="0" smtClean="0">
              <a:solidFill>
                <a:srgbClr val="FFFF99"/>
              </a:solidFill>
              <a:cs typeface="PT Bold Heading" pitchFamily="2" charset="-78"/>
            </a:endParaRPr>
          </a:p>
          <a:p>
            <a:pPr lvl="0"/>
            <a:r>
              <a:rPr lang="ar-SA" dirty="0" smtClean="0">
                <a:solidFill>
                  <a:srgbClr val="FFFF99"/>
                </a:solidFill>
                <a:cs typeface="PT Bold Heading" pitchFamily="2" charset="-78"/>
              </a:rPr>
              <a:t>لا </a:t>
            </a:r>
            <a:r>
              <a:rPr lang="ar-SA" dirty="0">
                <a:solidFill>
                  <a:srgbClr val="FFFF99"/>
                </a:solidFill>
                <a:cs typeface="PT Bold Heading" pitchFamily="2" charset="-78"/>
              </a:rPr>
              <a:t>يحدث شيء بتاتا         </a:t>
            </a:r>
            <a:r>
              <a:rPr lang="ar-SA" dirty="0" smtClean="0">
                <a:solidFill>
                  <a:srgbClr val="FFFF99"/>
                </a:solidFill>
                <a:cs typeface="PT Bold Heading" pitchFamily="2" charset="-78"/>
              </a:rPr>
              <a:t>            فهذه </a:t>
            </a:r>
            <a:r>
              <a:rPr lang="ar-SA" dirty="0">
                <a:solidFill>
                  <a:srgbClr val="FFFF99"/>
                </a:solidFill>
                <a:cs typeface="PT Bold Heading" pitchFamily="2" charset="-78"/>
              </a:rPr>
              <a:t>فئة ( </a:t>
            </a:r>
            <a:r>
              <a:rPr lang="ar-SA" dirty="0" err="1">
                <a:solidFill>
                  <a:srgbClr val="FFFF99"/>
                </a:solidFill>
                <a:cs typeface="PT Bold Heading" pitchFamily="2" charset="-78"/>
              </a:rPr>
              <a:t>ج</a:t>
            </a:r>
            <a:r>
              <a:rPr lang="ar-SA" dirty="0">
                <a:solidFill>
                  <a:srgbClr val="FFFF99"/>
                </a:solidFill>
                <a:cs typeface="PT Bold Heading" pitchFamily="2" charset="-78"/>
              </a:rPr>
              <a:t> ) </a:t>
            </a:r>
            <a:r>
              <a:rPr lang="ar-SA" dirty="0" smtClean="0">
                <a:solidFill>
                  <a:srgbClr val="FFFF99"/>
                </a:solidFill>
                <a:cs typeface="PT Bold Heading" pitchFamily="2" charset="-78"/>
              </a:rPr>
              <a:t> </a:t>
            </a:r>
          </a:p>
          <a:p>
            <a:pPr lvl="0">
              <a:buNone/>
            </a:pPr>
            <a:r>
              <a:rPr lang="ar-SA" dirty="0" smtClean="0">
                <a:solidFill>
                  <a:srgbClr val="FFFF99"/>
                </a:solidFill>
                <a:cs typeface="PT Bold Heading" pitchFamily="2" charset="-78"/>
              </a:rPr>
              <a:t>    مثال/ </a:t>
            </a:r>
            <a:r>
              <a:rPr lang="ar-SA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PT Bold Heading" pitchFamily="2" charset="-78"/>
              </a:rPr>
              <a:t>مشاهدة مباراة        </a:t>
            </a:r>
            <a:r>
              <a:rPr lang="ar-SA" dirty="0" smtClean="0">
                <a:solidFill>
                  <a:srgbClr val="FFFF99"/>
                </a:solidFill>
                <a:cs typeface="PT Bold Heading" pitchFamily="2" charset="-78"/>
              </a:rPr>
              <a:t>غير </a:t>
            </a:r>
            <a:r>
              <a:rPr lang="ar-SA" dirty="0">
                <a:solidFill>
                  <a:srgbClr val="FFFF99"/>
                </a:solidFill>
                <a:cs typeface="PT Bold Heading" pitchFamily="2" charset="-78"/>
              </a:rPr>
              <a:t>مهم وغير </a:t>
            </a:r>
            <a:r>
              <a:rPr lang="ar-SA" dirty="0" smtClean="0">
                <a:solidFill>
                  <a:srgbClr val="FFFF99"/>
                </a:solidFill>
                <a:cs typeface="PT Bold Heading" pitchFamily="2" charset="-78"/>
              </a:rPr>
              <a:t>عاجل</a:t>
            </a:r>
            <a:endParaRPr lang="en-US" dirty="0">
              <a:solidFill>
                <a:srgbClr val="FFFF99"/>
              </a:solidFill>
              <a:cs typeface="PT Bold Heading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2234634" y="240549"/>
            <a:ext cx="4623382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ar-SA" alt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PT Bold Heading" pitchFamily="2" charset="-78"/>
              </a:rPr>
              <a:t>كيف تحدد أولوياتك:</a:t>
            </a:r>
            <a:endParaRPr lang="en-US" alt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PT Bold Heading" pitchFamily="2" charset="-78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76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58" y="1814530"/>
            <a:ext cx="8501122" cy="4614866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اعمل قائمة بالمهام من فئة (أ)  وضع لها جدولا زمنيا (عاجلا ) لإنجازها فهي التي يجب أن تنشغل بها الآن</a:t>
            </a:r>
          </a:p>
          <a:p>
            <a:pPr>
              <a:buNone/>
            </a:pPr>
            <a:endParaRPr lang="en-US" sz="2800" dirty="0" smtClean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  <a:p>
            <a:pPr lvl="0"/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أجل مهام فئة (ب) واعمل لها مواعيد إنجاز (مؤجلة ) ثم نفذها في مواعيدها بنفسك أو فوضها لغيرك واشرف على تنفيذها</a:t>
            </a:r>
          </a:p>
          <a:p>
            <a:pPr>
              <a:buNone/>
            </a:pPr>
            <a:endParaRPr lang="ar-SA" sz="2800" dirty="0" smtClean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  <a:p>
            <a:pPr lvl="0"/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احمل </a:t>
            </a:r>
            <a:r>
              <a:rPr lang="ar-SA" sz="2800" dirty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جميع مهام فئة ( </a:t>
            </a:r>
            <a:r>
              <a:rPr lang="ar-SA" sz="2800" dirty="0" err="1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ج</a:t>
            </a:r>
            <a:r>
              <a:rPr lang="ar-SA" sz="2800" dirty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 ) وضعها جانبا فانه لن يحصل أي شيء من </a:t>
            </a: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تركها</a:t>
            </a:r>
          </a:p>
          <a:p>
            <a:pPr lvl="0">
              <a:buNone/>
            </a:pPr>
            <a:endParaRPr lang="en-US" sz="2800" dirty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  <a:p>
            <a:pPr>
              <a:buNone/>
            </a:pPr>
            <a:endParaRPr lang="en-US" sz="2800" dirty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  <a:p>
            <a:endParaRPr lang="ar-EG" sz="2800" dirty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928794" y="214290"/>
            <a:ext cx="5174815" cy="92333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 eaLnBrk="0" hangingPunct="0">
              <a:defRPr/>
            </a:pPr>
            <a:r>
              <a:rPr lang="ar-SA" altLang="en-US" sz="54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كيف تحدد أولوياتك:</a:t>
            </a:r>
            <a:endParaRPr lang="en-US" altLang="en-US" sz="54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77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78</a:t>
            </a:fld>
            <a:endParaRPr lang="en-US"/>
          </a:p>
        </p:txBody>
      </p:sp>
      <p:sp>
        <p:nvSpPr>
          <p:cNvPr id="7" name="مستطيل مستدير الزوايا 6"/>
          <p:cNvSpPr/>
          <p:nvPr/>
        </p:nvSpPr>
        <p:spPr bwMode="auto">
          <a:xfrm>
            <a:off x="5286380" y="428604"/>
            <a:ext cx="3214710" cy="928694"/>
          </a:xfrm>
          <a:prstGeom prst="roundRect">
            <a:avLst>
              <a:gd name="adj" fmla="val 31232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5400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AL-Mateen" pitchFamily="2" charset="-78"/>
              </a:rPr>
              <a:t>نشاط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3571868" y="642918"/>
            <a:ext cx="1383712" cy="4909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9600" indent="-609600" algn="ctr">
              <a:lnSpc>
                <a:spcPct val="90000"/>
              </a:lnSpc>
              <a:buClr>
                <a:schemeClr val="tx1"/>
              </a:buClr>
              <a:buNone/>
            </a:pPr>
            <a:r>
              <a:rPr lang="ar-SA" sz="2800" dirty="0" smtClean="0">
                <a:solidFill>
                  <a:schemeClr val="tx2"/>
                </a:solidFill>
                <a:cs typeface="PT Bold Heading" pitchFamily="2" charset="-78"/>
              </a:rPr>
              <a:t>(3) دقائق</a:t>
            </a:r>
          </a:p>
        </p:txBody>
      </p:sp>
      <p:sp>
        <p:nvSpPr>
          <p:cNvPr id="9" name="مستطيل مستدير الزوايا 8"/>
          <p:cNvSpPr/>
          <p:nvPr/>
        </p:nvSpPr>
        <p:spPr bwMode="auto">
          <a:xfrm>
            <a:off x="357158" y="1857364"/>
            <a:ext cx="8215370" cy="4214842"/>
          </a:xfrm>
          <a:prstGeom prst="roundRect">
            <a:avLst>
              <a:gd name="adj" fmla="val 788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ar-SA" sz="4400" dirty="0" smtClean="0">
                <a:cs typeface="AL-Mateen" pitchFamily="2" charset="-78"/>
              </a:rPr>
              <a:t>اكتب قائمة بأعمالك اليومية (15 ) عمل</a:t>
            </a:r>
          </a:p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ar-SA" sz="4400" dirty="0" smtClean="0">
                <a:cs typeface="AL-Mateen" pitchFamily="2" charset="-78"/>
              </a:rPr>
              <a:t>افرزها حسب الأهمية والاستعجال</a:t>
            </a:r>
          </a:p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ar-SA" sz="4400" dirty="0" smtClean="0">
                <a:cs typeface="AL-Mateen" pitchFamily="2" charset="-78"/>
              </a:rPr>
              <a:t>اكتب ثلاث قوائم فرعية من الأعمال</a:t>
            </a:r>
          </a:p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ar-SA" sz="4400" dirty="0" smtClean="0">
                <a:cs typeface="AL-Mateen" pitchFamily="2" charset="-78"/>
              </a:rPr>
              <a:t> مهمة وعاجلة</a:t>
            </a:r>
          </a:p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ar-SA" sz="4400" dirty="0" smtClean="0">
                <a:cs typeface="AL-Mateen" pitchFamily="2" charset="-78"/>
              </a:rPr>
              <a:t>مهمة غير عاجلة </a:t>
            </a:r>
          </a:p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ar-SA" sz="4400" dirty="0" smtClean="0">
                <a:cs typeface="AL-Mateen" pitchFamily="2" charset="-78"/>
              </a:rPr>
              <a:t>غير مهمة وغير عاجلة</a:t>
            </a:r>
          </a:p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L-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79</a:t>
            </a:fld>
            <a:endParaRPr lang="en-US"/>
          </a:p>
        </p:txBody>
      </p:sp>
      <p:sp>
        <p:nvSpPr>
          <p:cNvPr id="7" name="مستطيل مستدير الزوايا 6"/>
          <p:cNvSpPr/>
          <p:nvPr/>
        </p:nvSpPr>
        <p:spPr bwMode="auto">
          <a:xfrm>
            <a:off x="5286380" y="428604"/>
            <a:ext cx="3214710" cy="928694"/>
          </a:xfrm>
          <a:prstGeom prst="roundRect">
            <a:avLst>
              <a:gd name="adj" fmla="val 31232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5400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AL-Mateen" pitchFamily="2" charset="-78"/>
              </a:rPr>
              <a:t>نشاط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3571868" y="642918"/>
            <a:ext cx="1383712" cy="4909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9600" indent="-609600" algn="ctr">
              <a:lnSpc>
                <a:spcPct val="90000"/>
              </a:lnSpc>
              <a:buClr>
                <a:schemeClr val="tx1"/>
              </a:buClr>
              <a:buNone/>
            </a:pPr>
            <a:r>
              <a:rPr lang="ar-SA" sz="2800" dirty="0" smtClean="0">
                <a:solidFill>
                  <a:schemeClr val="tx2"/>
                </a:solidFill>
                <a:cs typeface="PT Bold Heading" pitchFamily="2" charset="-78"/>
              </a:rPr>
              <a:t>(3) دقائق</a:t>
            </a:r>
          </a:p>
        </p:txBody>
      </p:sp>
      <p:sp>
        <p:nvSpPr>
          <p:cNvPr id="9" name="مستطيل مستدير الزوايا 8"/>
          <p:cNvSpPr/>
          <p:nvPr/>
        </p:nvSpPr>
        <p:spPr bwMode="auto">
          <a:xfrm>
            <a:off x="357158" y="2500306"/>
            <a:ext cx="8215370" cy="3643338"/>
          </a:xfrm>
          <a:prstGeom prst="roundRect">
            <a:avLst>
              <a:gd name="adj" fmla="val 788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ar-SA" sz="4400" dirty="0" smtClean="0">
                <a:solidFill>
                  <a:srgbClr val="6B171D"/>
                </a:solidFill>
                <a:cs typeface="AL-Mateen" pitchFamily="2" charset="-78"/>
              </a:rPr>
              <a:t>تقرير نهاية الأسبوع    -وجبة طعام – تمشية</a:t>
            </a:r>
          </a:p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ar-SA" sz="4400" dirty="0" smtClean="0">
                <a:solidFill>
                  <a:srgbClr val="6B171D"/>
                </a:solidFill>
                <a:cs typeface="AL-Mateen" pitchFamily="2" charset="-78"/>
              </a:rPr>
              <a:t>علاج الضغط -لتخسيس –القراءة –دورة لغة </a:t>
            </a:r>
          </a:p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ar-SA" sz="4400" dirty="0" smtClean="0">
                <a:solidFill>
                  <a:srgbClr val="6B171D"/>
                </a:solidFill>
                <a:cs typeface="AL-Mateen" pitchFamily="2" charset="-78"/>
              </a:rPr>
              <a:t>شهادة ماجستير-مشاهدة الأخبار-مشاهدة </a:t>
            </a:r>
          </a:p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ar-SA" sz="4400" dirty="0" smtClean="0">
                <a:solidFill>
                  <a:srgbClr val="6B171D"/>
                </a:solidFill>
                <a:cs typeface="AL-Mateen" pitchFamily="2" charset="-78"/>
              </a:rPr>
              <a:t>مباراة- مساعدة مريض - الحديث بالهاتف </a:t>
            </a:r>
          </a:p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ar-SA" sz="4400" dirty="0" smtClean="0">
                <a:solidFill>
                  <a:srgbClr val="6B171D"/>
                </a:solidFill>
                <a:cs typeface="AL-Mateen" pitchFamily="2" charset="-78"/>
              </a:rPr>
              <a:t>الخطة السنوية-دبة الغاز-فاتورة الماء-</a:t>
            </a:r>
          </a:p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ar-SA" sz="4400" dirty="0" smtClean="0">
              <a:solidFill>
                <a:srgbClr val="6B171D"/>
              </a:solidFill>
              <a:cs typeface="AL-Mateen" pitchFamily="2" charset="-78"/>
            </a:endParaRPr>
          </a:p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4400" b="0" i="0" u="none" strike="noStrike" cap="none" normalizeH="0" baseline="0" dirty="0" smtClean="0">
              <a:ln>
                <a:noFill/>
              </a:ln>
              <a:solidFill>
                <a:srgbClr val="6B171D"/>
              </a:solidFill>
              <a:effectLst/>
              <a:cs typeface="AL-Mateen" pitchFamily="2" charset="-78"/>
            </a:endParaRPr>
          </a:p>
        </p:txBody>
      </p:sp>
      <p:sp>
        <p:nvSpPr>
          <p:cNvPr id="10" name="مستطيل مستدير الزوايا 9"/>
          <p:cNvSpPr/>
          <p:nvPr/>
        </p:nvSpPr>
        <p:spPr bwMode="auto">
          <a:xfrm>
            <a:off x="714348" y="1500174"/>
            <a:ext cx="7715304" cy="785818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r>
              <a:rPr lang="ar-SA" sz="4000" dirty="0" smtClean="0">
                <a:cs typeface="AL-Mateen" pitchFamily="2" charset="-78"/>
              </a:rPr>
              <a:t>افرز الأعمال التالية بحسب الأهمية والاستعجال:</a:t>
            </a:r>
          </a:p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F87A-C660-4A0A-8179-C5EBFF9FA456}" type="slidenum">
              <a:rPr lang="ar-SA" smtClean="0"/>
              <a:pPr/>
              <a:t>80</a:t>
            </a:fld>
            <a:endParaRPr lang="en-US"/>
          </a:p>
        </p:txBody>
      </p:sp>
      <p:sp>
        <p:nvSpPr>
          <p:cNvPr id="5" name="مربع نص 4"/>
          <p:cNvSpPr txBox="1"/>
          <p:nvPr/>
        </p:nvSpPr>
        <p:spPr>
          <a:xfrm>
            <a:off x="1285852" y="642918"/>
            <a:ext cx="635798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6000" dirty="0" smtClean="0">
                <a:solidFill>
                  <a:schemeClr val="bg2">
                    <a:lumMod val="25000"/>
                  </a:schemeClr>
                </a:solidFill>
                <a:cs typeface="Al-Homam" pitchFamily="2" charset="-78"/>
                <a:hlinkClick r:id="rId2" action="ppaction://hlinkfile"/>
              </a:rPr>
              <a:t>شاهد الفيلم</a:t>
            </a:r>
            <a:endParaRPr lang="ar-SA" sz="6000" dirty="0">
              <a:solidFill>
                <a:schemeClr val="bg2">
                  <a:lumMod val="25000"/>
                </a:schemeClr>
              </a:solidFill>
              <a:cs typeface="Al-Homam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071538" y="2643182"/>
            <a:ext cx="707236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6000" dirty="0" smtClean="0">
                <a:solidFill>
                  <a:schemeClr val="bg2">
                    <a:lumMod val="25000"/>
                  </a:schemeClr>
                </a:solidFill>
                <a:cs typeface="Al-Homam" pitchFamily="2" charset="-78"/>
              </a:rPr>
              <a:t>واستنتج الفوائد والعبر</a:t>
            </a:r>
            <a:endParaRPr lang="ar-SA" sz="6000" dirty="0">
              <a:solidFill>
                <a:schemeClr val="bg2">
                  <a:lumMod val="25000"/>
                </a:schemeClr>
              </a:solidFill>
              <a:cs typeface="Al-Homam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928662" y="500042"/>
            <a:ext cx="7715304" cy="1123712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PT Bold Heading" pitchFamily="2" charset="-78"/>
              </a:rPr>
              <a:t>الوقت  ...   هو الحياة</a:t>
            </a:r>
            <a:endParaRPr lang="ar-EG" sz="6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57158" y="1928802"/>
            <a:ext cx="8501122" cy="2145268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PT Bold Heading" pitchFamily="2" charset="-78"/>
              </a:rPr>
              <a:t>وحسن إدارته ، مقياس النجاح في إدارة الذات والحياة</a:t>
            </a:r>
            <a:endParaRPr lang="ar-EG" sz="6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500298" y="4357694"/>
            <a:ext cx="4321175" cy="106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658933" dir="3746831">
              <a:srgbClr val="CC0000">
                <a:alpha val="50000"/>
              </a:srgbClr>
            </a:prst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9600" b="0" i="0" u="none" strike="noStrike" kern="0" cap="none" spc="0" normalizeH="0" baseline="600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PT Bold Heading" pitchFamily="2" charset="-78"/>
              </a:rPr>
              <a:t>إدارة</a:t>
            </a:r>
            <a:r>
              <a:rPr kumimoji="0" lang="ar-SA" sz="8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ar-SA" sz="9600" b="0" i="0" u="none" strike="noStrike" kern="0" cap="none" spc="0" normalizeH="0" baseline="600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PT Bold Heading" pitchFamily="2" charset="-78"/>
              </a:rPr>
              <a:t>الوقـت</a:t>
            </a:r>
            <a:endParaRPr kumimoji="0" lang="en-US" sz="9600" b="0" i="0" u="none" strike="noStrike" kern="0" cap="none" spc="0" normalizeH="0" baseline="600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57158" y="5214950"/>
            <a:ext cx="4316416" cy="10795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>
            <a:prstShdw prst="shdw17" dist="658933" dir="3746831">
              <a:srgbClr val="CC0000">
                <a:alpha val="50000"/>
              </a:srgbClr>
            </a:prstShdw>
          </a:effectLst>
        </p:spPr>
        <p:txBody>
          <a:bodyPr anchor="ctr"/>
          <a:lstStyle/>
          <a:p>
            <a:pPr algn="ctr"/>
            <a:r>
              <a:rPr lang="ar-SA" sz="7200" baseline="6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Heading" pitchFamily="2" charset="-78"/>
              </a:rPr>
              <a:t>تعني إدارة الحياة</a:t>
            </a:r>
            <a:endParaRPr lang="en-US" sz="7200" baseline="60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Heading" pitchFamily="2" charset="-78"/>
            </a:endParaRPr>
          </a:p>
        </p:txBody>
      </p:sp>
      <p:pic>
        <p:nvPicPr>
          <p:cNvPr id="7" name="Picture 2" descr="HAND1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500570"/>
            <a:ext cx="2365385" cy="2121338"/>
          </a:xfrm>
          <a:prstGeom prst="rect">
            <a:avLst/>
          </a:prstGeom>
          <a:noFill/>
        </p:spPr>
      </p:pic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F87A-C660-4A0A-8179-C5EBFF9FA456}" type="slidenum">
              <a:rPr lang="ar-SA" smtClean="0"/>
              <a:pPr/>
              <a:t>81</a:t>
            </a:fld>
            <a:endParaRPr lang="en-US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F87A-C660-4A0A-8179-C5EBFF9FA456}" type="slidenum">
              <a:rPr lang="ar-SA" smtClean="0"/>
              <a:pPr/>
              <a:t>82</a:t>
            </a:fld>
            <a:endParaRPr lang="en-US"/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4000496" y="1071546"/>
            <a:ext cx="4929190" cy="192882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1" i="0" u="none" strike="noStrike" kern="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+mj-lt"/>
                <a:ea typeface="+mj-ea"/>
                <a:cs typeface="PT Bold Heading" pitchFamily="2" charset="-78"/>
              </a:rPr>
              <a:t>القاعدة الثالثة: </a:t>
            </a:r>
            <a:br>
              <a:rPr kumimoji="0" lang="ar-SA" sz="5400" b="1" i="0" u="none" strike="noStrike" kern="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+mj-lt"/>
                <a:ea typeface="+mj-ea"/>
                <a:cs typeface="PT Bold Heading" pitchFamily="2" charset="-78"/>
              </a:rPr>
            </a:br>
            <a:r>
              <a:rPr kumimoji="0" lang="ar-SA" sz="5400" b="1" i="0" u="none" strike="noStrike" kern="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+mj-lt"/>
                <a:ea typeface="+mj-ea"/>
                <a:cs typeface="PT Bold Heading" pitchFamily="2" charset="-78"/>
              </a:rPr>
              <a:t>خطط لقضاء وقتك</a:t>
            </a:r>
            <a:endParaRPr kumimoji="0" lang="ar-EG" sz="5400" b="1" i="0" u="none" strike="noStrike" kern="0" cap="none" spc="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نجمة مكونة من 7 نقاط 5"/>
          <p:cNvSpPr/>
          <p:nvPr/>
        </p:nvSpPr>
        <p:spPr bwMode="auto">
          <a:xfrm rot="19926186">
            <a:off x="5438877" y="3440242"/>
            <a:ext cx="2071702" cy="2000264"/>
          </a:xfrm>
          <a:prstGeom prst="star7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b="1" dirty="0" smtClean="0">
                <a:cs typeface="Al-Homam" pitchFamily="2" charset="-78"/>
              </a:rPr>
              <a:t>90</a:t>
            </a:r>
          </a:p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l-Homam" pitchFamily="2" charset="-78"/>
              </a:rPr>
              <a:t>دقيقة</a:t>
            </a:r>
          </a:p>
        </p:txBody>
      </p:sp>
      <p:sp>
        <p:nvSpPr>
          <p:cNvPr id="144386" name="AutoShape 2" descr="data:image/jpeg;base64,/9j/4AAQSkZJRgABAQAAAQABAAD/2wCEAAkGBhMSEBUUExQWFRQVGBgYGBUYGBcYFxkaFxcWGRgYGRwYICYhHB8jGRcaHy8gIygpLC4tFR8xNTAqNSYrLCkBCQoKDgwOGg8PGCkcHCQpKSksKSkpKSksKSkpKSkpLCkpKSkpKSwpKSkpKSkpNSwpKSwpKSkpLCksKSwsKSkpLP/AABEIAK4A6AMBIgACEQEDEQH/xAAcAAACAgMBAQAAAAAAAAAAAAAABgUHAgMEAQj/xABHEAACAQIEAwUEBwUFCAEFAAABAgMAEQQFEiEGMUETIlFhgQcycZEUQlJiobHwI3KCssEVJDOi0QhDU5KTwuHxdCU0VGNz/8QAGgEBAAMBAQEAAAAAAAAAAAAAAAECAwUEBv/EACMRAAICAQQCAwEBAAAAAAAAAAABAhEDBBIhMRNBMjNRInH/2gAMAwEAAhEDEQA/ALow/uL+6v5Vy43EAX3onxwjiU+Q/IUpZpxEBquf/Nq82bKoqj16fA8jsieI85EcwOpBpIa7khBpNySRvyHS58BvUNmMOLx2iTHY8YTCyk9lEl0eXSNVlS/d2G3aEnvDYE2pK4xzx3nIuLkE78tjsPM2G3TeoOfOpZ3dnY6pJDKNyFEu19K30jUtl8gAOlNND+bfs01U1u2r0SeNxeXh1+jwO6WuXnZi3mCq3AK3BuDbndTcWmPZxwrhMynmixJZJdIaMxFUBtcONOmxPI8uhpNxXNZLXSS+nYWBX3lsOgLD0Irfw7nbYPFxToTeNwT01KTa3qNq9bqjw+y3Mw9i88ADYPFNJp3WOXuSKehimT3G9AD1qS4A4ufHh8HjAYsdhiSshADnTsWty1jYMo2YG/K9WJlmYJPCksZukihlPkRy9OXpSrm+RJHnGGxQFjOrRMR/xI11xv8AEoHjPkRVOibb4Yx5LmRlVg40yxMY5FF7BhbvLf6rKQw8jbmDUjSZh8yZM9eO90nit02eBY3H+WVvkKc6kqFFFFAFFFFAFFFFAFFFFAFFFFAFFFFAFFFFAFFFFAFFFFAFFFFAKmdYs2UAgjSLDw7o3qvs7luf60wZriiF9B+VKmYTXriZp75n0Wnx+OAh5+geQgA6huLdelreR/Bj4VBluQ8Rz6g/r86mc7m0zBrbbgjxBO49Rt61GMIzMQXIQtvJpuQL+9pFunMeRteuxh+COJqPsZtnxAYMNl1WfTawDi4a3kRv8Tau3hXI0xeMihZmVJDYuAOS2Z/h3dW/mD41aeFyLK8uwpxEuIinE0P7I6QWaTRo1xoCd+hvy8jeq3wHEKxyPJBGABr7rWLNFLpE6i2ytp5Ecgx8q0Zj2fSPBuVrh8DDEt7Bbi5ue8SwJ87G/rXRm8Op8P4rNq9BHJf87etauFM3XE4VHU3sACeV9hpNumpSrfxVvx+NjjEkzsAsCOW8F7oZr+dgB6moHsqHh/NpJeLJFuTGs2JsOgIhWNj6iJflV3iqS9iuXSS42bFSLYjtGJ+/iCpt8QFb8PGrtAqE7JlHa6YUUUVJUKKKKAKKKKAKKKKAKKKKAKKKKAKKKKAKKKKAKKKKAKKKKAqDMJOp8OfypbzB/CpfHS0u5lJtXAgrbZ9PN1FI58g4TGZ40YdpDF3HfWF1+7p2sSPH8K5PaL7N58sKO0gmikJVZAug6gL2dd97cjc8qZvY+183H/8AGX/sq1faLwx9Py6WFQO0A1xfvpuB6i6/xV2sPwRwNT9jPl0qHhuPej2O3NCRY38Qxt/ED0rTg5yrg2Bsb2PXxHwIuD8a3ZVOscw7S/Zm6SDrpbZjbxHvfFa1Y/BNDK0bbshtfoRzDDyIIb+Kt2uDGLplweyfijsteGXvOQPo6sbCRXuYwT0MbFlY/Zb7orq9oHEyIVy4MZWLdpi2UbvITdIQB1Zyvd6AIvjVTYLFOI9UTFJYSXR1JDBT/iKCPDZ/gXq5vZDwJAY1zGQO80pZ4+0sdG5BcH6zMdR1HkDy6nPtUWf8tMf+F8o+jYZE06WI1OPvHmL9bcr9bVLivCa4cRncSG2q58BvTiKoh7pu+zvoqCm4tiXmLfvMi/zGta8ZQnkL/unV/KDUeSJPjkMNFQ8fFMJ+2Pij/wClbE4jgPJ7+Ww/mtU7kV2slKKjZ85Att73K55/KvUxTselvIVXyIt42SN6xMg8R865Uwxb3iTW1MMo6flVk2/RWkbDOv2h8xXomHiPmKx0DwFY9kpsbD5Usjg3A0Vh2Q8K87LzI9akg2UVqMbdG+YBrw6h9b8BUg3UVy4fGhmK3GofrkeVdVQmn0S00FFFFSQFFFFAUTjpd6WcynvUnmeLtS1i5udcbHE+hySIyfMpIpA0TtG45MjFWF/Nd/SuifjnMHXS2MxBHh2jf03p/wDZT7NYMfFNiMWjNHq7OIBmW5UXdrjnuQo+Bp/i9ieUjfsGb96WUj5A114cKjhZXuk2fP2eJE0cT4eCSNAul2dw95PebTa3dAIsTvY2NY4bDvjJIk1Irqgj1yOFBCkhb36qth8Fr6Rm9leVtF2f0SMLcG66g1wftXv5Gqk464XiGfRwYEBDpidkQG0bICTYKDvpVTuOZ3rSzMi04fGFAMbmUsLpiDGViuL3MZexMYNgXI0nVz2NW3wZx00sIhTCOrQDSzKLQCyggK3QAEbeHXrW3D5XCYu3aVMTLeykt+yWQeGjU0jrvyLHoLcx0w8OPLGPpL6Ig2ooAI1PPu9ncqikm51F3PVl5VWkW3X2YYjP+1JTW0rjnFhl7a3kzi0a+rGsMTlOLdAIsJCL/wD5OIY282SBdPpqpg+nRQraJABzt7ij052/htUTJxFLLtGS2/KFdZHxezD+WigTukcWE4PzHn9LwuG8sLg0J/55Deup+DJTvLm2Ov8AdkhiHyCVpbK8ZKb9m1v/ANs1vwBk/IVpPAc7czh18tLv+Nlq6iv0qbJeEoRzzXHX88Uh/wCysBwkSf2Ob4i/hIYJvwKj86hOJ+CJMPhHlMsY0lPcje92kRRYGW3NuviakZuAcSL6TC3PldT/AJg9TtX6DhzfK8dhrEY7By9RrRoW22vdNS/MCtA4+zHCrqxGFZowd5E0zx28dcVyPUCsMbw3iot3hY2+so1W87xlCP8AlNL8kUiuDFPNBIPsuT1+y+kn0DH8qeMksDh72w4PEd1iY2PX3l6+G45dRTemaowujBgeoII+Y/8AYqgsTAZifpcUMrD3p40aKUeb9mNY583j/ipjyyLFYeHt43OIw3/FVld47faKEq4HmAfvDrnOPHBaNey2ZMft+v1/rXn9oqFG/l152pEwvF6Sp3iN+6HHu3PIEc0Y+B2O9r10pmhPpty/MD9eFeOWVwdM9cNOpq0PMWOBF/n+v61hJmKqbGk5c0IB73xt+v8A3XM+Zm3P4b322+f6NQ9RRZaNsef7WSxN7W/XyqOxmdjkD+tr287fo0nSZre2/Ll+v15Vy4rMb9fh+e3+vrzrKeq/DeGh55JvFZub6r2sSQfhypxyTMxPCHHPkw8GHP8A19aqOfH7b0zezDOC0s0J+yHHxB0n8x8qjT5m50/Y1mCKx2u0WLRRRXTOOFFFFAfMOaYm7GojsWmkSKMankYIo8SxsPT+lbMbidzvT97D+F+2xT41x3IO5FfrIw7zfwqbfFxXhxQt2dXPkpFw8N5ImDwsWHTlEoW/iebN8SxJ9akSaCaq72te0sYdWweGe2IYDtJB/ulPMD75HTmL3517jlnnH3tSCu+FwsqoU2nxR3WO3NIwPfk6WHnysWWu8slxGYlsHl6NGjm80zEdpKvVsQ4HIsSdAOnp3jdqguFuFJsxm7OK4jWxeRt1jDG1zb3mPRRufgCa+iOGuHYcFAIIEufeN7a3J+vK36A5C9qklHNwnwhBlsPc78gWzTEb7cwgvsPIEA259BJQF8VGskQK6wGV5QQRfwTYg+Xd9al1woFmkIJ/yg+Q8fPy6VHrmrLi+xNtMy64SeZZB+0jPmBpcDw1/ZqSLNsfD0IQCUCW25LgWJ8dI2rsE6rZVG29gLAbbbAfravZU0lSTsTpPry/H862Sxe6RzBv6bg/nVSOznlne67Aajbl5E/0Fa8VHIAO/a7BfnYfmfyrulivbyII9DXs0QYAHoQfUG/5igEjiqJzg5w8hYfSoUAudgcRDYf5vwpjxiTRozB/dB897bcx41A5pm+FXtoZ9bu2KDxwRBmmdo+xkUhF306lBJNhbrTdNCJEsbgGx+RB/pUvqgR02KnjuSAVFyTa1lG5N18t+X1TXBipsLOAMThxcgXOnVub7XUauh3t0HiLz2YYYyRsg+tsfgSNX+W49a1Zun7I2F3JAU2uQzEAN6c/SoXHQFDGez+KRdWFlBA3COdaDyRx34/Q/Kk7HcP4nCTa4y+GmJFnDAK9una+5Jf7E4v9+rQx2TrEvaIzJpA5e9YbWBtuTsACDuFFYf2iyqY8UispHeNrr56lN7gX5j7S7C+1999k2UfmWbaZGMiLhcSNnYIRh5b72xEB3iLc9aXQ87fWHXkefCQExX7ly+HJ1vGBzeFv99F4qbsuxGoc2uHgtces2KVC2HcmPDR6iJFhQm8sTNcDW+oiNhpK2HhVYcScLz5fIJo2Jj12SVAV0sL9x15xuORRtiL2uKzyY4zVGuPLKDtFgQZwGFwb33BvsRv+r15LjaS8FnwlXWoCyDeWIbA+MsY6feXyv5jvgzYMOdcjJhcWdvHqFNE8+N8a5ZsX51FzZkLVF4rMz41VYy0shLYrMgOv402+xcGTF4iT6qRBb+cjg2+SGqsieSaRYolLyObKoFyTX0Z7O+EP7PwYjYhpnOuVhy1EABR4hRt8z1r24cTTtnO1Oe1tQ0UUUV7TmhRRRQHyDgcFJisQkEQvJKwUevMnyA3PlX1Rwxw/HgsJFh4/djWxbqzHdmPmWuf/AFSF7GfZ02FQ4vELaeVbIh5xxnck+DNtt0G3O9rFzvNo8Lh5J5TZIlLt42HQeZNgPM1CVFpScuxZ9pvHQy/DERkHEyKezHRANmlbyBNlHViB41898OcOz5liSik7nXLK3esGbdj9tmY2A5lvLcdnEGdT5njLDvSTNyB7o56UBPKOJb7+Otuu1zcDcMphIVhiF5GsS5BGo8mlcHe1jZV6Agcy9rJEIl+GuHY8NEsECgAC5J71tXN3I952sPTYWUd5khiWIbczuSebHxP4eQtWiedMNGBzO535n7TMfxJ3sN7WFC4UyISSQzC6kWup5gjcg/C5HMcibLBnitVgzC4B7w8FOxPpfceFxWOaZUJlTSQrxuskb21WYcz5gqWU77hq7MPqKjWAG625E+I8jz9aRuJ9MuJnXE9vJHCsAhwkDMhkabUO0OgqSdYKjUwVdBPM0RBO53xJIs30bDQfSJ9AkcM4ijjQkhS7kHckGygE7E7Cuzh7PfpKNqQxSxOY5YWIYo4ANrjZgVYMGHMNSThc/MGNMxw08QjijhxcJtNIiDU2FxKmMt2i/wCIjWuRe58anuGHafHYnFpG8UEkcMa9opRpnjMhMuhrEKFYICQL2PhUAbaKKKArfLsmxTZjj1gdMNA0ys2ICK+JZjFGzQoXuFXvarkG17AeDDwZjpWbFRPMcTHBKqJiCFDMdAaRG0WVijHSWA625iuSDJIcXicwixCa0XEQuBqZdzhIhfukHx+Zpqy/L44I1jiRY41FlRQAoHlagOiiig0BpxGFD6b37rBrdCRyv67+gpf4wgkxAiwsatonY9tMBtHCljIoI5O9wgHOzMelQWfZ99NSCJu0gibGthcWqtZ1IVuzjLLyWRtHeHRgOtbsvytMrzKGKDUMJjQydkWZhFPEpcMuokgOmoEeIHlQE3LhWwljFbszZez5A9AoHIEDqNrWvZUrzMMrixsbsqrqYaJEcd1xsQkqj0IYbrcEeBmWwIMmtjey6VU2st/ePmSLD4AjqahcUpSVng30W1/Z537PxPPVsCV1E2LPsBQ3GHBT5fN2iahAWsGO7wORcRyEe8LX0sNmHmCKhGxZ1WOz+HQk8rH7LXuPl1r6YzXLY8bA3dBJUo6NsGH1onIvyPJh7pAINfPvFnCzQTmBvdk1NhpCAL72aB+gIbbbbUQR3WqsoqXZpCbj0Qn9pE7dfDr8qbOHPZXmGNIZkOHiP+8lBUkfdj94+th500+wzPIHaSCSGNcUt2EpVRI4vZgSd9Q5/OrnAqkccUaSzyFjgz2e4XLlvGuuUizTPYufIW2Rfuj1vTQBRRWp527CiiigCiiigFf2aZ8cXlmHlY3cL2b33OuLukn42B/iquvb9xfumBjbYWkmsf8Apof5j/DWXsZ4pTC4HMO1Pcw7Ca376lSPVkA9arGPEvj8x7SbczSa3HLbna/QaRa/Qb0XJZqnQ6+zjIFiTtpB+1lXUotuIwRYL952Kmx6FB9ZrXZg4hhoS77yNa9rnfksa23IHjzvqPjSrwzw2szCVu60N+zcABlkdbbA7dxCO6erkfVFYPn8scyx5iVESNYYpFKwsSbAyg37Im2m57twSrKRary44DfoZclHau0jkFxbufZ6qRubr1Ui42LAjUyiVweBEZYKe4dwnRD1C+APPTyG9tjsHDRuUcWJXdWU9DudxzU/Lka4834ngwzIjsTLIbJDGC8rXI3CLvpHVjYbc6oVJeoHiDh6SWSOfDyiDERhkDsnaI8bkFo3W4uLgMCDcEedToNe0BCcO8ONh2klllM+Im09pKVCCyXCIijZUW52573JqbrwmoDG8QGHGRxyWEGIW0UltllQFmRrc9aWZT91h4UAwV4rg3seXPy/V6jY5JisbsQLEmTdQpFmsQRfa+lufI71F5EWCSyxssnb4ln1KQ6hDoQEkWa4ROQ60B5w+3/1TMl/+I3zgYf9tNFJGSZrGub5kWdVVYsIWOoaRojmLEtyFgb7054ecOqspurAMD4gi4PyNAbKKKKAS894S7THN3C2Gx0XZ4nSQpjkh70E4PQ/VuL7hTbnXZk3BbRzrPiMVLi5IlKwmUIBGG2YgJszkbFzvYedNFqKAK5pisUZspt9lRckk8gB1JP47mumgigF1VkgcSEWVtmRTq0gXsB4so8L8tIAAvUZ7QeEo8bhWtbezK/2WA7kt/C1lb7rX+qKZcdE8ncAATYlzYnnyRT125tsL8mrgwWNWFXjmZVRAzamNlCj3wWfawve5J2bex2AHzeMXNh51xKgpiMNIFmX76kjUR4MAQ3mPOvpzhzPExmFixEfuyKDbwP1l9DcelUXxrCrYo4uGNjhJLQPIbqJdm0yKGsdIC6Nf1jH51M+yHilcE02Enc9nfVGbFrEi4sFB2ZfxTzqt12aNbki7qKhYOMcI5sJgP3ldP5gBUvFMrAFSCDyIIIPwtUqSfRWUXHtGdFFFSVCiiigPjnE4x0EkYYhJNOtRybQSVv8CSanfZ/g/wBqZCNRF1UdCdtQ+BJRPhIfCl/NEs9PvAGW6miQDna/6/eZ/wDoipw9Jm01U2XRhZPo2BWxuzDZjYElySXNyBvcvuRzAuK68nSJo2jNixv2kbCx32sysASCBa5B1dS3OuHG4lfpEaMdKRWuxuF1ML2LAWXawHeXZjsw5MKxo5V7KSPdbY2vz0n/AEo3bMRBw3EFkK4cw5bgcPM0bSTFO0Z0e7xRRE2QE33Yk2Oy8qMpybENiMQ2CmhTDYh+3+nIFnmbXscOha4sjKxub2DAAXBtJZxk+FwuKbGnCTYiWYhbRRdsEZV3fTyQuAqlj9kct6wyXg0TQznFxGJcRiDiFw6SMhiGhYxcwsO8wBZgCRdqgEhwfmsztiYZZBP9GlEYxAVU13RXZWC93WhOkldtx1vTI7WF65styyLDxLFCixxryVRYb7n4kncmuo0BFQ5uuIRXw7xyx6rNZt/h5Mp3KsAenOl/jPhwz4Ls8MWJDAIqkGIMHDXkBPuKy2tuFFxp8OnOcqZklmjhMc5AVjFpMkynkCwtcAkNY2PcIJsamcjysQIwUBUZtSx7dwFEBU22JuL335nc3oCO4GxHa4FSwVTqlVohciJg7Bod+ikMPIWA2tUlleVdi0rar9q+uwXSo2A5AnewF2625CkbOuLI8nzSXtSxw+MjE+lAGaOZDodtO3ddQCT4r8adeHeJsPjou1w0gdL2OxDKfssp3B/QvQCDBhfpOc41JlYhI4HaBRpWQRSSBA3V9mVxawJAHSrGyjFs8YLKVOx3tcqd1J07XI5gcj6Uj5hmxw+fYhghkJwUACi//HtckAkDvWvY+8KmMPniq4eLD4uYyC9lXuKrbhNTsEQqwYEA3vfyoBuorxTXtAFFFFABNKOfcaEGGPCdiTP2unEyvbDp2P8AiXtuzAAnTtfSd9jZutVcYzI4Ux0uEnhEsGIY43Cxm1vpEQ/bwi+3fuHty7zX50BK8PcUxyQvFBi1x2LVWca/2IkN+SELbQCbXXVa/OufG8KSOVxGNdcTIGDCFUth008gqG5kPMa31eQXc114HC4jF4uDES4f6LDhQ/Zo7I0zvImg3EZISMLfu3uTbkAKnsbhpJLrdVj8hqZuXPUNKi/k3lagIjjTJkxmBdQBZ0sD4BrFG/hcI3lavnyWRkaKU+/EwicfA2AN/BtvWvpTJbNE0bbhSV6m6te25JvzIvc+7zqh+NsqMeOxEf8Axe8P391JHxdSflUSVo1xOpUN2E0yi633sdjtuL1mmYYnAP2sfejv30GwYeY8bfW6da4uC27qg+AYfAgMPwYVZi5PG8dioItv/wCfla3nXIx43ubj6OznyxUUpLsksmzePEwJNEbo4uPEdCD4EHYjxFdtIPC+T4jLp5hs+CkJcWPfjbbvFTzBGxtvsptzp8RwQCNweVdWDtHEnFRfHRlRRRVyh8f5ql5VHTr8ASfyBq3PZRgO9qb6oUetjf8AHX/zVVGJF8Qg8dv+ZrH8L1cvBYKYJmHNkY9TuwCjkCebUw/UenL82OfDMyyNJJdSzk7alY2Y3tYM3Sw6cuQqew+HVAQqhQTewFhc8zaovKsqjbDp2iK/Pcgk2vYWLEkbDxHwHKphVsLDpQ8wWr21F6KAK5M1zCOGJnlYIg2vud22A7oJ+VddFqATMVxC3Yf3btCr6lWWbWj6yoKhFnW7XF9yLC3W1iwcP4iV4FMyOji6nUArMAbK5CkhdQsSOhuNq1SIvagTGN7sOyQoCVKgkNc3JNmI1bAetYQcSBp+y7N1XWU1tYAtZilhc7NokG9j3V2s4NAUb7astnjzV5ZNQgnEYR99OlQoZNuobfT5+d6lv9n/ABQXGYqJCzRsgKki3+G50swBNiVa3PrV15plkWIiaKZBJGwsVIuD/wCfCqp4T4exOU5vJqCpgsQzhCCH6nsVJPeDAHkL389zUgm8XPGvE+mUgLNgBHY8iTLsvram6JEWcRo6qECjsAE2AQ2P2gACOW3zpA4rw+riSL9r2IGD1s4Ckns3dgO/te4B3BF1G1OuVYjEjEFZYUaO7lZ42HdvvokVt7hQF1JcE9BUAY6KKKAKKKKAK1S4VGZWZVLISVJAJUkWJHgbbXHQ1tooAtXPixJYdnoB6l77eg5/MV0VrnZgp0AFugJsPU2NAQ2AVo8Uys19a3vZVBI3Gw35FuZblz6VW/tjy22IilGxJI6/XAt/mjY+p+NWPOsgxETPo3NjoElrG43JNuo3KjlzpS9tGHP0dXXmAd/gy+X3z4VMfwmLpkDkcqrJB01Rqbfwp/T8qtfKyAg33sNt/wBbcqo7D5gPpGGA5Fflbl+BFWnleb6bDpb/AF5ef+h8BXMwvbJ2dfVRc4qiZxnO/S4/H9fhXDkObAOYmbme4T+I9TWOMxwPXa3y5b/mfQ0rZvi77rsw3B5WI3/OtcmXY7Rhiwb47WWhRUVw1nAxOGST626uPBl2b06+tFeyLtWjwSW1tM+W5P8A7pfgT8gx/OrlylbYRFtsezHK/wDvNXLS32R9U1TEkQfEhTf3SdjY7Akb1ZGF4fHYRt9KxQuy93tl0C+ro4A28yKY/qSN8nyZbmW5LEFjcAhrKdndQTbqoKj0Kj4Cs8ZxJh4sRHh2cdtIe7GoLPb7TBQdK/eaw86iMm4QaMxyHH42RdI/ZvKhjIK2t3VvYauh2sN6geGeE8fD2sMbxYZUke+LMfb4jFAnUjPrNgFVgp3Jupta1SeY6sLicfmEmIlgxQw0cE0kMUQiR9bRGzNOW3Clui2sDemjhbOzisMsjLokBZJY/sSxsVkT0YbeRFJPDL5h+0xeGjgmGJZxNH2hiQzQs0X0iIkHuSqoJHiOdOPCOSSYaF+2dXnmkeaVlFk1vbZB9kKAB42oCcooooCJz9Zuz/u6KZnOgM9tEate7uObKLXCjmSK5Muw0cMjswd3WOPtZ3PeOhbbj3b2XUSgA3A3phtWrEYZXUqwBB2IPhQChmmCnkxySRyrZNLpqZV0qxAcaSNR3HlqEoGoaBUjn2WRYl4rMhddRAILqykDewIvpfQ19Q2uOTG/VHkzfTXnJ7pgjiQc2BEkjyXuOR1J1+rWObZf2eDcx6i8MEnYk7lSImC2Atc7DpQFZYbMUl4gwAR7lcI8DiSzSI6dspWQcjJty63HMc7hweEWNFRBZVAAHwr5Hw2FacKIIz2kaNI8mo6mI7zyEk2AQWtbfmTe+30n7Lc7kxWVYeWY6pLMpY820MVVm8yoF/n1oBsooBooAooooAor2lPiPEYibGRYKGRsOjRPNJOoGshXCCKIsCqtvqLEEgcqAkuIeJkwuhdEk00pIihiF5HKi7EXsAqi12JtuKx4d4pXGRyFY3jlicxyQS2V0e1wDa4sRuGFwfSkPL8XLCyZg7y4nDYeafC9qy65GwrlLT90d7ROjDUB3l36VK5DmP0jNMVjMErSYf6KsbGxjWedGJQKZAOSHSWIsL0Aw5rJJqiLoi2dbaW1H3lvzQW9CDUJ7X4/7gT9nUeV+S38Db3fL417nGf44iPXlrrZ1t/eoTfddu6wHzBFQftMzTGS4JlfBdgveuzzRSHdGFlEQbxO5K7238Jj2Cq0x37fD+QH4qtWZhc3sAbj9dfDw+QqnMVNpnX7oX+UU64PNLqN65moxtNNHb0uRSTTHGbOLg+fxt4+tR0+YXvvvUQcb48q5sTjwB+vnXkcXLs9akl0WD7KsyPb4iG9wyrKPip0N8wV+Ve1E+xS74vEydFjRfV3Jt8kNFdjAqgrODqWnkbRUkLXxoHmy/5TVtZa/wDcozf3XTe9vrgc9S+P2hVU5gOzzBSOrofmbGrSyO5wUtuaXI/h7/8AStYcwRZ/KX+lmZNDOyRu0/d0juCNRcW5FizH1oz3hSHFlTKZbKCpVJpI1cEgkOEI1DatGRR4nsgoMKKu3JnY736aANj4fOmEUPMzRg8GkUaxxqERAFVVFgoHIAVvoooQFFFFAFFFFAFeMK9ooD5/9pHs9jizKCHCBkGMWVjHc6Qy3JCjorC23Lwpw4HjfD4F8OAWlay9mpAMYa4BZvq33Fxci4a1hWXFOQkZtlIMzuWkxNy1iLaFZlA8GBIO/XpT3l3DsEJUog1IpRWsNQW7ELt4aiL87dedW3UqLKXFHZgodCKu+w+sdRHlfrblfy61vooqpUKKKKAKhuMcLPJgMRHhv8Z42VN9O7WBsTsDa9j8KmaKAVuGeG8REY3nmCrEmiLCQd3DxrYCzE96ZrfWNhzIFMkrFVuFLW5KNIJ+FyB+Vba5MfmSxaNQJ1tpFrc7X33FAReOxZknhUo6d8GzKN+vMavDxHKlz2vxs+FEai5IbpyuVF76TbYN1HLnTQ7hsaoP1U1Dn4G3XzPT16Ul+1TFEOB0VbfNJSfy8qtHslFDZypEzX+7/IorpwObaRY088KeyR80whxX0kRs8jgIU1ABSBubg9B6CtuI/wBnnGKe7icOR5iRfyBrOcFJUzSGRwfAmnORbnXJPmpY2XcnpzJ32Aqw8H/s7Ypj+0xUKj7qyMfx00/8GeyDB4BxLdp515SSWsp8UQbA/eNz4WrNYYo0lqZNHT7K+FGwOBAkFp5j2ko6qSAFQ+aqB6k17TiBXlbHnbs//9k=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44388" name="AutoShape 4" descr="data:image/jpeg;base64,/9j/4AAQSkZJRgABAQAAAQABAAD/2wCEAAkGBhMSEBUUExQWFRQVGBgYGBUYGBcYFxkaFxcWGRgYGRwYICYhHB8jGRcaHy8gIygpLC4tFR8xNTAqNSYrLCkBCQoKDgwOGg8PGCkcHCQpKSksKSkpKSksKSkpKSkpLCkpKSkpKSwpKSkpKSkpNSwpKSwpKSkpLCksKSwsKSkpLP/AABEIAK4A6AMBIgACEQEDEQH/xAAcAAACAgMBAQAAAAAAAAAAAAAABgUHAgMEAQj/xABHEAACAQIEAwUEBwUFCAEFAAABAgMAEQQFEiEGMUETIlFhgQcycZEUQlJiobHwI3KCssEVJDOi0QhDU5KTwuHxdCU0VGNz/8QAGgEBAAMBAQEAAAAAAAAAAAAAAAECAwUEBv/EACMRAAICAQQCAwEBAAAAAAAAAAABAhEDBBIhMRNBMjNRInH/2gAMAwEAAhEDEQA/ALow/uL+6v5Vy43EAX3onxwjiU+Q/IUpZpxEBquf/Nq82bKoqj16fA8jsieI85EcwOpBpIa7khBpNySRvyHS58BvUNmMOLx2iTHY8YTCyk9lEl0eXSNVlS/d2G3aEnvDYE2pK4xzx3nIuLkE78tjsPM2G3TeoOfOpZ3dnY6pJDKNyFEu19K30jUtl8gAOlNND+bfs01U1u2r0SeNxeXh1+jwO6WuXnZi3mCq3AK3BuDbndTcWmPZxwrhMynmixJZJdIaMxFUBtcONOmxPI8uhpNxXNZLXSS+nYWBX3lsOgLD0Irfw7nbYPFxToTeNwT01KTa3qNq9bqjw+y3Mw9i88ADYPFNJp3WOXuSKehimT3G9AD1qS4A4ufHh8HjAYsdhiSshADnTsWty1jYMo2YG/K9WJlmYJPCksZukihlPkRy9OXpSrm+RJHnGGxQFjOrRMR/xI11xv8AEoHjPkRVOibb4Yx5LmRlVg40yxMY5FF7BhbvLf6rKQw8jbmDUjSZh8yZM9eO90nit02eBY3H+WVvkKc6kqFFFFAFFFFAFFFFAFFFFAFFFFAFFFFAFFFFAFFFFAFFFFAFFFFAKmdYs2UAgjSLDw7o3qvs7luf60wZriiF9B+VKmYTXriZp75n0Wnx+OAh5+geQgA6huLdelreR/Bj4VBluQ8Rz6g/r86mc7m0zBrbbgjxBO49Rt61GMIzMQXIQtvJpuQL+9pFunMeRteuxh+COJqPsZtnxAYMNl1WfTawDi4a3kRv8Tau3hXI0xeMihZmVJDYuAOS2Z/h3dW/mD41aeFyLK8uwpxEuIinE0P7I6QWaTRo1xoCd+hvy8jeq3wHEKxyPJBGABr7rWLNFLpE6i2ytp5Ecgx8q0Zj2fSPBuVrh8DDEt7Bbi5ue8SwJ87G/rXRm8Op8P4rNq9BHJf87etauFM3XE4VHU3sACeV9hpNumpSrfxVvx+NjjEkzsAsCOW8F7oZr+dgB6moHsqHh/NpJeLJFuTGs2JsOgIhWNj6iJflV3iqS9iuXSS42bFSLYjtGJ+/iCpt8QFb8PGrtAqE7JlHa6YUUUVJUKKKKAKKKKAKKKKAKKKKAKKKKAKKKKAKKKKAKKKKAKKKKAqDMJOp8OfypbzB/CpfHS0u5lJtXAgrbZ9PN1FI58g4TGZ40YdpDF3HfWF1+7p2sSPH8K5PaL7N58sKO0gmikJVZAug6gL2dd97cjc8qZvY+183H/8AGX/sq1faLwx9Py6WFQO0A1xfvpuB6i6/xV2sPwRwNT9jPl0qHhuPej2O3NCRY38Qxt/ED0rTg5yrg2Bsb2PXxHwIuD8a3ZVOscw7S/Zm6SDrpbZjbxHvfFa1Y/BNDK0bbshtfoRzDDyIIb+Kt2uDGLplweyfijsteGXvOQPo6sbCRXuYwT0MbFlY/Zb7orq9oHEyIVy4MZWLdpi2UbvITdIQB1Zyvd6AIvjVTYLFOI9UTFJYSXR1JDBT/iKCPDZ/gXq5vZDwJAY1zGQO80pZ4+0sdG5BcH6zMdR1HkDy6nPtUWf8tMf+F8o+jYZE06WI1OPvHmL9bcr9bVLivCa4cRncSG2q58BvTiKoh7pu+zvoqCm4tiXmLfvMi/zGta8ZQnkL/unV/KDUeSJPjkMNFQ8fFMJ+2Pij/wClbE4jgPJ7+Ww/mtU7kV2slKKjZ85Att73K55/KvUxTselvIVXyIt42SN6xMg8R865Uwxb3iTW1MMo6flVk2/RWkbDOv2h8xXomHiPmKx0DwFY9kpsbD5Usjg3A0Vh2Q8K87LzI9akg2UVqMbdG+YBrw6h9b8BUg3UVy4fGhmK3GofrkeVdVQmn0S00FFFFSQFFFFAUTjpd6WcynvUnmeLtS1i5udcbHE+hySIyfMpIpA0TtG45MjFWF/Nd/SuifjnMHXS2MxBHh2jf03p/wDZT7NYMfFNiMWjNHq7OIBmW5UXdrjnuQo+Bp/i9ieUjfsGb96WUj5A114cKjhZXuk2fP2eJE0cT4eCSNAul2dw95PebTa3dAIsTvY2NY4bDvjJIk1Irqgj1yOFBCkhb36qth8Fr6Rm9leVtF2f0SMLcG66g1wftXv5Gqk464XiGfRwYEBDpidkQG0bICTYKDvpVTuOZ3rSzMi04fGFAMbmUsLpiDGViuL3MZexMYNgXI0nVz2NW3wZx00sIhTCOrQDSzKLQCyggK3QAEbeHXrW3D5XCYu3aVMTLeykt+yWQeGjU0jrvyLHoLcx0w8OPLGPpL6Ig2ooAI1PPu9ncqikm51F3PVl5VWkW3X2YYjP+1JTW0rjnFhl7a3kzi0a+rGsMTlOLdAIsJCL/wD5OIY282SBdPpqpg+nRQraJABzt7ij052/htUTJxFLLtGS2/KFdZHxezD+WigTukcWE4PzHn9LwuG8sLg0J/55Deup+DJTvLm2Ov8AdkhiHyCVpbK8ZKb9m1v/ANs1vwBk/IVpPAc7czh18tLv+Nlq6iv0qbJeEoRzzXHX88Uh/wCysBwkSf2Ob4i/hIYJvwKj86hOJ+CJMPhHlMsY0lPcje92kRRYGW3NuviakZuAcSL6TC3PldT/AJg9TtX6DhzfK8dhrEY7By9RrRoW22vdNS/MCtA4+zHCrqxGFZowd5E0zx28dcVyPUCsMbw3iot3hY2+so1W87xlCP8AlNL8kUiuDFPNBIPsuT1+y+kn0DH8qeMksDh72w4PEd1iY2PX3l6+G45dRTemaowujBgeoII+Y/8AYqgsTAZifpcUMrD3p40aKUeb9mNY583j/ipjyyLFYeHt43OIw3/FVld47faKEq4HmAfvDrnOPHBaNey2ZMft+v1/rXn9oqFG/l152pEwvF6Sp3iN+6HHu3PIEc0Y+B2O9r10pmhPpty/MD9eFeOWVwdM9cNOpq0PMWOBF/n+v61hJmKqbGk5c0IB73xt+v8A3XM+Zm3P4b322+f6NQ9RRZaNsef7WSxN7W/XyqOxmdjkD+tr287fo0nSZre2/Ll+v15Vy4rMb9fh+e3+vrzrKeq/DeGh55JvFZub6r2sSQfhypxyTMxPCHHPkw8GHP8A19aqOfH7b0zezDOC0s0J+yHHxB0n8x8qjT5m50/Y1mCKx2u0WLRRRXTOOFFFFAfMOaYm7GojsWmkSKMankYIo8SxsPT+lbMbidzvT97D+F+2xT41x3IO5FfrIw7zfwqbfFxXhxQt2dXPkpFw8N5ImDwsWHTlEoW/iebN8SxJ9akSaCaq72te0sYdWweGe2IYDtJB/ulPMD75HTmL3517jlnnH3tSCu+FwsqoU2nxR3WO3NIwPfk6WHnysWWu8slxGYlsHl6NGjm80zEdpKvVsQ4HIsSdAOnp3jdqguFuFJsxm7OK4jWxeRt1jDG1zb3mPRRufgCa+iOGuHYcFAIIEufeN7a3J+vK36A5C9qklHNwnwhBlsPc78gWzTEb7cwgvsPIEA259BJQF8VGskQK6wGV5QQRfwTYg+Xd9al1woFmkIJ/yg+Q8fPy6VHrmrLi+xNtMy64SeZZB+0jPmBpcDw1/ZqSLNsfD0IQCUCW25LgWJ8dI2rsE6rZVG29gLAbbbAfravZU0lSTsTpPry/H862Sxe6RzBv6bg/nVSOznlne67Aajbl5E/0Fa8VHIAO/a7BfnYfmfyrulivbyII9DXs0QYAHoQfUG/5igEjiqJzg5w8hYfSoUAudgcRDYf5vwpjxiTRozB/dB897bcx41A5pm+FXtoZ9bu2KDxwRBmmdo+xkUhF306lBJNhbrTdNCJEsbgGx+RB/pUvqgR02KnjuSAVFyTa1lG5N18t+X1TXBipsLOAMThxcgXOnVub7XUauh3t0HiLz2YYYyRsg+tsfgSNX+W49a1Zun7I2F3JAU2uQzEAN6c/SoXHQFDGez+KRdWFlBA3COdaDyRx34/Q/Kk7HcP4nCTa4y+GmJFnDAK9una+5Jf7E4v9+rQx2TrEvaIzJpA5e9YbWBtuTsACDuFFYf2iyqY8UispHeNrr56lN7gX5j7S7C+1999k2UfmWbaZGMiLhcSNnYIRh5b72xEB3iLc9aXQ87fWHXkefCQExX7ly+HJ1vGBzeFv99F4qbsuxGoc2uHgtces2KVC2HcmPDR6iJFhQm8sTNcDW+oiNhpK2HhVYcScLz5fIJo2Jj12SVAV0sL9x15xuORRtiL2uKzyY4zVGuPLKDtFgQZwGFwb33BvsRv+r15LjaS8FnwlXWoCyDeWIbA+MsY6feXyv5jvgzYMOdcjJhcWdvHqFNE8+N8a5ZsX51FzZkLVF4rMz41VYy0shLYrMgOv402+xcGTF4iT6qRBb+cjg2+SGqsieSaRYolLyObKoFyTX0Z7O+EP7PwYjYhpnOuVhy1EABR4hRt8z1r24cTTtnO1Oe1tQ0UUUV7TmhRRRQHyDgcFJisQkEQvJKwUevMnyA3PlX1Rwxw/HgsJFh4/djWxbqzHdmPmWuf/AFSF7GfZ02FQ4vELaeVbIh5xxnck+DNtt0G3O9rFzvNo8Lh5J5TZIlLt42HQeZNgPM1CVFpScuxZ9pvHQy/DERkHEyKezHRANmlbyBNlHViB41898OcOz5liSik7nXLK3esGbdj9tmY2A5lvLcdnEGdT5njLDvSTNyB7o56UBPKOJb7+Otuu1zcDcMphIVhiF5GsS5BGo8mlcHe1jZV6Agcy9rJEIl+GuHY8NEsECgAC5J71tXN3I952sPTYWUd5khiWIbczuSebHxP4eQtWiedMNGBzO535n7TMfxJ3sN7WFC4UyISSQzC6kWup5gjcg/C5HMcibLBnitVgzC4B7w8FOxPpfceFxWOaZUJlTSQrxuskb21WYcz5gqWU77hq7MPqKjWAG625E+I8jz9aRuJ9MuJnXE9vJHCsAhwkDMhkabUO0OgqSdYKjUwVdBPM0RBO53xJIs30bDQfSJ9AkcM4ijjQkhS7kHckGygE7E7Cuzh7PfpKNqQxSxOY5YWIYo4ANrjZgVYMGHMNSThc/MGNMxw08QjijhxcJtNIiDU2FxKmMt2i/wCIjWuRe58anuGHafHYnFpG8UEkcMa9opRpnjMhMuhrEKFYICQL2PhUAbaKKKArfLsmxTZjj1gdMNA0ys2ICK+JZjFGzQoXuFXvarkG17AeDDwZjpWbFRPMcTHBKqJiCFDMdAaRG0WVijHSWA625iuSDJIcXicwixCa0XEQuBqZdzhIhfukHx+Zpqy/L44I1jiRY41FlRQAoHlagOiiig0BpxGFD6b37rBrdCRyv67+gpf4wgkxAiwsatonY9tMBtHCljIoI5O9wgHOzMelQWfZ99NSCJu0gibGthcWqtZ1IVuzjLLyWRtHeHRgOtbsvytMrzKGKDUMJjQydkWZhFPEpcMuokgOmoEeIHlQE3LhWwljFbszZez5A9AoHIEDqNrWvZUrzMMrixsbsqrqYaJEcd1xsQkqj0IYbrcEeBmWwIMmtjey6VU2st/ePmSLD4AjqahcUpSVng30W1/Z537PxPPVsCV1E2LPsBQ3GHBT5fN2iahAWsGO7wORcRyEe8LX0sNmHmCKhGxZ1WOz+HQk8rH7LXuPl1r6YzXLY8bA3dBJUo6NsGH1onIvyPJh7pAINfPvFnCzQTmBvdk1NhpCAL72aB+gIbbbbUQR3WqsoqXZpCbj0Qn9pE7dfDr8qbOHPZXmGNIZkOHiP+8lBUkfdj94+th500+wzPIHaSCSGNcUt2EpVRI4vZgSd9Q5/OrnAqkccUaSzyFjgz2e4XLlvGuuUizTPYufIW2Rfuj1vTQBRRWp527CiiigCiiigFf2aZ8cXlmHlY3cL2b33OuLukn42B/iquvb9xfumBjbYWkmsf8Apof5j/DWXsZ4pTC4HMO1Pcw7Ca376lSPVkA9arGPEvj8x7SbczSa3HLbna/QaRa/Qb0XJZqnQ6+zjIFiTtpB+1lXUotuIwRYL952Kmx6FB9ZrXZg4hhoS77yNa9rnfksa23IHjzvqPjSrwzw2szCVu60N+zcABlkdbbA7dxCO6erkfVFYPn8scyx5iVESNYYpFKwsSbAyg37Im2m57twSrKRary44DfoZclHau0jkFxbufZ6qRubr1Ui42LAjUyiVweBEZYKe4dwnRD1C+APPTyG9tjsHDRuUcWJXdWU9DudxzU/Lka4834ngwzIjsTLIbJDGC8rXI3CLvpHVjYbc6oVJeoHiDh6SWSOfDyiDERhkDsnaI8bkFo3W4uLgMCDcEedToNe0BCcO8ONh2klllM+Im09pKVCCyXCIijZUW52573JqbrwmoDG8QGHGRxyWEGIW0UltllQFmRrc9aWZT91h4UAwV4rg3seXPy/V6jY5JisbsQLEmTdQpFmsQRfa+lufI71F5EWCSyxssnb4ln1KQ6hDoQEkWa4ROQ60B5w+3/1TMl/+I3zgYf9tNFJGSZrGub5kWdVVYsIWOoaRojmLEtyFgb7054ecOqspurAMD4gi4PyNAbKKKKAS894S7THN3C2Gx0XZ4nSQpjkh70E4PQ/VuL7hTbnXZk3BbRzrPiMVLi5IlKwmUIBGG2YgJszkbFzvYedNFqKAK5pisUZspt9lRckk8gB1JP47mumgigF1VkgcSEWVtmRTq0gXsB4so8L8tIAAvUZ7QeEo8bhWtbezK/2WA7kt/C1lb7rX+qKZcdE8ncAATYlzYnnyRT125tsL8mrgwWNWFXjmZVRAzamNlCj3wWfawve5J2bex2AHzeMXNh51xKgpiMNIFmX76kjUR4MAQ3mPOvpzhzPExmFixEfuyKDbwP1l9DcelUXxrCrYo4uGNjhJLQPIbqJdm0yKGsdIC6Nf1jH51M+yHilcE02Enc9nfVGbFrEi4sFB2ZfxTzqt12aNbki7qKhYOMcI5sJgP3ldP5gBUvFMrAFSCDyIIIPwtUqSfRWUXHtGdFFFSVCiiigPjnE4x0EkYYhJNOtRybQSVv8CSanfZ/g/wBqZCNRF1UdCdtQ+BJRPhIfCl/NEs9PvAGW6miQDna/6/eZ/wDoipw9Jm01U2XRhZPo2BWxuzDZjYElySXNyBvcvuRzAuK68nSJo2jNixv2kbCx32sysASCBa5B1dS3OuHG4lfpEaMdKRWuxuF1ML2LAWXawHeXZjsw5MKxo5V7KSPdbY2vz0n/AEo3bMRBw3EFkK4cw5bgcPM0bSTFO0Z0e7xRRE2QE33Yk2Oy8qMpybENiMQ2CmhTDYh+3+nIFnmbXscOha4sjKxub2DAAXBtJZxk+FwuKbGnCTYiWYhbRRdsEZV3fTyQuAqlj9kct6wyXg0TQznFxGJcRiDiFw6SMhiGhYxcwsO8wBZgCRdqgEhwfmsztiYZZBP9GlEYxAVU13RXZWC93WhOkldtx1vTI7WF65styyLDxLFCixxryVRYb7n4kncmuo0BFQ5uuIRXw7xyx6rNZt/h5Mp3KsAenOl/jPhwz4Ls8MWJDAIqkGIMHDXkBPuKy2tuFFxp8OnOcqZklmjhMc5AVjFpMkynkCwtcAkNY2PcIJsamcjysQIwUBUZtSx7dwFEBU22JuL335nc3oCO4GxHa4FSwVTqlVohciJg7Bod+ikMPIWA2tUlleVdi0rar9q+uwXSo2A5AnewF2625CkbOuLI8nzSXtSxw+MjE+lAGaOZDodtO3ddQCT4r8adeHeJsPjou1w0gdL2OxDKfssp3B/QvQCDBhfpOc41JlYhI4HaBRpWQRSSBA3V9mVxawJAHSrGyjFs8YLKVOx3tcqd1J07XI5gcj6Uj5hmxw+fYhghkJwUACi//HtckAkDvWvY+8KmMPniq4eLD4uYyC9lXuKrbhNTsEQqwYEA3vfyoBuorxTXtAFFFFABNKOfcaEGGPCdiTP2unEyvbDp2P8AiXtuzAAnTtfSd9jZutVcYzI4Ux0uEnhEsGIY43Cxm1vpEQ/bwi+3fuHty7zX50BK8PcUxyQvFBi1x2LVWca/2IkN+SELbQCbXXVa/OufG8KSOVxGNdcTIGDCFUth008gqG5kPMa31eQXc114HC4jF4uDES4f6LDhQ/Zo7I0zvImg3EZISMLfu3uTbkAKnsbhpJLrdVj8hqZuXPUNKi/k3lagIjjTJkxmBdQBZ0sD4BrFG/hcI3lavnyWRkaKU+/EwicfA2AN/BtvWvpTJbNE0bbhSV6m6te25JvzIvc+7zqh+NsqMeOxEf8Axe8P391JHxdSflUSVo1xOpUN2E0yi633sdjtuL1mmYYnAP2sfejv30GwYeY8bfW6da4uC27qg+AYfAgMPwYVZi5PG8dioItv/wCfla3nXIx43ubj6OznyxUUpLsksmzePEwJNEbo4uPEdCD4EHYjxFdtIPC+T4jLp5hs+CkJcWPfjbbvFTzBGxtvsptzp8RwQCNweVdWDtHEnFRfHRlRRRVyh8f5ql5VHTr8ASfyBq3PZRgO9qb6oUetjf8AHX/zVVGJF8Qg8dv+ZrH8L1cvBYKYJmHNkY9TuwCjkCebUw/UenL82OfDMyyNJJdSzk7alY2Y3tYM3Sw6cuQqew+HVAQqhQTewFhc8zaovKsqjbDp2iK/Pcgk2vYWLEkbDxHwHKphVsLDpQ8wWr21F6KAK5M1zCOGJnlYIg2vud22A7oJ+VddFqATMVxC3Yf3btCr6lWWbWj6yoKhFnW7XF9yLC3W1iwcP4iV4FMyOji6nUArMAbK5CkhdQsSOhuNq1SIvagTGN7sOyQoCVKgkNc3JNmI1bAetYQcSBp+y7N1XWU1tYAtZilhc7NokG9j3V2s4NAUb7astnjzV5ZNQgnEYR99OlQoZNuobfT5+d6lv9n/ABQXGYqJCzRsgKki3+G50swBNiVa3PrV15plkWIiaKZBJGwsVIuD/wCfCqp4T4exOU5vJqCpgsQzhCCH6nsVJPeDAHkL389zUgm8XPGvE+mUgLNgBHY8iTLsvram6JEWcRo6qECjsAE2AQ2P2gACOW3zpA4rw+riSL9r2IGD1s4Ckns3dgO/te4B3BF1G1OuVYjEjEFZYUaO7lZ42HdvvokVt7hQF1JcE9BUAY6KKKAKKKKAK1S4VGZWZVLISVJAJUkWJHgbbXHQ1tooAtXPixJYdnoB6l77eg5/MV0VrnZgp0AFugJsPU2NAQ2AVo8Uys19a3vZVBI3Gw35FuZblz6VW/tjy22IilGxJI6/XAt/mjY+p+NWPOsgxETPo3NjoElrG43JNuo3KjlzpS9tGHP0dXXmAd/gy+X3z4VMfwmLpkDkcqrJB01Rqbfwp/T8qtfKyAg33sNt/wBbcqo7D5gPpGGA5Fflbl+BFWnleb6bDpb/AF5ef+h8BXMwvbJ2dfVRc4qiZxnO/S4/H9fhXDkObAOYmbme4T+I9TWOMxwPXa3y5b/mfQ0rZvi77rsw3B5WI3/OtcmXY7Rhiwb47WWhRUVw1nAxOGST626uPBl2b06+tFeyLtWjwSW1tM+W5P8A7pfgT8gx/OrlylbYRFtsezHK/wDvNXLS32R9U1TEkQfEhTf3SdjY7Akb1ZGF4fHYRt9KxQuy93tl0C+ro4A28yKY/qSN8nyZbmW5LEFjcAhrKdndQTbqoKj0Kj4Cs8ZxJh4sRHh2cdtIe7GoLPb7TBQdK/eaw86iMm4QaMxyHH42RdI/ZvKhjIK2t3VvYauh2sN6geGeE8fD2sMbxYZUke+LMfb4jFAnUjPrNgFVgp3Jupta1SeY6sLicfmEmIlgxQw0cE0kMUQiR9bRGzNOW3Clui2sDemjhbOzisMsjLokBZJY/sSxsVkT0YbeRFJPDL5h+0xeGjgmGJZxNH2hiQzQs0X0iIkHuSqoJHiOdOPCOSSYaF+2dXnmkeaVlFk1vbZB9kKAB42oCcooooCJz9Zuz/u6KZnOgM9tEate7uObKLXCjmSK5Muw0cMjswd3WOPtZ3PeOhbbj3b2XUSgA3A3phtWrEYZXUqwBB2IPhQChmmCnkxySRyrZNLpqZV0qxAcaSNR3HlqEoGoaBUjn2WRYl4rMhddRAILqykDewIvpfQ19Q2uOTG/VHkzfTXnJ7pgjiQc2BEkjyXuOR1J1+rWObZf2eDcx6i8MEnYk7lSImC2Atc7DpQFZYbMUl4gwAR7lcI8DiSzSI6dspWQcjJty63HMc7hweEWNFRBZVAAHwr5Hw2FacKIIz2kaNI8mo6mI7zyEk2AQWtbfmTe+30n7Lc7kxWVYeWY6pLMpY820MVVm8yoF/n1oBsooBooAooooAor2lPiPEYibGRYKGRsOjRPNJOoGshXCCKIsCqtvqLEEgcqAkuIeJkwuhdEk00pIihiF5HKi7EXsAqi12JtuKx4d4pXGRyFY3jlicxyQS2V0e1wDa4sRuGFwfSkPL8XLCyZg7y4nDYeafC9qy65GwrlLT90d7ROjDUB3l36VK5DmP0jNMVjMErSYf6KsbGxjWedGJQKZAOSHSWIsL0Aw5rJJqiLoi2dbaW1H3lvzQW9CDUJ7X4/7gT9nUeV+S38Db3fL417nGf44iPXlrrZ1t/eoTfddu6wHzBFQftMzTGS4JlfBdgveuzzRSHdGFlEQbxO5K7238Jj2Cq0x37fD+QH4qtWZhc3sAbj9dfDw+QqnMVNpnX7oX+UU64PNLqN65moxtNNHb0uRSTTHGbOLg+fxt4+tR0+YXvvvUQcb48q5sTjwB+vnXkcXLs9akl0WD7KsyPb4iG9wyrKPip0N8wV+Ve1E+xS74vEydFjRfV3Jt8kNFdjAqgrODqWnkbRUkLXxoHmy/5TVtZa/wDcozf3XTe9vrgc9S+P2hVU5gOzzBSOrofmbGrSyO5wUtuaXI/h7/8AStYcwRZ/KX+lmZNDOyRu0/d0juCNRcW5FizH1oz3hSHFlTKZbKCpVJpI1cEgkOEI1DatGRR4nsgoMKKu3JnY736aANj4fOmEUPMzRg8GkUaxxqERAFVVFgoHIAVvoooQFFFFAFFFFAFeMK9ooD5/9pHs9jizKCHCBkGMWVjHc6Qy3JCjorC23Lwpw4HjfD4F8OAWlay9mpAMYa4BZvq33Fxci4a1hWXFOQkZtlIMzuWkxNy1iLaFZlA8GBIO/XpT3l3DsEJUog1IpRWsNQW7ELt4aiL87dedW3UqLKXFHZgodCKu+w+sdRHlfrblfy61vooqpUKKKKAKhuMcLPJgMRHhv8Z42VN9O7WBsTsDa9j8KmaKAVuGeG8REY3nmCrEmiLCQd3DxrYCzE96ZrfWNhzIFMkrFVuFLW5KNIJ+FyB+Vba5MfmSxaNQJ1tpFrc7X33FAReOxZknhUo6d8GzKN+vMavDxHKlz2vxs+FEai5IbpyuVF76TbYN1HLnTQ7hsaoP1U1Dn4G3XzPT16Ul+1TFEOB0VbfNJSfy8qtHslFDZypEzX+7/IorpwObaRY088KeyR80whxX0kRs8jgIU1ABSBubg9B6CtuI/wBnnGKe7icOR5iRfyBrOcFJUzSGRwfAmnORbnXJPmpY2XcnpzJ32Aqw8H/s7Ypj+0xUKj7qyMfx00/8GeyDB4BxLdp515SSWsp8UQbA/eNz4WrNYYo0lqZNHT7K+FGwOBAkFp5j2ko6qSAFQ+aqB6k17TiBXlbHnbs//9k=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144390" name="Picture 6" descr="http://www.m3com.com.sa/sites/default/files/imagecache/news-body-290x218/family_article_pictures/2011/04/20/852154_tim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9853" y="785794"/>
            <a:ext cx="3912081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85720" y="357166"/>
            <a:ext cx="8429684" cy="590687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ar-SA" dirty="0" smtClean="0">
                <a:solidFill>
                  <a:srgbClr val="006600"/>
                </a:solidFill>
                <a:cs typeface="PT Bold Heading" pitchFamily="2" charset="-78"/>
              </a:rPr>
              <a:t>الإنسان فيه غريزة حب الإنجاز والعجلة ومحبة رؤية الثمرة مبكرا ، والعمل على إشباع هذه الغريزة.</a:t>
            </a:r>
          </a:p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ar-SA" dirty="0" smtClean="0">
                <a:solidFill>
                  <a:srgbClr val="006600"/>
                </a:solidFill>
                <a:cs typeface="PT Bold Heading" pitchFamily="2" charset="-78"/>
              </a:rPr>
              <a:t> كثير من الناس يحب أن يعمل أكثر من أن يفكر.</a:t>
            </a:r>
            <a:endParaRPr lang="en-US" dirty="0" smtClean="0">
              <a:solidFill>
                <a:srgbClr val="006600"/>
              </a:solidFill>
              <a:cs typeface="PT Bold Heading" pitchFamily="2" charset="-78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ar-SA" dirty="0" smtClean="0">
                <a:solidFill>
                  <a:srgbClr val="006600"/>
                </a:solidFill>
                <a:cs typeface="PT Bold Heading" pitchFamily="2" charset="-78"/>
              </a:rPr>
              <a:t>  العمل بدون تخطيط يأخذ وقتا أطول مما يستحق ، بخلاف العمل المخطط له ، فهو يأخذ وقتا أقل قدر ( ممكن ) من الوقت لهذا العمل.</a:t>
            </a:r>
            <a:endParaRPr lang="en-US" dirty="0" smtClean="0">
              <a:solidFill>
                <a:srgbClr val="006600"/>
              </a:solidFill>
              <a:cs typeface="PT Bold Heading" pitchFamily="2" charset="-78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ar-SA" dirty="0" smtClean="0">
                <a:solidFill>
                  <a:srgbClr val="006600"/>
                </a:solidFill>
                <a:cs typeface="PT Bold Heading" pitchFamily="2" charset="-78"/>
              </a:rPr>
              <a:t>  مضيعات الوقت تعترض بكثرة من لا يخطط لوقته.</a:t>
            </a:r>
            <a:endParaRPr lang="en-US" dirty="0" smtClean="0">
              <a:solidFill>
                <a:srgbClr val="006600"/>
              </a:solidFill>
              <a:cs typeface="PT Bold Heading" pitchFamily="2" charset="-78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ar-SA" dirty="0" smtClean="0">
                <a:solidFill>
                  <a:srgbClr val="006600"/>
                </a:solidFill>
                <a:cs typeface="PT Bold Heading" pitchFamily="2" charset="-78"/>
              </a:rPr>
              <a:t>  فهو لن يخطط لإيجاد حلول لها.</a:t>
            </a:r>
            <a:endParaRPr lang="en-US" dirty="0" smtClean="0">
              <a:solidFill>
                <a:srgbClr val="006600"/>
              </a:solidFill>
              <a:cs typeface="PT Bold Heading" pitchFamily="2" charset="-78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ar-SA" dirty="0" smtClean="0">
                <a:solidFill>
                  <a:srgbClr val="006600"/>
                </a:solidFill>
                <a:cs typeface="PT Bold Heading" pitchFamily="2" charset="-78"/>
              </a:rPr>
              <a:t>و  لذلك يضيع وقته.</a:t>
            </a:r>
            <a:endParaRPr lang="en-US" dirty="0" smtClean="0">
              <a:solidFill>
                <a:srgbClr val="006600"/>
              </a:solidFill>
              <a:cs typeface="PT Bold Heading" pitchFamily="2" charset="-78"/>
            </a:endParaRPr>
          </a:p>
        </p:txBody>
      </p:sp>
      <p:pic>
        <p:nvPicPr>
          <p:cNvPr id="6" name="Picture 14" descr="ACCOUNT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06" y="3978219"/>
            <a:ext cx="3553988" cy="2665491"/>
          </a:xfrm>
          <a:prstGeom prst="rect">
            <a:avLst/>
          </a:prstGeom>
          <a:noFill/>
        </p:spPr>
      </p:pic>
      <p:sp>
        <p:nvSpPr>
          <p:cNvPr id="7" name="شكل بيضاوي 6"/>
          <p:cNvSpPr/>
          <p:nvPr/>
        </p:nvSpPr>
        <p:spPr bwMode="auto">
          <a:xfrm>
            <a:off x="857224" y="4429132"/>
            <a:ext cx="428628" cy="57150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EG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83</a:t>
            </a:fld>
            <a:endParaRPr lang="en-US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8596" y="3286124"/>
            <a:ext cx="8429684" cy="2857520"/>
          </a:xfrm>
        </p:spPr>
        <p:txBody>
          <a:bodyPr/>
          <a:lstStyle/>
          <a:p>
            <a:pPr>
              <a:buNone/>
            </a:pPr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من يعمل بدون تخطيط تقنعه أقل النتائج الحاصلة. </a:t>
            </a:r>
          </a:p>
          <a:p>
            <a:pPr>
              <a:buNone/>
            </a:pPr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بخلاف من يخطط فإنه لا يرضى إلا بأكبر قدر ( ممكن ) من النجاح.</a:t>
            </a:r>
            <a:endParaRPr lang="en-US" sz="4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endParaRPr lang="ar-EG" dirty="0"/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4643438" y="428604"/>
            <a:ext cx="4286280" cy="2071678"/>
          </a:xfrm>
          <a:prstGeom prst="star32">
            <a:avLst>
              <a:gd name="adj" fmla="val 37500"/>
            </a:avLst>
          </a:prstGeom>
          <a:solidFill>
            <a:srgbClr val="FFFF00"/>
          </a:solidFill>
          <a:ln w="38100" cap="sq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ar-SA" sz="9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لمحة</a:t>
            </a:r>
            <a:endParaRPr lang="en-US" sz="96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pic>
        <p:nvPicPr>
          <p:cNvPr id="6" name="Picture 2" descr="OFFIC0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288407">
            <a:off x="486388" y="875987"/>
            <a:ext cx="2789379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84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9" name="عنصر نائب للتاريخ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9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00"/>
                            </p:stCondLst>
                            <p:childTnLst>
                              <p:par>
                                <p:cTn id="17" presetID="2" presetClass="entr" presetSubtype="9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58" y="1357298"/>
            <a:ext cx="8501122" cy="5000660"/>
          </a:xfr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ar-SA" dirty="0" smtClean="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1- حدد أهدافك.</a:t>
            </a:r>
            <a:endParaRPr lang="en-US" dirty="0" smtClean="0">
              <a:solidFill>
                <a:schemeClr val="tx1">
                  <a:lumMod val="7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r>
              <a:rPr lang="ar-SA" dirty="0" smtClean="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2- رتبها حسب الأولوية .</a:t>
            </a:r>
            <a:endParaRPr lang="en-US" dirty="0" smtClean="0">
              <a:solidFill>
                <a:schemeClr val="tx1">
                  <a:lumMod val="7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r>
              <a:rPr lang="ar-SA" dirty="0" smtClean="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3- فكر في الخيارات المطروحة لتحقيق الأهداف (الأنشطة أو الأهداف الصغرى ) ، </a:t>
            </a:r>
            <a:r>
              <a:rPr lang="ar-SA" dirty="0" err="1" smtClean="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و</a:t>
            </a:r>
            <a:r>
              <a:rPr lang="ar-SA" dirty="0" smtClean="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اختر أحسنها.</a:t>
            </a:r>
            <a:endParaRPr lang="en-US" dirty="0" smtClean="0">
              <a:solidFill>
                <a:schemeClr val="tx1">
                  <a:lumMod val="7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r>
              <a:rPr lang="ar-SA" dirty="0" smtClean="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4- حدد الوقت اللازم بدقة لتنفيذها بداية ونهاية.</a:t>
            </a:r>
            <a:endParaRPr lang="en-US" dirty="0" smtClean="0">
              <a:solidFill>
                <a:schemeClr val="tx1">
                  <a:lumMod val="7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r>
              <a:rPr lang="ar-SA" dirty="0" smtClean="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5- حدد المكان المناسب لتنفيذ الأعمال ( الأنشطة ) ( الأهداف الإجرائية ).</a:t>
            </a:r>
          </a:p>
          <a:p>
            <a:r>
              <a:rPr lang="ar-SA" dirty="0" smtClean="0">
                <a:solidFill>
                  <a:schemeClr val="tx1">
                    <a:lumMod val="7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6- </a:t>
            </a:r>
            <a:r>
              <a:rPr lang="ar-SA" dirty="0" smtClean="0">
                <a:solidFill>
                  <a:schemeClr val="tx1">
                    <a:lumMod val="75000"/>
                  </a:schemeClr>
                </a:solidFill>
                <a:cs typeface="PT Bold Heading" pitchFamily="2" charset="-78"/>
              </a:rPr>
              <a:t>فكر بمن تستعين </a:t>
            </a:r>
            <a:r>
              <a:rPr lang="ar-SA" dirty="0" err="1" smtClean="0">
                <a:solidFill>
                  <a:schemeClr val="tx1">
                    <a:lumMod val="75000"/>
                  </a:schemeClr>
                </a:solidFill>
                <a:cs typeface="PT Bold Heading" pitchFamily="2" charset="-78"/>
              </a:rPr>
              <a:t>به</a:t>
            </a:r>
            <a:r>
              <a:rPr lang="ar-SA" dirty="0" smtClean="0">
                <a:solidFill>
                  <a:schemeClr val="tx1">
                    <a:lumMod val="75000"/>
                  </a:schemeClr>
                </a:solidFill>
                <a:cs typeface="PT Bold Heading" pitchFamily="2" charset="-78"/>
              </a:rPr>
              <a:t> لتنفيذ الأعمال ( الأنشطة ) وهل أنت أم غيرك هو الأصلح للقيام بذلك.</a:t>
            </a:r>
            <a:endParaRPr lang="ar-SA" dirty="0" smtClean="0">
              <a:solidFill>
                <a:schemeClr val="tx1">
                  <a:lumMod val="7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endParaRPr lang="en-US" dirty="0" smtClean="0">
              <a:solidFill>
                <a:schemeClr val="tx1">
                  <a:lumMod val="7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endParaRPr lang="ar-EG" dirty="0" smtClean="0">
              <a:solidFill>
                <a:schemeClr val="tx1">
                  <a:lumMod val="7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2571736" y="285728"/>
            <a:ext cx="399019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كيف تخطط للوقت:</a:t>
            </a:r>
            <a:endParaRPr lang="ar-EG" sz="4400" dirty="0"/>
          </a:p>
        </p:txBody>
      </p:sp>
      <p:pic>
        <p:nvPicPr>
          <p:cNvPr id="6" name="Picture 4" descr="SCHMS0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2" y="-24"/>
            <a:ext cx="2357454" cy="1761124"/>
          </a:xfrm>
          <a:prstGeom prst="rect">
            <a:avLst/>
          </a:prstGeom>
          <a:noFill/>
          <a:ln/>
        </p:spPr>
      </p:pic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85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9" name="عنصر نائب للتاريخ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58" y="1071546"/>
            <a:ext cx="8572560" cy="5357850"/>
          </a:xfr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7- افترض حدوث مضيعات للوقت ، ابحث  عن حلول مناسبة لها (سيأتي لاحقا ).</a:t>
            </a:r>
            <a:endParaRPr lang="en-US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>
              <a:buNone/>
            </a:pPr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8- لا تعط أي شيء أكثر من الوقت الذي يستحقه ، فإن العمل الصغير يتمدد ليملأ كل الوقت المتاح ، مع إمكانية الاختصار في الوقت.</a:t>
            </a:r>
            <a:endParaRPr lang="en-US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>
              <a:buNone/>
            </a:pPr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9- ضع احتياطات عند فشل استثمار الوقت ، ( مثال عند إلغاء موعد ما ).</a:t>
            </a:r>
            <a:endParaRPr lang="en-US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>
              <a:buNone/>
            </a:pPr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10- اجمع الأعمال المتشابهة لتقوم بها دفعة واحدة ، مثلا ، مجموعة اتصالات هاتفية، مشوار محدد تقضي فيه عدة أعمال,</a:t>
            </a:r>
            <a:endParaRPr lang="en-US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>
              <a:buNone/>
            </a:pPr>
            <a:endParaRPr lang="en-US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2571736" y="142852"/>
            <a:ext cx="399019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كيف تخطط للوقت:</a:t>
            </a:r>
            <a:endParaRPr lang="ar-EG" sz="4400" dirty="0"/>
          </a:p>
        </p:txBody>
      </p:sp>
      <p:pic>
        <p:nvPicPr>
          <p:cNvPr id="5" name="Picture 4" descr="SCHMS0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2844" y="40339"/>
            <a:ext cx="1571636" cy="1174083"/>
          </a:xfrm>
          <a:prstGeom prst="rect">
            <a:avLst/>
          </a:prstGeom>
          <a:noFill/>
          <a:ln/>
        </p:spPr>
      </p:pic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86</a:t>
            </a:fld>
            <a:endParaRPr 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7" descr="but8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4526" y="285728"/>
            <a:ext cx="2571768" cy="2571768"/>
          </a:xfrm>
          <a:prstGeom prst="rect">
            <a:avLst/>
          </a:prstGeom>
          <a:noFill/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0034" y="3386166"/>
            <a:ext cx="8182004" cy="1900222"/>
          </a:xfr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ar-SA" sz="5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أن بضع دقائق من التفكير توفر ساعات من العمل الشاق.</a:t>
            </a:r>
            <a:endParaRPr lang="en-US" sz="5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algn="ctr"/>
            <a:endParaRPr lang="ar-EG" sz="5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5715008" y="785794"/>
            <a:ext cx="249661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ar-SA" sz="9600" dirty="0" smtClean="0">
                <a:ln>
                  <a:solidFill>
                    <a:srgbClr val="C00000"/>
                  </a:solidFill>
                </a:ln>
                <a:solidFill>
                  <a:schemeClr val="bg2">
                    <a:lumMod val="10000"/>
                  </a:schemeClr>
                </a:solidFill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+mj-lt"/>
                <a:ea typeface="+mj-ea"/>
                <a:cs typeface="PT Bold Heading" pitchFamily="2" charset="-78"/>
              </a:rPr>
              <a:t>تذكر</a:t>
            </a:r>
            <a:endParaRPr lang="ar-EG" sz="9600" dirty="0" smtClean="0">
              <a:ln>
                <a:solidFill>
                  <a:srgbClr val="C00000"/>
                </a:solidFill>
              </a:ln>
              <a:solidFill>
                <a:schemeClr val="bg2">
                  <a:lumMod val="10000"/>
                </a:schemeClr>
              </a:solidFill>
              <a:effectLst>
                <a:glow rad="228600">
                  <a:srgbClr val="FF0000">
                    <a:alpha val="40000"/>
                  </a:srgbClr>
                </a:glow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grpSp>
        <p:nvGrpSpPr>
          <p:cNvPr id="36" name="مجموعة 35"/>
          <p:cNvGrpSpPr/>
          <p:nvPr/>
        </p:nvGrpSpPr>
        <p:grpSpPr>
          <a:xfrm>
            <a:off x="285720" y="317478"/>
            <a:ext cx="1998663" cy="2346325"/>
            <a:chOff x="285720" y="317478"/>
            <a:chExt cx="1998663" cy="2346325"/>
          </a:xfrm>
        </p:grpSpPr>
        <p:sp>
          <p:nvSpPr>
            <p:cNvPr id="1037" name="Freeform 13"/>
            <p:cNvSpPr>
              <a:spLocks/>
            </p:cNvSpPr>
            <p:nvPr/>
          </p:nvSpPr>
          <p:spPr bwMode="auto">
            <a:xfrm>
              <a:off x="285720" y="317478"/>
              <a:ext cx="1998663" cy="2346325"/>
            </a:xfrm>
            <a:custGeom>
              <a:avLst/>
              <a:gdLst/>
              <a:ahLst/>
              <a:cxnLst>
                <a:cxn ang="0">
                  <a:pos x="802" y="182"/>
                </a:cxn>
                <a:cxn ang="0">
                  <a:pos x="916" y="247"/>
                </a:cxn>
                <a:cxn ang="0">
                  <a:pos x="1034" y="241"/>
                </a:cxn>
                <a:cxn ang="0">
                  <a:pos x="1160" y="232"/>
                </a:cxn>
                <a:cxn ang="0">
                  <a:pos x="1290" y="233"/>
                </a:cxn>
                <a:cxn ang="0">
                  <a:pos x="1418" y="232"/>
                </a:cxn>
                <a:cxn ang="0">
                  <a:pos x="1521" y="191"/>
                </a:cxn>
                <a:cxn ang="0">
                  <a:pos x="1612" y="135"/>
                </a:cxn>
                <a:cxn ang="0">
                  <a:pos x="1703" y="78"/>
                </a:cxn>
                <a:cxn ang="0">
                  <a:pos x="1796" y="28"/>
                </a:cxn>
                <a:cxn ang="0">
                  <a:pos x="1917" y="82"/>
                </a:cxn>
                <a:cxn ang="0">
                  <a:pos x="1995" y="218"/>
                </a:cxn>
                <a:cxn ang="0">
                  <a:pos x="2019" y="326"/>
                </a:cxn>
                <a:cxn ang="0">
                  <a:pos x="2058" y="417"/>
                </a:cxn>
                <a:cxn ang="0">
                  <a:pos x="2141" y="581"/>
                </a:cxn>
                <a:cxn ang="0">
                  <a:pos x="2254" y="846"/>
                </a:cxn>
                <a:cxn ang="0">
                  <a:pos x="2347" y="868"/>
                </a:cxn>
                <a:cxn ang="0">
                  <a:pos x="2445" y="882"/>
                </a:cxn>
                <a:cxn ang="0">
                  <a:pos x="2390" y="945"/>
                </a:cxn>
                <a:cxn ang="0">
                  <a:pos x="2299" y="1004"/>
                </a:cxn>
                <a:cxn ang="0">
                  <a:pos x="2411" y="1242"/>
                </a:cxn>
                <a:cxn ang="0">
                  <a:pos x="2509" y="1587"/>
                </a:cxn>
                <a:cxn ang="0">
                  <a:pos x="2512" y="1888"/>
                </a:cxn>
                <a:cxn ang="0">
                  <a:pos x="2448" y="2160"/>
                </a:cxn>
                <a:cxn ang="0">
                  <a:pos x="2363" y="2338"/>
                </a:cxn>
                <a:cxn ang="0">
                  <a:pos x="2267" y="2480"/>
                </a:cxn>
                <a:cxn ang="0">
                  <a:pos x="2149" y="2606"/>
                </a:cxn>
                <a:cxn ang="0">
                  <a:pos x="2016" y="2716"/>
                </a:cxn>
                <a:cxn ang="0">
                  <a:pos x="1869" y="2808"/>
                </a:cxn>
                <a:cxn ang="0">
                  <a:pos x="1711" y="2878"/>
                </a:cxn>
                <a:cxn ang="0">
                  <a:pos x="1545" y="2928"/>
                </a:cxn>
                <a:cxn ang="0">
                  <a:pos x="1373" y="2953"/>
                </a:cxn>
                <a:cxn ang="0">
                  <a:pos x="1301" y="2956"/>
                </a:cxn>
                <a:cxn ang="0">
                  <a:pos x="1261" y="2956"/>
                </a:cxn>
                <a:cxn ang="0">
                  <a:pos x="1119" y="2948"/>
                </a:cxn>
                <a:cxn ang="0">
                  <a:pos x="949" y="2918"/>
                </a:cxn>
                <a:cxn ang="0">
                  <a:pos x="784" y="2866"/>
                </a:cxn>
                <a:cxn ang="0">
                  <a:pos x="627" y="2793"/>
                </a:cxn>
                <a:cxn ang="0">
                  <a:pos x="483" y="2699"/>
                </a:cxn>
                <a:cxn ang="0">
                  <a:pos x="353" y="2586"/>
                </a:cxn>
                <a:cxn ang="0">
                  <a:pos x="239" y="2454"/>
                </a:cxn>
                <a:cxn ang="0">
                  <a:pos x="146" y="2306"/>
                </a:cxn>
                <a:cxn ang="0">
                  <a:pos x="29" y="2006"/>
                </a:cxn>
                <a:cxn ang="0">
                  <a:pos x="4" y="1626"/>
                </a:cxn>
                <a:cxn ang="0">
                  <a:pos x="69" y="1328"/>
                </a:cxn>
                <a:cxn ang="0">
                  <a:pos x="187" y="1082"/>
                </a:cxn>
                <a:cxn ang="0">
                  <a:pos x="192" y="973"/>
                </a:cxn>
                <a:cxn ang="0">
                  <a:pos x="197" y="874"/>
                </a:cxn>
                <a:cxn ang="0">
                  <a:pos x="223" y="756"/>
                </a:cxn>
                <a:cxn ang="0">
                  <a:pos x="285" y="642"/>
                </a:cxn>
                <a:cxn ang="0">
                  <a:pos x="271" y="569"/>
                </a:cxn>
                <a:cxn ang="0">
                  <a:pos x="252" y="496"/>
                </a:cxn>
                <a:cxn ang="0">
                  <a:pos x="253" y="418"/>
                </a:cxn>
                <a:cxn ang="0">
                  <a:pos x="292" y="350"/>
                </a:cxn>
                <a:cxn ang="0">
                  <a:pos x="313" y="298"/>
                </a:cxn>
                <a:cxn ang="0">
                  <a:pos x="349" y="269"/>
                </a:cxn>
                <a:cxn ang="0">
                  <a:pos x="444" y="247"/>
                </a:cxn>
                <a:cxn ang="0">
                  <a:pos x="513" y="148"/>
                </a:cxn>
                <a:cxn ang="0">
                  <a:pos x="592" y="131"/>
                </a:cxn>
                <a:cxn ang="0">
                  <a:pos x="659" y="137"/>
                </a:cxn>
                <a:cxn ang="0">
                  <a:pos x="699" y="79"/>
                </a:cxn>
                <a:cxn ang="0">
                  <a:pos x="750" y="12"/>
                </a:cxn>
              </a:cxnLst>
              <a:rect l="0" t="0" r="r" b="b"/>
              <a:pathLst>
                <a:path w="2518" h="2956">
                  <a:moveTo>
                    <a:pt x="709" y="146"/>
                  </a:moveTo>
                  <a:lnTo>
                    <a:pt x="741" y="155"/>
                  </a:lnTo>
                  <a:lnTo>
                    <a:pt x="771" y="168"/>
                  </a:lnTo>
                  <a:lnTo>
                    <a:pt x="802" y="182"/>
                  </a:lnTo>
                  <a:lnTo>
                    <a:pt x="831" y="197"/>
                  </a:lnTo>
                  <a:lnTo>
                    <a:pt x="860" y="215"/>
                  </a:lnTo>
                  <a:lnTo>
                    <a:pt x="887" y="230"/>
                  </a:lnTo>
                  <a:lnTo>
                    <a:pt x="916" y="247"/>
                  </a:lnTo>
                  <a:lnTo>
                    <a:pt x="945" y="264"/>
                  </a:lnTo>
                  <a:lnTo>
                    <a:pt x="973" y="255"/>
                  </a:lnTo>
                  <a:lnTo>
                    <a:pt x="1004" y="247"/>
                  </a:lnTo>
                  <a:lnTo>
                    <a:pt x="1034" y="241"/>
                  </a:lnTo>
                  <a:lnTo>
                    <a:pt x="1065" y="238"/>
                  </a:lnTo>
                  <a:lnTo>
                    <a:pt x="1097" y="235"/>
                  </a:lnTo>
                  <a:lnTo>
                    <a:pt x="1127" y="233"/>
                  </a:lnTo>
                  <a:lnTo>
                    <a:pt x="1160" y="232"/>
                  </a:lnTo>
                  <a:lnTo>
                    <a:pt x="1192" y="232"/>
                  </a:lnTo>
                  <a:lnTo>
                    <a:pt x="1225" y="232"/>
                  </a:lnTo>
                  <a:lnTo>
                    <a:pt x="1257" y="232"/>
                  </a:lnTo>
                  <a:lnTo>
                    <a:pt x="1290" y="233"/>
                  </a:lnTo>
                  <a:lnTo>
                    <a:pt x="1322" y="233"/>
                  </a:lnTo>
                  <a:lnTo>
                    <a:pt x="1354" y="233"/>
                  </a:lnTo>
                  <a:lnTo>
                    <a:pt x="1386" y="232"/>
                  </a:lnTo>
                  <a:lnTo>
                    <a:pt x="1418" y="232"/>
                  </a:lnTo>
                  <a:lnTo>
                    <a:pt x="1448" y="229"/>
                  </a:lnTo>
                  <a:lnTo>
                    <a:pt x="1472" y="218"/>
                  </a:lnTo>
                  <a:lnTo>
                    <a:pt x="1496" y="205"/>
                  </a:lnTo>
                  <a:lnTo>
                    <a:pt x="1521" y="191"/>
                  </a:lnTo>
                  <a:lnTo>
                    <a:pt x="1543" y="177"/>
                  </a:lnTo>
                  <a:lnTo>
                    <a:pt x="1565" y="163"/>
                  </a:lnTo>
                  <a:lnTo>
                    <a:pt x="1590" y="149"/>
                  </a:lnTo>
                  <a:lnTo>
                    <a:pt x="1612" y="135"/>
                  </a:lnTo>
                  <a:lnTo>
                    <a:pt x="1634" y="120"/>
                  </a:lnTo>
                  <a:lnTo>
                    <a:pt x="1657" y="106"/>
                  </a:lnTo>
                  <a:lnTo>
                    <a:pt x="1679" y="92"/>
                  </a:lnTo>
                  <a:lnTo>
                    <a:pt x="1703" y="78"/>
                  </a:lnTo>
                  <a:lnTo>
                    <a:pt x="1726" y="64"/>
                  </a:lnTo>
                  <a:lnTo>
                    <a:pt x="1748" y="51"/>
                  </a:lnTo>
                  <a:lnTo>
                    <a:pt x="1772" y="39"/>
                  </a:lnTo>
                  <a:lnTo>
                    <a:pt x="1796" y="28"/>
                  </a:lnTo>
                  <a:lnTo>
                    <a:pt x="1821" y="17"/>
                  </a:lnTo>
                  <a:lnTo>
                    <a:pt x="1857" y="33"/>
                  </a:lnTo>
                  <a:lnTo>
                    <a:pt x="1890" y="54"/>
                  </a:lnTo>
                  <a:lnTo>
                    <a:pt x="1917" y="82"/>
                  </a:lnTo>
                  <a:lnTo>
                    <a:pt x="1941" y="113"/>
                  </a:lnTo>
                  <a:lnTo>
                    <a:pt x="1962" y="146"/>
                  </a:lnTo>
                  <a:lnTo>
                    <a:pt x="1979" y="182"/>
                  </a:lnTo>
                  <a:lnTo>
                    <a:pt x="1995" y="218"/>
                  </a:lnTo>
                  <a:lnTo>
                    <a:pt x="2010" y="252"/>
                  </a:lnTo>
                  <a:lnTo>
                    <a:pt x="2015" y="277"/>
                  </a:lnTo>
                  <a:lnTo>
                    <a:pt x="2018" y="302"/>
                  </a:lnTo>
                  <a:lnTo>
                    <a:pt x="2019" y="326"/>
                  </a:lnTo>
                  <a:lnTo>
                    <a:pt x="2023" y="351"/>
                  </a:lnTo>
                  <a:lnTo>
                    <a:pt x="2029" y="376"/>
                  </a:lnTo>
                  <a:lnTo>
                    <a:pt x="2040" y="398"/>
                  </a:lnTo>
                  <a:lnTo>
                    <a:pt x="2058" y="417"/>
                  </a:lnTo>
                  <a:lnTo>
                    <a:pt x="2082" y="432"/>
                  </a:lnTo>
                  <a:lnTo>
                    <a:pt x="2092" y="460"/>
                  </a:lnTo>
                  <a:lnTo>
                    <a:pt x="2112" y="513"/>
                  </a:lnTo>
                  <a:lnTo>
                    <a:pt x="2141" y="581"/>
                  </a:lnTo>
                  <a:lnTo>
                    <a:pt x="2173" y="659"/>
                  </a:lnTo>
                  <a:lnTo>
                    <a:pt x="2206" y="735"/>
                  </a:lnTo>
                  <a:lnTo>
                    <a:pt x="2234" y="801"/>
                  </a:lnTo>
                  <a:lnTo>
                    <a:pt x="2254" y="846"/>
                  </a:lnTo>
                  <a:lnTo>
                    <a:pt x="2262" y="863"/>
                  </a:lnTo>
                  <a:lnTo>
                    <a:pt x="2286" y="864"/>
                  </a:lnTo>
                  <a:lnTo>
                    <a:pt x="2315" y="866"/>
                  </a:lnTo>
                  <a:lnTo>
                    <a:pt x="2347" y="868"/>
                  </a:lnTo>
                  <a:lnTo>
                    <a:pt x="2377" y="869"/>
                  </a:lnTo>
                  <a:lnTo>
                    <a:pt x="2406" y="872"/>
                  </a:lnTo>
                  <a:lnTo>
                    <a:pt x="2429" y="877"/>
                  </a:lnTo>
                  <a:lnTo>
                    <a:pt x="2445" y="882"/>
                  </a:lnTo>
                  <a:lnTo>
                    <a:pt x="2448" y="886"/>
                  </a:lnTo>
                  <a:lnTo>
                    <a:pt x="2429" y="906"/>
                  </a:lnTo>
                  <a:lnTo>
                    <a:pt x="2409" y="927"/>
                  </a:lnTo>
                  <a:lnTo>
                    <a:pt x="2390" y="945"/>
                  </a:lnTo>
                  <a:lnTo>
                    <a:pt x="2369" y="962"/>
                  </a:lnTo>
                  <a:lnTo>
                    <a:pt x="2347" y="978"/>
                  </a:lnTo>
                  <a:lnTo>
                    <a:pt x="2323" y="992"/>
                  </a:lnTo>
                  <a:lnTo>
                    <a:pt x="2299" y="1004"/>
                  </a:lnTo>
                  <a:lnTo>
                    <a:pt x="2275" y="1014"/>
                  </a:lnTo>
                  <a:lnTo>
                    <a:pt x="2326" y="1087"/>
                  </a:lnTo>
                  <a:lnTo>
                    <a:pt x="2371" y="1163"/>
                  </a:lnTo>
                  <a:lnTo>
                    <a:pt x="2411" y="1242"/>
                  </a:lnTo>
                  <a:lnTo>
                    <a:pt x="2445" y="1326"/>
                  </a:lnTo>
                  <a:lnTo>
                    <a:pt x="2472" y="1412"/>
                  </a:lnTo>
                  <a:lnTo>
                    <a:pt x="2493" y="1499"/>
                  </a:lnTo>
                  <a:lnTo>
                    <a:pt x="2509" y="1587"/>
                  </a:lnTo>
                  <a:lnTo>
                    <a:pt x="2517" y="1678"/>
                  </a:lnTo>
                  <a:lnTo>
                    <a:pt x="2518" y="1748"/>
                  </a:lnTo>
                  <a:lnTo>
                    <a:pt x="2517" y="1818"/>
                  </a:lnTo>
                  <a:lnTo>
                    <a:pt x="2512" y="1888"/>
                  </a:lnTo>
                  <a:lnTo>
                    <a:pt x="2502" y="1956"/>
                  </a:lnTo>
                  <a:lnTo>
                    <a:pt x="2488" y="2024"/>
                  </a:lnTo>
                  <a:lnTo>
                    <a:pt x="2470" y="2093"/>
                  </a:lnTo>
                  <a:lnTo>
                    <a:pt x="2448" y="2160"/>
                  </a:lnTo>
                  <a:lnTo>
                    <a:pt x="2421" y="2225"/>
                  </a:lnTo>
                  <a:lnTo>
                    <a:pt x="2403" y="2264"/>
                  </a:lnTo>
                  <a:lnTo>
                    <a:pt x="2384" y="2301"/>
                  </a:lnTo>
                  <a:lnTo>
                    <a:pt x="2363" y="2338"/>
                  </a:lnTo>
                  <a:lnTo>
                    <a:pt x="2340" y="2376"/>
                  </a:lnTo>
                  <a:lnTo>
                    <a:pt x="2318" y="2412"/>
                  </a:lnTo>
                  <a:lnTo>
                    <a:pt x="2292" y="2446"/>
                  </a:lnTo>
                  <a:lnTo>
                    <a:pt x="2267" y="2480"/>
                  </a:lnTo>
                  <a:lnTo>
                    <a:pt x="2239" y="2513"/>
                  </a:lnTo>
                  <a:lnTo>
                    <a:pt x="2210" y="2545"/>
                  </a:lnTo>
                  <a:lnTo>
                    <a:pt x="2180" y="2576"/>
                  </a:lnTo>
                  <a:lnTo>
                    <a:pt x="2149" y="2606"/>
                  </a:lnTo>
                  <a:lnTo>
                    <a:pt x="2117" y="2635"/>
                  </a:lnTo>
                  <a:lnTo>
                    <a:pt x="2085" y="2663"/>
                  </a:lnTo>
                  <a:lnTo>
                    <a:pt x="2052" y="2690"/>
                  </a:lnTo>
                  <a:lnTo>
                    <a:pt x="2016" y="2716"/>
                  </a:lnTo>
                  <a:lnTo>
                    <a:pt x="1981" y="2741"/>
                  </a:lnTo>
                  <a:lnTo>
                    <a:pt x="1944" y="2765"/>
                  </a:lnTo>
                  <a:lnTo>
                    <a:pt x="1907" y="2786"/>
                  </a:lnTo>
                  <a:lnTo>
                    <a:pt x="1869" y="2808"/>
                  </a:lnTo>
                  <a:lnTo>
                    <a:pt x="1830" y="2827"/>
                  </a:lnTo>
                  <a:lnTo>
                    <a:pt x="1792" y="2845"/>
                  </a:lnTo>
                  <a:lnTo>
                    <a:pt x="1752" y="2862"/>
                  </a:lnTo>
                  <a:lnTo>
                    <a:pt x="1711" y="2878"/>
                  </a:lnTo>
                  <a:lnTo>
                    <a:pt x="1670" y="2894"/>
                  </a:lnTo>
                  <a:lnTo>
                    <a:pt x="1628" y="2906"/>
                  </a:lnTo>
                  <a:lnTo>
                    <a:pt x="1586" y="2917"/>
                  </a:lnTo>
                  <a:lnTo>
                    <a:pt x="1545" y="2928"/>
                  </a:lnTo>
                  <a:lnTo>
                    <a:pt x="1503" y="2936"/>
                  </a:lnTo>
                  <a:lnTo>
                    <a:pt x="1460" y="2943"/>
                  </a:lnTo>
                  <a:lnTo>
                    <a:pt x="1416" y="2948"/>
                  </a:lnTo>
                  <a:lnTo>
                    <a:pt x="1373" y="2953"/>
                  </a:lnTo>
                  <a:lnTo>
                    <a:pt x="1330" y="2954"/>
                  </a:lnTo>
                  <a:lnTo>
                    <a:pt x="1320" y="2954"/>
                  </a:lnTo>
                  <a:lnTo>
                    <a:pt x="1310" y="2956"/>
                  </a:lnTo>
                  <a:lnTo>
                    <a:pt x="1301" y="2956"/>
                  </a:lnTo>
                  <a:lnTo>
                    <a:pt x="1291" y="2956"/>
                  </a:lnTo>
                  <a:lnTo>
                    <a:pt x="1280" y="2956"/>
                  </a:lnTo>
                  <a:lnTo>
                    <a:pt x="1270" y="2956"/>
                  </a:lnTo>
                  <a:lnTo>
                    <a:pt x="1261" y="2956"/>
                  </a:lnTo>
                  <a:lnTo>
                    <a:pt x="1251" y="2956"/>
                  </a:lnTo>
                  <a:lnTo>
                    <a:pt x="1208" y="2954"/>
                  </a:lnTo>
                  <a:lnTo>
                    <a:pt x="1164" y="2953"/>
                  </a:lnTo>
                  <a:lnTo>
                    <a:pt x="1119" y="2948"/>
                  </a:lnTo>
                  <a:lnTo>
                    <a:pt x="1078" y="2943"/>
                  </a:lnTo>
                  <a:lnTo>
                    <a:pt x="1034" y="2936"/>
                  </a:lnTo>
                  <a:lnTo>
                    <a:pt x="991" y="2928"/>
                  </a:lnTo>
                  <a:lnTo>
                    <a:pt x="949" y="2918"/>
                  </a:lnTo>
                  <a:lnTo>
                    <a:pt x="908" y="2908"/>
                  </a:lnTo>
                  <a:lnTo>
                    <a:pt x="866" y="2895"/>
                  </a:lnTo>
                  <a:lnTo>
                    <a:pt x="824" y="2881"/>
                  </a:lnTo>
                  <a:lnTo>
                    <a:pt x="784" y="2866"/>
                  </a:lnTo>
                  <a:lnTo>
                    <a:pt x="744" y="2850"/>
                  </a:lnTo>
                  <a:lnTo>
                    <a:pt x="704" y="2831"/>
                  </a:lnTo>
                  <a:lnTo>
                    <a:pt x="665" y="2813"/>
                  </a:lnTo>
                  <a:lnTo>
                    <a:pt x="627" y="2793"/>
                  </a:lnTo>
                  <a:lnTo>
                    <a:pt x="590" y="2771"/>
                  </a:lnTo>
                  <a:lnTo>
                    <a:pt x="553" y="2747"/>
                  </a:lnTo>
                  <a:lnTo>
                    <a:pt x="518" y="2724"/>
                  </a:lnTo>
                  <a:lnTo>
                    <a:pt x="483" y="2699"/>
                  </a:lnTo>
                  <a:lnTo>
                    <a:pt x="449" y="2673"/>
                  </a:lnTo>
                  <a:lnTo>
                    <a:pt x="415" y="2645"/>
                  </a:lnTo>
                  <a:lnTo>
                    <a:pt x="383" y="2615"/>
                  </a:lnTo>
                  <a:lnTo>
                    <a:pt x="353" y="2586"/>
                  </a:lnTo>
                  <a:lnTo>
                    <a:pt x="322" y="2555"/>
                  </a:lnTo>
                  <a:lnTo>
                    <a:pt x="293" y="2522"/>
                  </a:lnTo>
                  <a:lnTo>
                    <a:pt x="266" y="2489"/>
                  </a:lnTo>
                  <a:lnTo>
                    <a:pt x="239" y="2454"/>
                  </a:lnTo>
                  <a:lnTo>
                    <a:pt x="215" y="2419"/>
                  </a:lnTo>
                  <a:lnTo>
                    <a:pt x="191" y="2382"/>
                  </a:lnTo>
                  <a:lnTo>
                    <a:pt x="168" y="2345"/>
                  </a:lnTo>
                  <a:lnTo>
                    <a:pt x="146" y="2306"/>
                  </a:lnTo>
                  <a:lnTo>
                    <a:pt x="126" y="2265"/>
                  </a:lnTo>
                  <a:lnTo>
                    <a:pt x="86" y="2183"/>
                  </a:lnTo>
                  <a:lnTo>
                    <a:pt x="53" y="2096"/>
                  </a:lnTo>
                  <a:lnTo>
                    <a:pt x="29" y="2006"/>
                  </a:lnTo>
                  <a:lnTo>
                    <a:pt x="11" y="1912"/>
                  </a:lnTo>
                  <a:lnTo>
                    <a:pt x="1" y="1818"/>
                  </a:lnTo>
                  <a:lnTo>
                    <a:pt x="0" y="1723"/>
                  </a:lnTo>
                  <a:lnTo>
                    <a:pt x="4" y="1626"/>
                  </a:lnTo>
                  <a:lnTo>
                    <a:pt x="17" y="1532"/>
                  </a:lnTo>
                  <a:lnTo>
                    <a:pt x="30" y="1463"/>
                  </a:lnTo>
                  <a:lnTo>
                    <a:pt x="48" y="1395"/>
                  </a:lnTo>
                  <a:lnTo>
                    <a:pt x="69" y="1328"/>
                  </a:lnTo>
                  <a:lnTo>
                    <a:pt x="93" y="1263"/>
                  </a:lnTo>
                  <a:lnTo>
                    <a:pt x="120" y="1200"/>
                  </a:lnTo>
                  <a:lnTo>
                    <a:pt x="152" y="1140"/>
                  </a:lnTo>
                  <a:lnTo>
                    <a:pt x="187" y="1082"/>
                  </a:lnTo>
                  <a:lnTo>
                    <a:pt x="226" y="1028"/>
                  </a:lnTo>
                  <a:lnTo>
                    <a:pt x="208" y="1014"/>
                  </a:lnTo>
                  <a:lnTo>
                    <a:pt x="197" y="995"/>
                  </a:lnTo>
                  <a:lnTo>
                    <a:pt x="192" y="973"/>
                  </a:lnTo>
                  <a:lnTo>
                    <a:pt x="191" y="948"/>
                  </a:lnTo>
                  <a:lnTo>
                    <a:pt x="192" y="924"/>
                  </a:lnTo>
                  <a:lnTo>
                    <a:pt x="194" y="899"/>
                  </a:lnTo>
                  <a:lnTo>
                    <a:pt x="197" y="874"/>
                  </a:lnTo>
                  <a:lnTo>
                    <a:pt x="197" y="850"/>
                  </a:lnTo>
                  <a:lnTo>
                    <a:pt x="202" y="818"/>
                  </a:lnTo>
                  <a:lnTo>
                    <a:pt x="210" y="787"/>
                  </a:lnTo>
                  <a:lnTo>
                    <a:pt x="223" y="756"/>
                  </a:lnTo>
                  <a:lnTo>
                    <a:pt x="237" y="728"/>
                  </a:lnTo>
                  <a:lnTo>
                    <a:pt x="253" y="698"/>
                  </a:lnTo>
                  <a:lnTo>
                    <a:pt x="269" y="670"/>
                  </a:lnTo>
                  <a:lnTo>
                    <a:pt x="285" y="642"/>
                  </a:lnTo>
                  <a:lnTo>
                    <a:pt x="301" y="614"/>
                  </a:lnTo>
                  <a:lnTo>
                    <a:pt x="287" y="602"/>
                  </a:lnTo>
                  <a:lnTo>
                    <a:pt x="277" y="586"/>
                  </a:lnTo>
                  <a:lnTo>
                    <a:pt x="271" y="569"/>
                  </a:lnTo>
                  <a:lnTo>
                    <a:pt x="266" y="550"/>
                  </a:lnTo>
                  <a:lnTo>
                    <a:pt x="263" y="532"/>
                  </a:lnTo>
                  <a:lnTo>
                    <a:pt x="258" y="513"/>
                  </a:lnTo>
                  <a:lnTo>
                    <a:pt x="252" y="496"/>
                  </a:lnTo>
                  <a:lnTo>
                    <a:pt x="244" y="479"/>
                  </a:lnTo>
                  <a:lnTo>
                    <a:pt x="242" y="457"/>
                  </a:lnTo>
                  <a:lnTo>
                    <a:pt x="245" y="437"/>
                  </a:lnTo>
                  <a:lnTo>
                    <a:pt x="253" y="418"/>
                  </a:lnTo>
                  <a:lnTo>
                    <a:pt x="263" y="401"/>
                  </a:lnTo>
                  <a:lnTo>
                    <a:pt x="274" y="384"/>
                  </a:lnTo>
                  <a:lnTo>
                    <a:pt x="284" y="367"/>
                  </a:lnTo>
                  <a:lnTo>
                    <a:pt x="292" y="350"/>
                  </a:lnTo>
                  <a:lnTo>
                    <a:pt x="295" y="330"/>
                  </a:lnTo>
                  <a:lnTo>
                    <a:pt x="300" y="319"/>
                  </a:lnTo>
                  <a:lnTo>
                    <a:pt x="304" y="308"/>
                  </a:lnTo>
                  <a:lnTo>
                    <a:pt x="313" y="298"/>
                  </a:lnTo>
                  <a:lnTo>
                    <a:pt x="321" y="289"/>
                  </a:lnTo>
                  <a:lnTo>
                    <a:pt x="330" y="281"/>
                  </a:lnTo>
                  <a:lnTo>
                    <a:pt x="340" y="275"/>
                  </a:lnTo>
                  <a:lnTo>
                    <a:pt x="349" y="269"/>
                  </a:lnTo>
                  <a:lnTo>
                    <a:pt x="361" y="264"/>
                  </a:lnTo>
                  <a:lnTo>
                    <a:pt x="398" y="271"/>
                  </a:lnTo>
                  <a:lnTo>
                    <a:pt x="425" y="264"/>
                  </a:lnTo>
                  <a:lnTo>
                    <a:pt x="444" y="247"/>
                  </a:lnTo>
                  <a:lnTo>
                    <a:pt x="462" y="222"/>
                  </a:lnTo>
                  <a:lnTo>
                    <a:pt x="476" y="196"/>
                  </a:lnTo>
                  <a:lnTo>
                    <a:pt x="492" y="169"/>
                  </a:lnTo>
                  <a:lnTo>
                    <a:pt x="513" y="148"/>
                  </a:lnTo>
                  <a:lnTo>
                    <a:pt x="540" y="134"/>
                  </a:lnTo>
                  <a:lnTo>
                    <a:pt x="558" y="131"/>
                  </a:lnTo>
                  <a:lnTo>
                    <a:pt x="574" y="129"/>
                  </a:lnTo>
                  <a:lnTo>
                    <a:pt x="592" y="131"/>
                  </a:lnTo>
                  <a:lnTo>
                    <a:pt x="608" y="131"/>
                  </a:lnTo>
                  <a:lnTo>
                    <a:pt x="625" y="134"/>
                  </a:lnTo>
                  <a:lnTo>
                    <a:pt x="641" y="135"/>
                  </a:lnTo>
                  <a:lnTo>
                    <a:pt x="659" y="137"/>
                  </a:lnTo>
                  <a:lnTo>
                    <a:pt x="675" y="138"/>
                  </a:lnTo>
                  <a:lnTo>
                    <a:pt x="681" y="118"/>
                  </a:lnTo>
                  <a:lnTo>
                    <a:pt x="690" y="99"/>
                  </a:lnTo>
                  <a:lnTo>
                    <a:pt x="699" y="79"/>
                  </a:lnTo>
                  <a:lnTo>
                    <a:pt x="710" y="61"/>
                  </a:lnTo>
                  <a:lnTo>
                    <a:pt x="722" y="43"/>
                  </a:lnTo>
                  <a:lnTo>
                    <a:pt x="736" y="28"/>
                  </a:lnTo>
                  <a:lnTo>
                    <a:pt x="750" y="12"/>
                  </a:lnTo>
                  <a:lnTo>
                    <a:pt x="768" y="0"/>
                  </a:lnTo>
                  <a:lnTo>
                    <a:pt x="709" y="1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1471583" y="358753"/>
              <a:ext cx="390525" cy="238125"/>
            </a:xfrm>
            <a:custGeom>
              <a:avLst/>
              <a:gdLst/>
              <a:ahLst/>
              <a:cxnLst>
                <a:cxn ang="0">
                  <a:pos x="457" y="143"/>
                </a:cxn>
                <a:cxn ang="0">
                  <a:pos x="470" y="182"/>
                </a:cxn>
                <a:cxn ang="0">
                  <a:pos x="481" y="220"/>
                </a:cxn>
                <a:cxn ang="0">
                  <a:pos x="489" y="260"/>
                </a:cxn>
                <a:cxn ang="0">
                  <a:pos x="491" y="302"/>
                </a:cxn>
                <a:cxn ang="0">
                  <a:pos x="470" y="286"/>
                </a:cxn>
                <a:cxn ang="0">
                  <a:pos x="446" y="279"/>
                </a:cxn>
                <a:cxn ang="0">
                  <a:pos x="419" y="274"/>
                </a:cxn>
                <a:cxn ang="0">
                  <a:pos x="391" y="269"/>
                </a:cxn>
                <a:cxn ang="0">
                  <a:pos x="367" y="265"/>
                </a:cxn>
                <a:cxn ang="0">
                  <a:pos x="345" y="255"/>
                </a:cxn>
                <a:cxn ang="0">
                  <a:pos x="330" y="240"/>
                </a:cxn>
                <a:cxn ang="0">
                  <a:pos x="322" y="213"/>
                </a:cxn>
                <a:cxn ang="0">
                  <a:pos x="321" y="187"/>
                </a:cxn>
                <a:cxn ang="0">
                  <a:pos x="326" y="159"/>
                </a:cxn>
                <a:cxn ang="0">
                  <a:pos x="326" y="137"/>
                </a:cxn>
                <a:cxn ang="0">
                  <a:pos x="305" y="123"/>
                </a:cxn>
                <a:cxn ang="0">
                  <a:pos x="293" y="151"/>
                </a:cxn>
                <a:cxn ang="0">
                  <a:pos x="289" y="184"/>
                </a:cxn>
                <a:cxn ang="0">
                  <a:pos x="290" y="216"/>
                </a:cxn>
                <a:cxn ang="0">
                  <a:pos x="297" y="244"/>
                </a:cxn>
                <a:cxn ang="0">
                  <a:pos x="0" y="188"/>
                </a:cxn>
                <a:cxn ang="0">
                  <a:pos x="19" y="182"/>
                </a:cxn>
                <a:cxn ang="0">
                  <a:pos x="40" y="173"/>
                </a:cxn>
                <a:cxn ang="0">
                  <a:pos x="59" y="164"/>
                </a:cxn>
                <a:cxn ang="0">
                  <a:pos x="78" y="153"/>
                </a:cxn>
                <a:cxn ang="0">
                  <a:pos x="99" y="140"/>
                </a:cxn>
                <a:cxn ang="0">
                  <a:pos x="119" y="126"/>
                </a:cxn>
                <a:cxn ang="0">
                  <a:pos x="138" y="114"/>
                </a:cxn>
                <a:cxn ang="0">
                  <a:pos x="157" y="98"/>
                </a:cxn>
                <a:cxn ang="0">
                  <a:pos x="178" y="84"/>
                </a:cxn>
                <a:cxn ang="0">
                  <a:pos x="197" y="70"/>
                </a:cxn>
                <a:cxn ang="0">
                  <a:pos x="218" y="56"/>
                </a:cxn>
                <a:cxn ang="0">
                  <a:pos x="237" y="44"/>
                </a:cxn>
                <a:cxn ang="0">
                  <a:pos x="258" y="31"/>
                </a:cxn>
                <a:cxn ang="0">
                  <a:pos x="279" y="19"/>
                </a:cxn>
                <a:cxn ang="0">
                  <a:pos x="300" y="10"/>
                </a:cxn>
                <a:cxn ang="0">
                  <a:pos x="322" y="0"/>
                </a:cxn>
                <a:cxn ang="0">
                  <a:pos x="343" y="11"/>
                </a:cxn>
                <a:cxn ang="0">
                  <a:pos x="364" y="27"/>
                </a:cxn>
                <a:cxn ang="0">
                  <a:pos x="382" y="44"/>
                </a:cxn>
                <a:cxn ang="0">
                  <a:pos x="399" y="62"/>
                </a:cxn>
                <a:cxn ang="0">
                  <a:pos x="417" y="81"/>
                </a:cxn>
                <a:cxn ang="0">
                  <a:pos x="431" y="103"/>
                </a:cxn>
                <a:cxn ang="0">
                  <a:pos x="444" y="123"/>
                </a:cxn>
                <a:cxn ang="0">
                  <a:pos x="457" y="143"/>
                </a:cxn>
              </a:cxnLst>
              <a:rect l="0" t="0" r="r" b="b"/>
              <a:pathLst>
                <a:path w="491" h="302">
                  <a:moveTo>
                    <a:pt x="457" y="143"/>
                  </a:moveTo>
                  <a:lnTo>
                    <a:pt x="470" y="182"/>
                  </a:lnTo>
                  <a:lnTo>
                    <a:pt x="481" y="220"/>
                  </a:lnTo>
                  <a:lnTo>
                    <a:pt x="489" y="260"/>
                  </a:lnTo>
                  <a:lnTo>
                    <a:pt x="491" y="302"/>
                  </a:lnTo>
                  <a:lnTo>
                    <a:pt x="470" y="286"/>
                  </a:lnTo>
                  <a:lnTo>
                    <a:pt x="446" y="279"/>
                  </a:lnTo>
                  <a:lnTo>
                    <a:pt x="419" y="274"/>
                  </a:lnTo>
                  <a:lnTo>
                    <a:pt x="391" y="269"/>
                  </a:lnTo>
                  <a:lnTo>
                    <a:pt x="367" y="265"/>
                  </a:lnTo>
                  <a:lnTo>
                    <a:pt x="345" y="255"/>
                  </a:lnTo>
                  <a:lnTo>
                    <a:pt x="330" y="240"/>
                  </a:lnTo>
                  <a:lnTo>
                    <a:pt x="322" y="213"/>
                  </a:lnTo>
                  <a:lnTo>
                    <a:pt x="321" y="187"/>
                  </a:lnTo>
                  <a:lnTo>
                    <a:pt x="326" y="159"/>
                  </a:lnTo>
                  <a:lnTo>
                    <a:pt x="326" y="137"/>
                  </a:lnTo>
                  <a:lnTo>
                    <a:pt x="305" y="123"/>
                  </a:lnTo>
                  <a:lnTo>
                    <a:pt x="293" y="151"/>
                  </a:lnTo>
                  <a:lnTo>
                    <a:pt x="289" y="184"/>
                  </a:lnTo>
                  <a:lnTo>
                    <a:pt x="290" y="216"/>
                  </a:lnTo>
                  <a:lnTo>
                    <a:pt x="297" y="244"/>
                  </a:lnTo>
                  <a:lnTo>
                    <a:pt x="0" y="188"/>
                  </a:lnTo>
                  <a:lnTo>
                    <a:pt x="19" y="182"/>
                  </a:lnTo>
                  <a:lnTo>
                    <a:pt x="40" y="173"/>
                  </a:lnTo>
                  <a:lnTo>
                    <a:pt x="59" y="164"/>
                  </a:lnTo>
                  <a:lnTo>
                    <a:pt x="78" y="153"/>
                  </a:lnTo>
                  <a:lnTo>
                    <a:pt x="99" y="140"/>
                  </a:lnTo>
                  <a:lnTo>
                    <a:pt x="119" y="126"/>
                  </a:lnTo>
                  <a:lnTo>
                    <a:pt x="138" y="114"/>
                  </a:lnTo>
                  <a:lnTo>
                    <a:pt x="157" y="98"/>
                  </a:lnTo>
                  <a:lnTo>
                    <a:pt x="178" y="84"/>
                  </a:lnTo>
                  <a:lnTo>
                    <a:pt x="197" y="70"/>
                  </a:lnTo>
                  <a:lnTo>
                    <a:pt x="218" y="56"/>
                  </a:lnTo>
                  <a:lnTo>
                    <a:pt x="237" y="44"/>
                  </a:lnTo>
                  <a:lnTo>
                    <a:pt x="258" y="31"/>
                  </a:lnTo>
                  <a:lnTo>
                    <a:pt x="279" y="19"/>
                  </a:lnTo>
                  <a:lnTo>
                    <a:pt x="300" y="10"/>
                  </a:lnTo>
                  <a:lnTo>
                    <a:pt x="322" y="0"/>
                  </a:lnTo>
                  <a:lnTo>
                    <a:pt x="343" y="11"/>
                  </a:lnTo>
                  <a:lnTo>
                    <a:pt x="364" y="27"/>
                  </a:lnTo>
                  <a:lnTo>
                    <a:pt x="382" y="44"/>
                  </a:lnTo>
                  <a:lnTo>
                    <a:pt x="399" y="62"/>
                  </a:lnTo>
                  <a:lnTo>
                    <a:pt x="417" y="81"/>
                  </a:lnTo>
                  <a:lnTo>
                    <a:pt x="431" y="103"/>
                  </a:lnTo>
                  <a:lnTo>
                    <a:pt x="444" y="123"/>
                  </a:lnTo>
                  <a:lnTo>
                    <a:pt x="457" y="143"/>
                  </a:lnTo>
                  <a:close/>
                </a:path>
              </a:pathLst>
            </a:custGeom>
            <a:solidFill>
              <a:srgbClr val="D1B2A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668308" y="428603"/>
              <a:ext cx="134938" cy="80963"/>
            </a:xfrm>
            <a:custGeom>
              <a:avLst/>
              <a:gdLst/>
              <a:ahLst/>
              <a:cxnLst>
                <a:cxn ang="0">
                  <a:pos x="168" y="8"/>
                </a:cxn>
                <a:cxn ang="0">
                  <a:pos x="165" y="30"/>
                </a:cxn>
                <a:cxn ang="0">
                  <a:pos x="160" y="53"/>
                </a:cxn>
                <a:cxn ang="0">
                  <a:pos x="154" y="78"/>
                </a:cxn>
                <a:cxn ang="0">
                  <a:pos x="147" y="101"/>
                </a:cxn>
                <a:cxn ang="0">
                  <a:pos x="134" y="96"/>
                </a:cxn>
                <a:cxn ang="0">
                  <a:pos x="123" y="87"/>
                </a:cxn>
                <a:cxn ang="0">
                  <a:pos x="115" y="75"/>
                </a:cxn>
                <a:cxn ang="0">
                  <a:pos x="105" y="64"/>
                </a:cxn>
                <a:cxn ang="0">
                  <a:pos x="93" y="68"/>
                </a:cxn>
                <a:cxn ang="0">
                  <a:pos x="80" y="72"/>
                </a:cxn>
                <a:cxn ang="0">
                  <a:pos x="65" y="73"/>
                </a:cxn>
                <a:cxn ang="0">
                  <a:pos x="52" y="75"/>
                </a:cxn>
                <a:cxn ang="0">
                  <a:pos x="38" y="76"/>
                </a:cxn>
                <a:cxn ang="0">
                  <a:pos x="25" y="78"/>
                </a:cxn>
                <a:cxn ang="0">
                  <a:pos x="12" y="81"/>
                </a:cxn>
                <a:cxn ang="0">
                  <a:pos x="0" y="84"/>
                </a:cxn>
                <a:cxn ang="0">
                  <a:pos x="4" y="72"/>
                </a:cxn>
                <a:cxn ang="0">
                  <a:pos x="11" y="58"/>
                </a:cxn>
                <a:cxn ang="0">
                  <a:pos x="19" y="45"/>
                </a:cxn>
                <a:cxn ang="0">
                  <a:pos x="28" y="31"/>
                </a:cxn>
                <a:cxn ang="0">
                  <a:pos x="38" y="20"/>
                </a:cxn>
                <a:cxn ang="0">
                  <a:pos x="51" y="9"/>
                </a:cxn>
                <a:cxn ang="0">
                  <a:pos x="64" y="3"/>
                </a:cxn>
                <a:cxn ang="0">
                  <a:pos x="80" y="0"/>
                </a:cxn>
                <a:cxn ang="0">
                  <a:pos x="91" y="0"/>
                </a:cxn>
                <a:cxn ang="0">
                  <a:pos x="102" y="0"/>
                </a:cxn>
                <a:cxn ang="0">
                  <a:pos x="115" y="0"/>
                </a:cxn>
                <a:cxn ang="0">
                  <a:pos x="126" y="0"/>
                </a:cxn>
                <a:cxn ang="0">
                  <a:pos x="138" y="2"/>
                </a:cxn>
                <a:cxn ang="0">
                  <a:pos x="147" y="3"/>
                </a:cxn>
                <a:cxn ang="0">
                  <a:pos x="158" y="5"/>
                </a:cxn>
                <a:cxn ang="0">
                  <a:pos x="168" y="8"/>
                </a:cxn>
              </a:cxnLst>
              <a:rect l="0" t="0" r="r" b="b"/>
              <a:pathLst>
                <a:path w="168" h="101">
                  <a:moveTo>
                    <a:pt x="168" y="8"/>
                  </a:moveTo>
                  <a:lnTo>
                    <a:pt x="165" y="30"/>
                  </a:lnTo>
                  <a:lnTo>
                    <a:pt x="160" y="53"/>
                  </a:lnTo>
                  <a:lnTo>
                    <a:pt x="154" y="78"/>
                  </a:lnTo>
                  <a:lnTo>
                    <a:pt x="147" y="101"/>
                  </a:lnTo>
                  <a:lnTo>
                    <a:pt x="134" y="96"/>
                  </a:lnTo>
                  <a:lnTo>
                    <a:pt x="123" y="87"/>
                  </a:lnTo>
                  <a:lnTo>
                    <a:pt x="115" y="75"/>
                  </a:lnTo>
                  <a:lnTo>
                    <a:pt x="105" y="64"/>
                  </a:lnTo>
                  <a:lnTo>
                    <a:pt x="93" y="68"/>
                  </a:lnTo>
                  <a:lnTo>
                    <a:pt x="80" y="72"/>
                  </a:lnTo>
                  <a:lnTo>
                    <a:pt x="65" y="73"/>
                  </a:lnTo>
                  <a:lnTo>
                    <a:pt x="52" y="75"/>
                  </a:lnTo>
                  <a:lnTo>
                    <a:pt x="38" y="76"/>
                  </a:lnTo>
                  <a:lnTo>
                    <a:pt x="25" y="78"/>
                  </a:lnTo>
                  <a:lnTo>
                    <a:pt x="12" y="81"/>
                  </a:lnTo>
                  <a:lnTo>
                    <a:pt x="0" y="84"/>
                  </a:lnTo>
                  <a:lnTo>
                    <a:pt x="4" y="72"/>
                  </a:lnTo>
                  <a:lnTo>
                    <a:pt x="11" y="58"/>
                  </a:lnTo>
                  <a:lnTo>
                    <a:pt x="19" y="45"/>
                  </a:lnTo>
                  <a:lnTo>
                    <a:pt x="28" y="31"/>
                  </a:lnTo>
                  <a:lnTo>
                    <a:pt x="38" y="20"/>
                  </a:lnTo>
                  <a:lnTo>
                    <a:pt x="51" y="9"/>
                  </a:lnTo>
                  <a:lnTo>
                    <a:pt x="64" y="3"/>
                  </a:lnTo>
                  <a:lnTo>
                    <a:pt x="80" y="0"/>
                  </a:lnTo>
                  <a:lnTo>
                    <a:pt x="91" y="0"/>
                  </a:lnTo>
                  <a:lnTo>
                    <a:pt x="102" y="0"/>
                  </a:lnTo>
                  <a:lnTo>
                    <a:pt x="115" y="0"/>
                  </a:lnTo>
                  <a:lnTo>
                    <a:pt x="126" y="0"/>
                  </a:lnTo>
                  <a:lnTo>
                    <a:pt x="138" y="2"/>
                  </a:lnTo>
                  <a:lnTo>
                    <a:pt x="147" y="3"/>
                  </a:lnTo>
                  <a:lnTo>
                    <a:pt x="158" y="5"/>
                  </a:lnTo>
                  <a:lnTo>
                    <a:pt x="168" y="8"/>
                  </a:lnTo>
                  <a:close/>
                </a:path>
              </a:pathLst>
            </a:custGeom>
            <a:solidFill>
              <a:srgbClr val="D1B2A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sp>
          <p:nvSpPr>
            <p:cNvPr id="1043" name="Freeform 19"/>
            <p:cNvSpPr>
              <a:spLocks/>
            </p:cNvSpPr>
            <p:nvPr/>
          </p:nvSpPr>
          <p:spPr bwMode="auto">
            <a:xfrm>
              <a:off x="903258" y="525441"/>
              <a:ext cx="482600" cy="127000"/>
            </a:xfrm>
            <a:custGeom>
              <a:avLst/>
              <a:gdLst/>
              <a:ahLst/>
              <a:cxnLst>
                <a:cxn ang="0">
                  <a:pos x="592" y="23"/>
                </a:cxn>
                <a:cxn ang="0">
                  <a:pos x="571" y="65"/>
                </a:cxn>
                <a:cxn ang="0">
                  <a:pos x="208" y="155"/>
                </a:cxn>
                <a:cxn ang="0">
                  <a:pos x="6" y="147"/>
                </a:cxn>
                <a:cxn ang="0">
                  <a:pos x="3" y="124"/>
                </a:cxn>
                <a:cxn ang="0">
                  <a:pos x="24" y="99"/>
                </a:cxn>
                <a:cxn ang="0">
                  <a:pos x="22" y="105"/>
                </a:cxn>
                <a:cxn ang="0">
                  <a:pos x="21" y="119"/>
                </a:cxn>
                <a:cxn ang="0">
                  <a:pos x="32" y="130"/>
                </a:cxn>
                <a:cxn ang="0">
                  <a:pos x="48" y="132"/>
                </a:cxn>
                <a:cxn ang="0">
                  <a:pos x="64" y="129"/>
                </a:cxn>
                <a:cxn ang="0">
                  <a:pos x="78" y="123"/>
                </a:cxn>
                <a:cxn ang="0">
                  <a:pos x="120" y="115"/>
                </a:cxn>
                <a:cxn ang="0">
                  <a:pos x="157" y="95"/>
                </a:cxn>
                <a:cxn ang="0">
                  <a:pos x="194" y="79"/>
                </a:cxn>
                <a:cxn ang="0">
                  <a:pos x="239" y="85"/>
                </a:cxn>
                <a:cxn ang="0">
                  <a:pos x="284" y="93"/>
                </a:cxn>
                <a:cxn ang="0">
                  <a:pos x="333" y="96"/>
                </a:cxn>
                <a:cxn ang="0">
                  <a:pos x="383" y="90"/>
                </a:cxn>
                <a:cxn ang="0">
                  <a:pos x="426" y="74"/>
                </a:cxn>
                <a:cxn ang="0">
                  <a:pos x="426" y="63"/>
                </a:cxn>
                <a:cxn ang="0">
                  <a:pos x="418" y="53"/>
                </a:cxn>
                <a:cxn ang="0">
                  <a:pos x="377" y="60"/>
                </a:cxn>
                <a:cxn ang="0">
                  <a:pos x="337" y="60"/>
                </a:cxn>
                <a:cxn ang="0">
                  <a:pos x="298" y="56"/>
                </a:cxn>
                <a:cxn ang="0">
                  <a:pos x="261" y="48"/>
                </a:cxn>
                <a:cxn ang="0">
                  <a:pos x="226" y="42"/>
                </a:cxn>
                <a:cxn ang="0">
                  <a:pos x="191" y="43"/>
                </a:cxn>
                <a:cxn ang="0">
                  <a:pos x="155" y="53"/>
                </a:cxn>
                <a:cxn ang="0">
                  <a:pos x="120" y="74"/>
                </a:cxn>
                <a:cxn ang="0">
                  <a:pos x="107" y="77"/>
                </a:cxn>
                <a:cxn ang="0">
                  <a:pos x="94" y="81"/>
                </a:cxn>
                <a:cxn ang="0">
                  <a:pos x="80" y="82"/>
                </a:cxn>
                <a:cxn ang="0">
                  <a:pos x="66" y="82"/>
                </a:cxn>
                <a:cxn ang="0">
                  <a:pos x="125" y="53"/>
                </a:cxn>
                <a:cxn ang="0">
                  <a:pos x="189" y="32"/>
                </a:cxn>
                <a:cxn ang="0">
                  <a:pos x="255" y="17"/>
                </a:cxn>
                <a:cxn ang="0">
                  <a:pos x="324" y="6"/>
                </a:cxn>
                <a:cxn ang="0">
                  <a:pos x="394" y="1"/>
                </a:cxn>
                <a:cxn ang="0">
                  <a:pos x="465" y="0"/>
                </a:cxn>
                <a:cxn ang="0">
                  <a:pos x="537" y="3"/>
                </a:cxn>
                <a:cxn ang="0">
                  <a:pos x="608" y="6"/>
                </a:cxn>
              </a:cxnLst>
              <a:rect l="0" t="0" r="r" b="b"/>
              <a:pathLst>
                <a:path w="608" h="160">
                  <a:moveTo>
                    <a:pt x="608" y="6"/>
                  </a:moveTo>
                  <a:lnTo>
                    <a:pt x="592" y="23"/>
                  </a:lnTo>
                  <a:lnTo>
                    <a:pt x="580" y="43"/>
                  </a:lnTo>
                  <a:lnTo>
                    <a:pt x="571" y="65"/>
                  </a:lnTo>
                  <a:lnTo>
                    <a:pt x="561" y="87"/>
                  </a:lnTo>
                  <a:lnTo>
                    <a:pt x="208" y="155"/>
                  </a:lnTo>
                  <a:lnTo>
                    <a:pt x="6" y="160"/>
                  </a:lnTo>
                  <a:lnTo>
                    <a:pt x="6" y="147"/>
                  </a:lnTo>
                  <a:lnTo>
                    <a:pt x="6" y="135"/>
                  </a:lnTo>
                  <a:lnTo>
                    <a:pt x="3" y="124"/>
                  </a:lnTo>
                  <a:lnTo>
                    <a:pt x="0" y="115"/>
                  </a:lnTo>
                  <a:lnTo>
                    <a:pt x="24" y="99"/>
                  </a:lnTo>
                  <a:lnTo>
                    <a:pt x="25" y="101"/>
                  </a:lnTo>
                  <a:lnTo>
                    <a:pt x="22" y="105"/>
                  </a:lnTo>
                  <a:lnTo>
                    <a:pt x="19" y="112"/>
                  </a:lnTo>
                  <a:lnTo>
                    <a:pt x="21" y="119"/>
                  </a:lnTo>
                  <a:lnTo>
                    <a:pt x="25" y="126"/>
                  </a:lnTo>
                  <a:lnTo>
                    <a:pt x="32" y="130"/>
                  </a:lnTo>
                  <a:lnTo>
                    <a:pt x="40" y="132"/>
                  </a:lnTo>
                  <a:lnTo>
                    <a:pt x="48" y="132"/>
                  </a:lnTo>
                  <a:lnTo>
                    <a:pt x="56" y="130"/>
                  </a:lnTo>
                  <a:lnTo>
                    <a:pt x="64" y="129"/>
                  </a:lnTo>
                  <a:lnTo>
                    <a:pt x="72" y="126"/>
                  </a:lnTo>
                  <a:lnTo>
                    <a:pt x="78" y="123"/>
                  </a:lnTo>
                  <a:lnTo>
                    <a:pt x="101" y="121"/>
                  </a:lnTo>
                  <a:lnTo>
                    <a:pt x="120" y="115"/>
                  </a:lnTo>
                  <a:lnTo>
                    <a:pt x="139" y="104"/>
                  </a:lnTo>
                  <a:lnTo>
                    <a:pt x="157" y="95"/>
                  </a:lnTo>
                  <a:lnTo>
                    <a:pt x="175" y="85"/>
                  </a:lnTo>
                  <a:lnTo>
                    <a:pt x="194" y="79"/>
                  </a:lnTo>
                  <a:lnTo>
                    <a:pt x="215" y="77"/>
                  </a:lnTo>
                  <a:lnTo>
                    <a:pt x="239" y="85"/>
                  </a:lnTo>
                  <a:lnTo>
                    <a:pt x="261" y="90"/>
                  </a:lnTo>
                  <a:lnTo>
                    <a:pt x="284" y="93"/>
                  </a:lnTo>
                  <a:lnTo>
                    <a:pt x="309" y="95"/>
                  </a:lnTo>
                  <a:lnTo>
                    <a:pt x="333" y="96"/>
                  </a:lnTo>
                  <a:lnTo>
                    <a:pt x="359" y="95"/>
                  </a:lnTo>
                  <a:lnTo>
                    <a:pt x="383" y="90"/>
                  </a:lnTo>
                  <a:lnTo>
                    <a:pt x="406" y="84"/>
                  </a:lnTo>
                  <a:lnTo>
                    <a:pt x="426" y="74"/>
                  </a:lnTo>
                  <a:lnTo>
                    <a:pt x="426" y="68"/>
                  </a:lnTo>
                  <a:lnTo>
                    <a:pt x="426" y="63"/>
                  </a:lnTo>
                  <a:lnTo>
                    <a:pt x="423" y="57"/>
                  </a:lnTo>
                  <a:lnTo>
                    <a:pt x="418" y="53"/>
                  </a:lnTo>
                  <a:lnTo>
                    <a:pt x="398" y="59"/>
                  </a:lnTo>
                  <a:lnTo>
                    <a:pt x="377" y="60"/>
                  </a:lnTo>
                  <a:lnTo>
                    <a:pt x="356" y="62"/>
                  </a:lnTo>
                  <a:lnTo>
                    <a:pt x="337" y="60"/>
                  </a:lnTo>
                  <a:lnTo>
                    <a:pt x="317" y="59"/>
                  </a:lnTo>
                  <a:lnTo>
                    <a:pt x="298" y="56"/>
                  </a:lnTo>
                  <a:lnTo>
                    <a:pt x="280" y="51"/>
                  </a:lnTo>
                  <a:lnTo>
                    <a:pt x="261" y="48"/>
                  </a:lnTo>
                  <a:lnTo>
                    <a:pt x="244" y="45"/>
                  </a:lnTo>
                  <a:lnTo>
                    <a:pt x="226" y="42"/>
                  </a:lnTo>
                  <a:lnTo>
                    <a:pt x="208" y="42"/>
                  </a:lnTo>
                  <a:lnTo>
                    <a:pt x="191" y="43"/>
                  </a:lnTo>
                  <a:lnTo>
                    <a:pt x="173" y="46"/>
                  </a:lnTo>
                  <a:lnTo>
                    <a:pt x="155" y="53"/>
                  </a:lnTo>
                  <a:lnTo>
                    <a:pt x="138" y="62"/>
                  </a:lnTo>
                  <a:lnTo>
                    <a:pt x="120" y="74"/>
                  </a:lnTo>
                  <a:lnTo>
                    <a:pt x="114" y="76"/>
                  </a:lnTo>
                  <a:lnTo>
                    <a:pt x="107" y="77"/>
                  </a:lnTo>
                  <a:lnTo>
                    <a:pt x="101" y="79"/>
                  </a:lnTo>
                  <a:lnTo>
                    <a:pt x="94" y="81"/>
                  </a:lnTo>
                  <a:lnTo>
                    <a:pt x="88" y="82"/>
                  </a:lnTo>
                  <a:lnTo>
                    <a:pt x="80" y="82"/>
                  </a:lnTo>
                  <a:lnTo>
                    <a:pt x="74" y="82"/>
                  </a:lnTo>
                  <a:lnTo>
                    <a:pt x="66" y="82"/>
                  </a:lnTo>
                  <a:lnTo>
                    <a:pt x="94" y="67"/>
                  </a:lnTo>
                  <a:lnTo>
                    <a:pt x="125" y="53"/>
                  </a:lnTo>
                  <a:lnTo>
                    <a:pt x="157" y="42"/>
                  </a:lnTo>
                  <a:lnTo>
                    <a:pt x="189" y="32"/>
                  </a:lnTo>
                  <a:lnTo>
                    <a:pt x="221" y="23"/>
                  </a:lnTo>
                  <a:lnTo>
                    <a:pt x="255" y="17"/>
                  </a:lnTo>
                  <a:lnTo>
                    <a:pt x="290" y="11"/>
                  </a:lnTo>
                  <a:lnTo>
                    <a:pt x="324" y="6"/>
                  </a:lnTo>
                  <a:lnTo>
                    <a:pt x="359" y="4"/>
                  </a:lnTo>
                  <a:lnTo>
                    <a:pt x="394" y="1"/>
                  </a:lnTo>
                  <a:lnTo>
                    <a:pt x="430" y="1"/>
                  </a:lnTo>
                  <a:lnTo>
                    <a:pt x="465" y="0"/>
                  </a:lnTo>
                  <a:lnTo>
                    <a:pt x="502" y="1"/>
                  </a:lnTo>
                  <a:lnTo>
                    <a:pt x="537" y="3"/>
                  </a:lnTo>
                  <a:lnTo>
                    <a:pt x="572" y="4"/>
                  </a:lnTo>
                  <a:lnTo>
                    <a:pt x="608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sp>
          <p:nvSpPr>
            <p:cNvPr id="1044" name="Freeform 20"/>
            <p:cNvSpPr>
              <a:spLocks/>
            </p:cNvSpPr>
            <p:nvPr/>
          </p:nvSpPr>
          <p:spPr bwMode="auto">
            <a:xfrm>
              <a:off x="1395383" y="530203"/>
              <a:ext cx="655638" cy="481013"/>
            </a:xfrm>
            <a:custGeom>
              <a:avLst/>
              <a:gdLst/>
              <a:ahLst/>
              <a:cxnLst>
                <a:cxn ang="0">
                  <a:pos x="455" y="82"/>
                </a:cxn>
                <a:cxn ang="0">
                  <a:pos x="508" y="104"/>
                </a:cxn>
                <a:cxn ang="0">
                  <a:pos x="561" y="129"/>
                </a:cxn>
                <a:cxn ang="0">
                  <a:pos x="612" y="160"/>
                </a:cxn>
                <a:cxn ang="0">
                  <a:pos x="667" y="224"/>
                </a:cxn>
                <a:cxn ang="0">
                  <a:pos x="715" y="320"/>
                </a:cxn>
                <a:cxn ang="0">
                  <a:pos x="755" y="420"/>
                </a:cxn>
                <a:cxn ang="0">
                  <a:pos x="797" y="521"/>
                </a:cxn>
                <a:cxn ang="0">
                  <a:pos x="824" y="578"/>
                </a:cxn>
                <a:cxn ang="0">
                  <a:pos x="819" y="591"/>
                </a:cxn>
                <a:cxn ang="0">
                  <a:pos x="805" y="597"/>
                </a:cxn>
                <a:cxn ang="0">
                  <a:pos x="790" y="602"/>
                </a:cxn>
                <a:cxn ang="0">
                  <a:pos x="758" y="595"/>
                </a:cxn>
                <a:cxn ang="0">
                  <a:pos x="707" y="574"/>
                </a:cxn>
                <a:cxn ang="0">
                  <a:pos x="657" y="550"/>
                </a:cxn>
                <a:cxn ang="0">
                  <a:pos x="606" y="527"/>
                </a:cxn>
                <a:cxn ang="0">
                  <a:pos x="558" y="502"/>
                </a:cxn>
                <a:cxn ang="0">
                  <a:pos x="508" y="474"/>
                </a:cxn>
                <a:cxn ang="0">
                  <a:pos x="460" y="446"/>
                </a:cxn>
                <a:cxn ang="0">
                  <a:pos x="413" y="417"/>
                </a:cxn>
                <a:cxn ang="0">
                  <a:pos x="369" y="400"/>
                </a:cxn>
                <a:cxn ang="0">
                  <a:pos x="330" y="400"/>
                </a:cxn>
                <a:cxn ang="0">
                  <a:pos x="290" y="401"/>
                </a:cxn>
                <a:cxn ang="0">
                  <a:pos x="251" y="404"/>
                </a:cxn>
                <a:cxn ang="0">
                  <a:pos x="211" y="410"/>
                </a:cxn>
                <a:cxn ang="0">
                  <a:pos x="173" y="415"/>
                </a:cxn>
                <a:cxn ang="0">
                  <a:pos x="136" y="421"/>
                </a:cxn>
                <a:cxn ang="0">
                  <a:pos x="97" y="428"/>
                </a:cxn>
                <a:cxn ang="0">
                  <a:pos x="53" y="101"/>
                </a:cxn>
                <a:cxn ang="0">
                  <a:pos x="49" y="85"/>
                </a:cxn>
                <a:cxn ang="0">
                  <a:pos x="32" y="76"/>
                </a:cxn>
                <a:cxn ang="0">
                  <a:pos x="41" y="0"/>
                </a:cxn>
              </a:cxnLst>
              <a:rect l="0" t="0" r="r" b="b"/>
              <a:pathLst>
                <a:path w="824" h="605">
                  <a:moveTo>
                    <a:pt x="428" y="73"/>
                  </a:moveTo>
                  <a:lnTo>
                    <a:pt x="455" y="82"/>
                  </a:lnTo>
                  <a:lnTo>
                    <a:pt x="481" y="93"/>
                  </a:lnTo>
                  <a:lnTo>
                    <a:pt x="508" y="104"/>
                  </a:lnTo>
                  <a:lnTo>
                    <a:pt x="535" y="117"/>
                  </a:lnTo>
                  <a:lnTo>
                    <a:pt x="561" y="129"/>
                  </a:lnTo>
                  <a:lnTo>
                    <a:pt x="587" y="143"/>
                  </a:lnTo>
                  <a:lnTo>
                    <a:pt x="612" y="160"/>
                  </a:lnTo>
                  <a:lnTo>
                    <a:pt x="638" y="177"/>
                  </a:lnTo>
                  <a:lnTo>
                    <a:pt x="667" y="224"/>
                  </a:lnTo>
                  <a:lnTo>
                    <a:pt x="693" y="272"/>
                  </a:lnTo>
                  <a:lnTo>
                    <a:pt x="715" y="320"/>
                  </a:lnTo>
                  <a:lnTo>
                    <a:pt x="736" y="370"/>
                  </a:lnTo>
                  <a:lnTo>
                    <a:pt x="755" y="420"/>
                  </a:lnTo>
                  <a:lnTo>
                    <a:pt x="776" y="471"/>
                  </a:lnTo>
                  <a:lnTo>
                    <a:pt x="797" y="521"/>
                  </a:lnTo>
                  <a:lnTo>
                    <a:pt x="821" y="569"/>
                  </a:lnTo>
                  <a:lnTo>
                    <a:pt x="824" y="578"/>
                  </a:lnTo>
                  <a:lnTo>
                    <a:pt x="823" y="586"/>
                  </a:lnTo>
                  <a:lnTo>
                    <a:pt x="819" y="591"/>
                  </a:lnTo>
                  <a:lnTo>
                    <a:pt x="813" y="594"/>
                  </a:lnTo>
                  <a:lnTo>
                    <a:pt x="805" y="597"/>
                  </a:lnTo>
                  <a:lnTo>
                    <a:pt x="797" y="599"/>
                  </a:lnTo>
                  <a:lnTo>
                    <a:pt x="790" y="602"/>
                  </a:lnTo>
                  <a:lnTo>
                    <a:pt x="784" y="605"/>
                  </a:lnTo>
                  <a:lnTo>
                    <a:pt x="758" y="595"/>
                  </a:lnTo>
                  <a:lnTo>
                    <a:pt x="733" y="585"/>
                  </a:lnTo>
                  <a:lnTo>
                    <a:pt x="707" y="574"/>
                  </a:lnTo>
                  <a:lnTo>
                    <a:pt x="681" y="563"/>
                  </a:lnTo>
                  <a:lnTo>
                    <a:pt x="657" y="550"/>
                  </a:lnTo>
                  <a:lnTo>
                    <a:pt x="632" y="539"/>
                  </a:lnTo>
                  <a:lnTo>
                    <a:pt x="606" y="527"/>
                  </a:lnTo>
                  <a:lnTo>
                    <a:pt x="582" y="515"/>
                  </a:lnTo>
                  <a:lnTo>
                    <a:pt x="558" y="502"/>
                  </a:lnTo>
                  <a:lnTo>
                    <a:pt x="532" y="488"/>
                  </a:lnTo>
                  <a:lnTo>
                    <a:pt x="508" y="474"/>
                  </a:lnTo>
                  <a:lnTo>
                    <a:pt x="484" y="460"/>
                  </a:lnTo>
                  <a:lnTo>
                    <a:pt x="460" y="446"/>
                  </a:lnTo>
                  <a:lnTo>
                    <a:pt x="436" y="432"/>
                  </a:lnTo>
                  <a:lnTo>
                    <a:pt x="413" y="417"/>
                  </a:lnTo>
                  <a:lnTo>
                    <a:pt x="389" y="401"/>
                  </a:lnTo>
                  <a:lnTo>
                    <a:pt x="369" y="400"/>
                  </a:lnTo>
                  <a:lnTo>
                    <a:pt x="349" y="400"/>
                  </a:lnTo>
                  <a:lnTo>
                    <a:pt x="330" y="400"/>
                  </a:lnTo>
                  <a:lnTo>
                    <a:pt x="309" y="400"/>
                  </a:lnTo>
                  <a:lnTo>
                    <a:pt x="290" y="401"/>
                  </a:lnTo>
                  <a:lnTo>
                    <a:pt x="271" y="403"/>
                  </a:lnTo>
                  <a:lnTo>
                    <a:pt x="251" y="404"/>
                  </a:lnTo>
                  <a:lnTo>
                    <a:pt x="232" y="407"/>
                  </a:lnTo>
                  <a:lnTo>
                    <a:pt x="211" y="410"/>
                  </a:lnTo>
                  <a:lnTo>
                    <a:pt x="192" y="412"/>
                  </a:lnTo>
                  <a:lnTo>
                    <a:pt x="173" y="415"/>
                  </a:lnTo>
                  <a:lnTo>
                    <a:pt x="154" y="418"/>
                  </a:lnTo>
                  <a:lnTo>
                    <a:pt x="136" y="421"/>
                  </a:lnTo>
                  <a:lnTo>
                    <a:pt x="117" y="424"/>
                  </a:lnTo>
                  <a:lnTo>
                    <a:pt x="97" y="428"/>
                  </a:lnTo>
                  <a:lnTo>
                    <a:pt x="78" y="431"/>
                  </a:lnTo>
                  <a:lnTo>
                    <a:pt x="53" y="101"/>
                  </a:lnTo>
                  <a:lnTo>
                    <a:pt x="54" y="93"/>
                  </a:lnTo>
                  <a:lnTo>
                    <a:pt x="49" y="85"/>
                  </a:lnTo>
                  <a:lnTo>
                    <a:pt x="41" y="79"/>
                  </a:lnTo>
                  <a:lnTo>
                    <a:pt x="32" y="76"/>
                  </a:lnTo>
                  <a:lnTo>
                    <a:pt x="0" y="76"/>
                  </a:lnTo>
                  <a:lnTo>
                    <a:pt x="41" y="0"/>
                  </a:lnTo>
                  <a:lnTo>
                    <a:pt x="428" y="73"/>
                  </a:lnTo>
                  <a:close/>
                </a:path>
              </a:pathLst>
            </a:custGeom>
            <a:solidFill>
              <a:srgbClr val="D1B2A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sp>
          <p:nvSpPr>
            <p:cNvPr id="1045" name="Freeform 21"/>
            <p:cNvSpPr>
              <a:spLocks/>
            </p:cNvSpPr>
            <p:nvPr/>
          </p:nvSpPr>
          <p:spPr bwMode="auto">
            <a:xfrm>
              <a:off x="585758" y="536553"/>
              <a:ext cx="293688" cy="255588"/>
            </a:xfrm>
            <a:custGeom>
              <a:avLst/>
              <a:gdLst/>
              <a:ahLst/>
              <a:cxnLst>
                <a:cxn ang="0">
                  <a:pos x="249" y="53"/>
                </a:cxn>
                <a:cxn ang="0">
                  <a:pos x="249" y="93"/>
                </a:cxn>
                <a:cxn ang="0">
                  <a:pos x="275" y="98"/>
                </a:cxn>
                <a:cxn ang="0">
                  <a:pos x="278" y="58"/>
                </a:cxn>
                <a:cxn ang="0">
                  <a:pos x="291" y="39"/>
                </a:cxn>
                <a:cxn ang="0">
                  <a:pos x="312" y="42"/>
                </a:cxn>
                <a:cxn ang="0">
                  <a:pos x="331" y="51"/>
                </a:cxn>
                <a:cxn ang="0">
                  <a:pos x="345" y="65"/>
                </a:cxn>
                <a:cxn ang="0">
                  <a:pos x="355" y="93"/>
                </a:cxn>
                <a:cxn ang="0">
                  <a:pos x="366" y="131"/>
                </a:cxn>
                <a:cxn ang="0">
                  <a:pos x="348" y="157"/>
                </a:cxn>
                <a:cxn ang="0">
                  <a:pos x="310" y="173"/>
                </a:cxn>
                <a:cxn ang="0">
                  <a:pos x="270" y="190"/>
                </a:cxn>
                <a:cxn ang="0">
                  <a:pos x="231" y="209"/>
                </a:cxn>
                <a:cxn ang="0">
                  <a:pos x="194" y="230"/>
                </a:cxn>
                <a:cxn ang="0">
                  <a:pos x="157" y="254"/>
                </a:cxn>
                <a:cxn ang="0">
                  <a:pos x="122" y="278"/>
                </a:cxn>
                <a:cxn ang="0">
                  <a:pos x="87" y="306"/>
                </a:cxn>
                <a:cxn ang="0">
                  <a:pos x="61" y="324"/>
                </a:cxn>
                <a:cxn ang="0">
                  <a:pos x="39" y="319"/>
                </a:cxn>
                <a:cxn ang="0">
                  <a:pos x="26" y="308"/>
                </a:cxn>
                <a:cxn ang="0">
                  <a:pos x="24" y="291"/>
                </a:cxn>
                <a:cxn ang="0">
                  <a:pos x="36" y="283"/>
                </a:cxn>
                <a:cxn ang="0">
                  <a:pos x="42" y="269"/>
                </a:cxn>
                <a:cxn ang="0">
                  <a:pos x="39" y="246"/>
                </a:cxn>
                <a:cxn ang="0">
                  <a:pos x="21" y="216"/>
                </a:cxn>
                <a:cxn ang="0">
                  <a:pos x="5" y="185"/>
                </a:cxn>
                <a:cxn ang="0">
                  <a:pos x="0" y="151"/>
                </a:cxn>
                <a:cxn ang="0">
                  <a:pos x="16" y="115"/>
                </a:cxn>
                <a:cxn ang="0">
                  <a:pos x="31" y="78"/>
                </a:cxn>
                <a:cxn ang="0">
                  <a:pos x="50" y="44"/>
                </a:cxn>
                <a:cxn ang="0">
                  <a:pos x="77" y="20"/>
                </a:cxn>
                <a:cxn ang="0">
                  <a:pos x="97" y="25"/>
                </a:cxn>
                <a:cxn ang="0">
                  <a:pos x="103" y="36"/>
                </a:cxn>
                <a:cxn ang="0">
                  <a:pos x="121" y="39"/>
                </a:cxn>
                <a:cxn ang="0">
                  <a:pos x="132" y="20"/>
                </a:cxn>
                <a:cxn ang="0">
                  <a:pos x="146" y="13"/>
                </a:cxn>
                <a:cxn ang="0">
                  <a:pos x="162" y="10"/>
                </a:cxn>
                <a:cxn ang="0">
                  <a:pos x="177" y="6"/>
                </a:cxn>
                <a:cxn ang="0">
                  <a:pos x="193" y="2"/>
                </a:cxn>
                <a:cxn ang="0">
                  <a:pos x="204" y="10"/>
                </a:cxn>
                <a:cxn ang="0">
                  <a:pos x="215" y="22"/>
                </a:cxn>
                <a:cxn ang="0">
                  <a:pos x="230" y="31"/>
                </a:cxn>
                <a:cxn ang="0">
                  <a:pos x="246" y="34"/>
                </a:cxn>
              </a:cxnLst>
              <a:rect l="0" t="0" r="r" b="b"/>
              <a:pathLst>
                <a:path w="369" h="324">
                  <a:moveTo>
                    <a:pt x="255" y="34"/>
                  </a:moveTo>
                  <a:lnTo>
                    <a:pt x="249" y="53"/>
                  </a:lnTo>
                  <a:lnTo>
                    <a:pt x="246" y="73"/>
                  </a:lnTo>
                  <a:lnTo>
                    <a:pt x="249" y="93"/>
                  </a:lnTo>
                  <a:lnTo>
                    <a:pt x="259" y="111"/>
                  </a:lnTo>
                  <a:lnTo>
                    <a:pt x="275" y="98"/>
                  </a:lnTo>
                  <a:lnTo>
                    <a:pt x="278" y="79"/>
                  </a:lnTo>
                  <a:lnTo>
                    <a:pt x="278" y="58"/>
                  </a:lnTo>
                  <a:lnTo>
                    <a:pt x="281" y="37"/>
                  </a:lnTo>
                  <a:lnTo>
                    <a:pt x="291" y="39"/>
                  </a:lnTo>
                  <a:lnTo>
                    <a:pt x="302" y="41"/>
                  </a:lnTo>
                  <a:lnTo>
                    <a:pt x="312" y="42"/>
                  </a:lnTo>
                  <a:lnTo>
                    <a:pt x="323" y="47"/>
                  </a:lnTo>
                  <a:lnTo>
                    <a:pt x="331" y="51"/>
                  </a:lnTo>
                  <a:lnTo>
                    <a:pt x="339" y="58"/>
                  </a:lnTo>
                  <a:lnTo>
                    <a:pt x="345" y="65"/>
                  </a:lnTo>
                  <a:lnTo>
                    <a:pt x="348" y="75"/>
                  </a:lnTo>
                  <a:lnTo>
                    <a:pt x="355" y="93"/>
                  </a:lnTo>
                  <a:lnTo>
                    <a:pt x="361" y="112"/>
                  </a:lnTo>
                  <a:lnTo>
                    <a:pt x="366" y="131"/>
                  </a:lnTo>
                  <a:lnTo>
                    <a:pt x="369" y="151"/>
                  </a:lnTo>
                  <a:lnTo>
                    <a:pt x="348" y="157"/>
                  </a:lnTo>
                  <a:lnTo>
                    <a:pt x="329" y="165"/>
                  </a:lnTo>
                  <a:lnTo>
                    <a:pt x="310" y="173"/>
                  </a:lnTo>
                  <a:lnTo>
                    <a:pt x="289" y="181"/>
                  </a:lnTo>
                  <a:lnTo>
                    <a:pt x="270" y="190"/>
                  </a:lnTo>
                  <a:lnTo>
                    <a:pt x="251" y="199"/>
                  </a:lnTo>
                  <a:lnTo>
                    <a:pt x="231" y="209"/>
                  </a:lnTo>
                  <a:lnTo>
                    <a:pt x="214" y="219"/>
                  </a:lnTo>
                  <a:lnTo>
                    <a:pt x="194" y="230"/>
                  </a:lnTo>
                  <a:lnTo>
                    <a:pt x="175" y="241"/>
                  </a:lnTo>
                  <a:lnTo>
                    <a:pt x="157" y="254"/>
                  </a:lnTo>
                  <a:lnTo>
                    <a:pt x="140" y="266"/>
                  </a:lnTo>
                  <a:lnTo>
                    <a:pt x="122" y="278"/>
                  </a:lnTo>
                  <a:lnTo>
                    <a:pt x="105" y="292"/>
                  </a:lnTo>
                  <a:lnTo>
                    <a:pt x="87" y="306"/>
                  </a:lnTo>
                  <a:lnTo>
                    <a:pt x="71" y="322"/>
                  </a:lnTo>
                  <a:lnTo>
                    <a:pt x="61" y="324"/>
                  </a:lnTo>
                  <a:lnTo>
                    <a:pt x="50" y="322"/>
                  </a:lnTo>
                  <a:lnTo>
                    <a:pt x="39" y="319"/>
                  </a:lnTo>
                  <a:lnTo>
                    <a:pt x="29" y="314"/>
                  </a:lnTo>
                  <a:lnTo>
                    <a:pt x="26" y="308"/>
                  </a:lnTo>
                  <a:lnTo>
                    <a:pt x="24" y="299"/>
                  </a:lnTo>
                  <a:lnTo>
                    <a:pt x="24" y="291"/>
                  </a:lnTo>
                  <a:lnTo>
                    <a:pt x="24" y="282"/>
                  </a:lnTo>
                  <a:lnTo>
                    <a:pt x="36" y="283"/>
                  </a:lnTo>
                  <a:lnTo>
                    <a:pt x="40" y="278"/>
                  </a:lnTo>
                  <a:lnTo>
                    <a:pt x="42" y="269"/>
                  </a:lnTo>
                  <a:lnTo>
                    <a:pt x="45" y="261"/>
                  </a:lnTo>
                  <a:lnTo>
                    <a:pt x="39" y="246"/>
                  </a:lnTo>
                  <a:lnTo>
                    <a:pt x="31" y="230"/>
                  </a:lnTo>
                  <a:lnTo>
                    <a:pt x="21" y="216"/>
                  </a:lnTo>
                  <a:lnTo>
                    <a:pt x="12" y="201"/>
                  </a:lnTo>
                  <a:lnTo>
                    <a:pt x="5" y="185"/>
                  </a:lnTo>
                  <a:lnTo>
                    <a:pt x="0" y="168"/>
                  </a:lnTo>
                  <a:lnTo>
                    <a:pt x="0" y="151"/>
                  </a:lnTo>
                  <a:lnTo>
                    <a:pt x="7" y="131"/>
                  </a:lnTo>
                  <a:lnTo>
                    <a:pt x="16" y="115"/>
                  </a:lnTo>
                  <a:lnTo>
                    <a:pt x="23" y="97"/>
                  </a:lnTo>
                  <a:lnTo>
                    <a:pt x="31" y="78"/>
                  </a:lnTo>
                  <a:lnTo>
                    <a:pt x="40" y="59"/>
                  </a:lnTo>
                  <a:lnTo>
                    <a:pt x="50" y="44"/>
                  </a:lnTo>
                  <a:lnTo>
                    <a:pt x="61" y="30"/>
                  </a:lnTo>
                  <a:lnTo>
                    <a:pt x="77" y="20"/>
                  </a:lnTo>
                  <a:lnTo>
                    <a:pt x="97" y="17"/>
                  </a:lnTo>
                  <a:lnTo>
                    <a:pt x="97" y="25"/>
                  </a:lnTo>
                  <a:lnTo>
                    <a:pt x="98" y="31"/>
                  </a:lnTo>
                  <a:lnTo>
                    <a:pt x="103" y="36"/>
                  </a:lnTo>
                  <a:lnTo>
                    <a:pt x="109" y="41"/>
                  </a:lnTo>
                  <a:lnTo>
                    <a:pt x="121" y="39"/>
                  </a:lnTo>
                  <a:lnTo>
                    <a:pt x="127" y="31"/>
                  </a:lnTo>
                  <a:lnTo>
                    <a:pt x="132" y="20"/>
                  </a:lnTo>
                  <a:lnTo>
                    <a:pt x="138" y="14"/>
                  </a:lnTo>
                  <a:lnTo>
                    <a:pt x="146" y="13"/>
                  </a:lnTo>
                  <a:lnTo>
                    <a:pt x="154" y="11"/>
                  </a:lnTo>
                  <a:lnTo>
                    <a:pt x="162" y="10"/>
                  </a:lnTo>
                  <a:lnTo>
                    <a:pt x="170" y="8"/>
                  </a:lnTo>
                  <a:lnTo>
                    <a:pt x="177" y="6"/>
                  </a:lnTo>
                  <a:lnTo>
                    <a:pt x="185" y="5"/>
                  </a:lnTo>
                  <a:lnTo>
                    <a:pt x="193" y="2"/>
                  </a:lnTo>
                  <a:lnTo>
                    <a:pt x="201" y="0"/>
                  </a:lnTo>
                  <a:lnTo>
                    <a:pt x="204" y="10"/>
                  </a:lnTo>
                  <a:lnTo>
                    <a:pt x="209" y="16"/>
                  </a:lnTo>
                  <a:lnTo>
                    <a:pt x="215" y="22"/>
                  </a:lnTo>
                  <a:lnTo>
                    <a:pt x="222" y="27"/>
                  </a:lnTo>
                  <a:lnTo>
                    <a:pt x="230" y="31"/>
                  </a:lnTo>
                  <a:lnTo>
                    <a:pt x="238" y="33"/>
                  </a:lnTo>
                  <a:lnTo>
                    <a:pt x="246" y="34"/>
                  </a:lnTo>
                  <a:lnTo>
                    <a:pt x="255" y="3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sp>
          <p:nvSpPr>
            <p:cNvPr id="1046" name="Freeform 22"/>
            <p:cNvSpPr>
              <a:spLocks/>
            </p:cNvSpPr>
            <p:nvPr/>
          </p:nvSpPr>
          <p:spPr bwMode="auto">
            <a:xfrm>
              <a:off x="658783" y="592116"/>
              <a:ext cx="23813" cy="5238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9" y="17"/>
                </a:cxn>
                <a:cxn ang="0">
                  <a:pos x="30" y="36"/>
                </a:cxn>
                <a:cxn ang="0">
                  <a:pos x="29" y="55"/>
                </a:cxn>
                <a:cxn ang="0">
                  <a:pos x="21" y="67"/>
                </a:cxn>
                <a:cxn ang="0">
                  <a:pos x="13" y="65"/>
                </a:cxn>
                <a:cxn ang="0">
                  <a:pos x="8" y="59"/>
                </a:cxn>
                <a:cxn ang="0">
                  <a:pos x="3" y="51"/>
                </a:cxn>
                <a:cxn ang="0">
                  <a:pos x="0" y="45"/>
                </a:cxn>
                <a:cxn ang="0">
                  <a:pos x="3" y="31"/>
                </a:cxn>
                <a:cxn ang="0">
                  <a:pos x="6" y="16"/>
                </a:cxn>
                <a:cxn ang="0">
                  <a:pos x="11" y="3"/>
                </a:cxn>
                <a:cxn ang="0">
                  <a:pos x="25" y="0"/>
                </a:cxn>
              </a:cxnLst>
              <a:rect l="0" t="0" r="r" b="b"/>
              <a:pathLst>
                <a:path w="30" h="67">
                  <a:moveTo>
                    <a:pt x="25" y="0"/>
                  </a:moveTo>
                  <a:lnTo>
                    <a:pt x="29" y="17"/>
                  </a:lnTo>
                  <a:lnTo>
                    <a:pt x="30" y="36"/>
                  </a:lnTo>
                  <a:lnTo>
                    <a:pt x="29" y="55"/>
                  </a:lnTo>
                  <a:lnTo>
                    <a:pt x="21" y="67"/>
                  </a:lnTo>
                  <a:lnTo>
                    <a:pt x="13" y="65"/>
                  </a:lnTo>
                  <a:lnTo>
                    <a:pt x="8" y="59"/>
                  </a:lnTo>
                  <a:lnTo>
                    <a:pt x="3" y="51"/>
                  </a:lnTo>
                  <a:lnTo>
                    <a:pt x="0" y="45"/>
                  </a:lnTo>
                  <a:lnTo>
                    <a:pt x="3" y="31"/>
                  </a:lnTo>
                  <a:lnTo>
                    <a:pt x="6" y="16"/>
                  </a:lnTo>
                  <a:lnTo>
                    <a:pt x="11" y="3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sp>
          <p:nvSpPr>
            <p:cNvPr id="1047" name="Freeform 23"/>
            <p:cNvSpPr>
              <a:spLocks/>
            </p:cNvSpPr>
            <p:nvPr/>
          </p:nvSpPr>
          <p:spPr bwMode="auto">
            <a:xfrm>
              <a:off x="468283" y="619103"/>
              <a:ext cx="952500" cy="469900"/>
            </a:xfrm>
            <a:custGeom>
              <a:avLst/>
              <a:gdLst/>
              <a:ahLst/>
              <a:cxnLst>
                <a:cxn ang="0">
                  <a:pos x="1200" y="457"/>
                </a:cxn>
                <a:cxn ang="0">
                  <a:pos x="1150" y="460"/>
                </a:cxn>
                <a:cxn ang="0">
                  <a:pos x="1100" y="459"/>
                </a:cxn>
                <a:cxn ang="0">
                  <a:pos x="1052" y="455"/>
                </a:cxn>
                <a:cxn ang="0">
                  <a:pos x="1004" y="449"/>
                </a:cxn>
                <a:cxn ang="0">
                  <a:pos x="956" y="443"/>
                </a:cxn>
                <a:cxn ang="0">
                  <a:pos x="908" y="437"/>
                </a:cxn>
                <a:cxn ang="0">
                  <a:pos x="860" y="432"/>
                </a:cxn>
                <a:cxn ang="0">
                  <a:pos x="810" y="429"/>
                </a:cxn>
                <a:cxn ang="0">
                  <a:pos x="770" y="421"/>
                </a:cxn>
                <a:cxn ang="0">
                  <a:pos x="730" y="412"/>
                </a:cxn>
                <a:cxn ang="0">
                  <a:pos x="690" y="401"/>
                </a:cxn>
                <a:cxn ang="0">
                  <a:pos x="651" y="390"/>
                </a:cxn>
                <a:cxn ang="0">
                  <a:pos x="611" y="382"/>
                </a:cxn>
                <a:cxn ang="0">
                  <a:pos x="571" y="375"/>
                </a:cxn>
                <a:cxn ang="0">
                  <a:pos x="529" y="372"/>
                </a:cxn>
                <a:cxn ang="0">
                  <a:pos x="487" y="372"/>
                </a:cxn>
                <a:cxn ang="0">
                  <a:pos x="431" y="407"/>
                </a:cxn>
                <a:cxn ang="0">
                  <a:pos x="373" y="441"/>
                </a:cxn>
                <a:cxn ang="0">
                  <a:pos x="317" y="477"/>
                </a:cxn>
                <a:cxn ang="0">
                  <a:pos x="260" y="508"/>
                </a:cxn>
                <a:cxn ang="0">
                  <a:pos x="200" y="538"/>
                </a:cxn>
                <a:cxn ang="0">
                  <a:pos x="138" y="563"/>
                </a:cxn>
                <a:cxn ang="0">
                  <a:pos x="75" y="580"/>
                </a:cxn>
                <a:cxn ang="0">
                  <a:pos x="8" y="591"/>
                </a:cxn>
                <a:cxn ang="0">
                  <a:pos x="1" y="532"/>
                </a:cxn>
                <a:cxn ang="0">
                  <a:pos x="8" y="473"/>
                </a:cxn>
                <a:cxn ang="0">
                  <a:pos x="25" y="409"/>
                </a:cxn>
                <a:cxn ang="0">
                  <a:pos x="53" y="348"/>
                </a:cxn>
                <a:cxn ang="0">
                  <a:pos x="88" y="294"/>
                </a:cxn>
                <a:cxn ang="0">
                  <a:pos x="133" y="246"/>
                </a:cxn>
                <a:cxn ang="0">
                  <a:pos x="168" y="269"/>
                </a:cxn>
                <a:cxn ang="0">
                  <a:pos x="138" y="308"/>
                </a:cxn>
                <a:cxn ang="0">
                  <a:pos x="115" y="350"/>
                </a:cxn>
                <a:cxn ang="0">
                  <a:pos x="110" y="395"/>
                </a:cxn>
                <a:cxn ang="0">
                  <a:pos x="126" y="414"/>
                </a:cxn>
                <a:cxn ang="0">
                  <a:pos x="142" y="404"/>
                </a:cxn>
                <a:cxn ang="0">
                  <a:pos x="154" y="372"/>
                </a:cxn>
                <a:cxn ang="0">
                  <a:pos x="175" y="323"/>
                </a:cxn>
                <a:cxn ang="0">
                  <a:pos x="205" y="280"/>
                </a:cxn>
                <a:cxn ang="0">
                  <a:pos x="244" y="239"/>
                </a:cxn>
                <a:cxn ang="0">
                  <a:pos x="287" y="204"/>
                </a:cxn>
                <a:cxn ang="0">
                  <a:pos x="333" y="171"/>
                </a:cxn>
                <a:cxn ang="0">
                  <a:pos x="383" y="145"/>
                </a:cxn>
                <a:cxn ang="0">
                  <a:pos x="431" y="121"/>
                </a:cxn>
                <a:cxn ang="0">
                  <a:pos x="486" y="106"/>
                </a:cxn>
                <a:cxn ang="0">
                  <a:pos x="552" y="95"/>
                </a:cxn>
                <a:cxn ang="0">
                  <a:pos x="621" y="87"/>
                </a:cxn>
                <a:cxn ang="0">
                  <a:pos x="690" y="81"/>
                </a:cxn>
                <a:cxn ang="0">
                  <a:pos x="760" y="73"/>
                </a:cxn>
                <a:cxn ang="0">
                  <a:pos x="831" y="65"/>
                </a:cxn>
                <a:cxn ang="0">
                  <a:pos x="900" y="54"/>
                </a:cxn>
                <a:cxn ang="0">
                  <a:pos x="967" y="40"/>
                </a:cxn>
                <a:cxn ang="0">
                  <a:pos x="1022" y="25"/>
                </a:cxn>
                <a:cxn ang="0">
                  <a:pos x="1068" y="12"/>
                </a:cxn>
                <a:cxn ang="0">
                  <a:pos x="1116" y="3"/>
                </a:cxn>
                <a:cxn ang="0">
                  <a:pos x="1161" y="0"/>
                </a:cxn>
                <a:cxn ang="0">
                  <a:pos x="1188" y="376"/>
                </a:cxn>
              </a:cxnLst>
              <a:rect l="0" t="0" r="r" b="b"/>
              <a:pathLst>
                <a:path w="1200" h="591">
                  <a:moveTo>
                    <a:pt x="1188" y="376"/>
                  </a:moveTo>
                  <a:lnTo>
                    <a:pt x="1200" y="457"/>
                  </a:lnTo>
                  <a:lnTo>
                    <a:pt x="1174" y="459"/>
                  </a:lnTo>
                  <a:lnTo>
                    <a:pt x="1150" y="460"/>
                  </a:lnTo>
                  <a:lnTo>
                    <a:pt x="1124" y="460"/>
                  </a:lnTo>
                  <a:lnTo>
                    <a:pt x="1100" y="459"/>
                  </a:lnTo>
                  <a:lnTo>
                    <a:pt x="1076" y="457"/>
                  </a:lnTo>
                  <a:lnTo>
                    <a:pt x="1052" y="455"/>
                  </a:lnTo>
                  <a:lnTo>
                    <a:pt x="1028" y="452"/>
                  </a:lnTo>
                  <a:lnTo>
                    <a:pt x="1004" y="449"/>
                  </a:lnTo>
                  <a:lnTo>
                    <a:pt x="980" y="446"/>
                  </a:lnTo>
                  <a:lnTo>
                    <a:pt x="956" y="443"/>
                  </a:lnTo>
                  <a:lnTo>
                    <a:pt x="932" y="440"/>
                  </a:lnTo>
                  <a:lnTo>
                    <a:pt x="908" y="437"/>
                  </a:lnTo>
                  <a:lnTo>
                    <a:pt x="884" y="434"/>
                  </a:lnTo>
                  <a:lnTo>
                    <a:pt x="860" y="432"/>
                  </a:lnTo>
                  <a:lnTo>
                    <a:pt x="834" y="431"/>
                  </a:lnTo>
                  <a:lnTo>
                    <a:pt x="810" y="429"/>
                  </a:lnTo>
                  <a:lnTo>
                    <a:pt x="789" y="426"/>
                  </a:lnTo>
                  <a:lnTo>
                    <a:pt x="770" y="421"/>
                  </a:lnTo>
                  <a:lnTo>
                    <a:pt x="750" y="417"/>
                  </a:lnTo>
                  <a:lnTo>
                    <a:pt x="730" y="412"/>
                  </a:lnTo>
                  <a:lnTo>
                    <a:pt x="710" y="406"/>
                  </a:lnTo>
                  <a:lnTo>
                    <a:pt x="690" y="401"/>
                  </a:lnTo>
                  <a:lnTo>
                    <a:pt x="670" y="396"/>
                  </a:lnTo>
                  <a:lnTo>
                    <a:pt x="651" y="390"/>
                  </a:lnTo>
                  <a:lnTo>
                    <a:pt x="630" y="387"/>
                  </a:lnTo>
                  <a:lnTo>
                    <a:pt x="611" y="382"/>
                  </a:lnTo>
                  <a:lnTo>
                    <a:pt x="590" y="378"/>
                  </a:lnTo>
                  <a:lnTo>
                    <a:pt x="571" y="375"/>
                  </a:lnTo>
                  <a:lnTo>
                    <a:pt x="550" y="373"/>
                  </a:lnTo>
                  <a:lnTo>
                    <a:pt x="529" y="372"/>
                  </a:lnTo>
                  <a:lnTo>
                    <a:pt x="508" y="372"/>
                  </a:lnTo>
                  <a:lnTo>
                    <a:pt x="487" y="372"/>
                  </a:lnTo>
                  <a:lnTo>
                    <a:pt x="459" y="389"/>
                  </a:lnTo>
                  <a:lnTo>
                    <a:pt x="431" y="407"/>
                  </a:lnTo>
                  <a:lnTo>
                    <a:pt x="402" y="424"/>
                  </a:lnTo>
                  <a:lnTo>
                    <a:pt x="373" y="441"/>
                  </a:lnTo>
                  <a:lnTo>
                    <a:pt x="346" y="460"/>
                  </a:lnTo>
                  <a:lnTo>
                    <a:pt x="317" y="477"/>
                  </a:lnTo>
                  <a:lnTo>
                    <a:pt x="288" y="493"/>
                  </a:lnTo>
                  <a:lnTo>
                    <a:pt x="260" y="508"/>
                  </a:lnTo>
                  <a:lnTo>
                    <a:pt x="229" y="524"/>
                  </a:lnTo>
                  <a:lnTo>
                    <a:pt x="200" y="538"/>
                  </a:lnTo>
                  <a:lnTo>
                    <a:pt x="170" y="550"/>
                  </a:lnTo>
                  <a:lnTo>
                    <a:pt x="138" y="563"/>
                  </a:lnTo>
                  <a:lnTo>
                    <a:pt x="107" y="572"/>
                  </a:lnTo>
                  <a:lnTo>
                    <a:pt x="75" y="580"/>
                  </a:lnTo>
                  <a:lnTo>
                    <a:pt x="41" y="586"/>
                  </a:lnTo>
                  <a:lnTo>
                    <a:pt x="8" y="591"/>
                  </a:lnTo>
                  <a:lnTo>
                    <a:pt x="0" y="563"/>
                  </a:lnTo>
                  <a:lnTo>
                    <a:pt x="1" y="532"/>
                  </a:lnTo>
                  <a:lnTo>
                    <a:pt x="4" y="502"/>
                  </a:lnTo>
                  <a:lnTo>
                    <a:pt x="8" y="473"/>
                  </a:lnTo>
                  <a:lnTo>
                    <a:pt x="16" y="440"/>
                  </a:lnTo>
                  <a:lnTo>
                    <a:pt x="25" y="409"/>
                  </a:lnTo>
                  <a:lnTo>
                    <a:pt x="38" y="378"/>
                  </a:lnTo>
                  <a:lnTo>
                    <a:pt x="53" y="348"/>
                  </a:lnTo>
                  <a:lnTo>
                    <a:pt x="69" y="320"/>
                  </a:lnTo>
                  <a:lnTo>
                    <a:pt x="88" y="294"/>
                  </a:lnTo>
                  <a:lnTo>
                    <a:pt x="109" y="269"/>
                  </a:lnTo>
                  <a:lnTo>
                    <a:pt x="133" y="246"/>
                  </a:lnTo>
                  <a:lnTo>
                    <a:pt x="181" y="249"/>
                  </a:lnTo>
                  <a:lnTo>
                    <a:pt x="168" y="269"/>
                  </a:lnTo>
                  <a:lnTo>
                    <a:pt x="152" y="288"/>
                  </a:lnTo>
                  <a:lnTo>
                    <a:pt x="138" y="308"/>
                  </a:lnTo>
                  <a:lnTo>
                    <a:pt x="126" y="330"/>
                  </a:lnTo>
                  <a:lnTo>
                    <a:pt x="115" y="350"/>
                  </a:lnTo>
                  <a:lnTo>
                    <a:pt x="110" y="372"/>
                  </a:lnTo>
                  <a:lnTo>
                    <a:pt x="110" y="395"/>
                  </a:lnTo>
                  <a:lnTo>
                    <a:pt x="118" y="417"/>
                  </a:lnTo>
                  <a:lnTo>
                    <a:pt x="126" y="414"/>
                  </a:lnTo>
                  <a:lnTo>
                    <a:pt x="136" y="410"/>
                  </a:lnTo>
                  <a:lnTo>
                    <a:pt x="142" y="404"/>
                  </a:lnTo>
                  <a:lnTo>
                    <a:pt x="147" y="396"/>
                  </a:lnTo>
                  <a:lnTo>
                    <a:pt x="154" y="372"/>
                  </a:lnTo>
                  <a:lnTo>
                    <a:pt x="163" y="347"/>
                  </a:lnTo>
                  <a:lnTo>
                    <a:pt x="175" y="323"/>
                  </a:lnTo>
                  <a:lnTo>
                    <a:pt x="189" y="302"/>
                  </a:lnTo>
                  <a:lnTo>
                    <a:pt x="205" y="280"/>
                  </a:lnTo>
                  <a:lnTo>
                    <a:pt x="223" y="260"/>
                  </a:lnTo>
                  <a:lnTo>
                    <a:pt x="244" y="239"/>
                  </a:lnTo>
                  <a:lnTo>
                    <a:pt x="264" y="221"/>
                  </a:lnTo>
                  <a:lnTo>
                    <a:pt x="287" y="204"/>
                  </a:lnTo>
                  <a:lnTo>
                    <a:pt x="309" y="186"/>
                  </a:lnTo>
                  <a:lnTo>
                    <a:pt x="333" y="171"/>
                  </a:lnTo>
                  <a:lnTo>
                    <a:pt x="357" y="157"/>
                  </a:lnTo>
                  <a:lnTo>
                    <a:pt x="383" y="145"/>
                  </a:lnTo>
                  <a:lnTo>
                    <a:pt x="407" y="132"/>
                  </a:lnTo>
                  <a:lnTo>
                    <a:pt x="431" y="121"/>
                  </a:lnTo>
                  <a:lnTo>
                    <a:pt x="454" y="112"/>
                  </a:lnTo>
                  <a:lnTo>
                    <a:pt x="486" y="106"/>
                  </a:lnTo>
                  <a:lnTo>
                    <a:pt x="519" y="99"/>
                  </a:lnTo>
                  <a:lnTo>
                    <a:pt x="552" y="95"/>
                  </a:lnTo>
                  <a:lnTo>
                    <a:pt x="587" y="90"/>
                  </a:lnTo>
                  <a:lnTo>
                    <a:pt x="621" y="87"/>
                  </a:lnTo>
                  <a:lnTo>
                    <a:pt x="656" y="84"/>
                  </a:lnTo>
                  <a:lnTo>
                    <a:pt x="690" y="81"/>
                  </a:lnTo>
                  <a:lnTo>
                    <a:pt x="725" y="76"/>
                  </a:lnTo>
                  <a:lnTo>
                    <a:pt x="760" y="73"/>
                  </a:lnTo>
                  <a:lnTo>
                    <a:pt x="795" y="70"/>
                  </a:lnTo>
                  <a:lnTo>
                    <a:pt x="831" y="65"/>
                  </a:lnTo>
                  <a:lnTo>
                    <a:pt x="864" y="61"/>
                  </a:lnTo>
                  <a:lnTo>
                    <a:pt x="900" y="54"/>
                  </a:lnTo>
                  <a:lnTo>
                    <a:pt x="933" y="48"/>
                  </a:lnTo>
                  <a:lnTo>
                    <a:pt x="967" y="40"/>
                  </a:lnTo>
                  <a:lnTo>
                    <a:pt x="999" y="31"/>
                  </a:lnTo>
                  <a:lnTo>
                    <a:pt x="1022" y="25"/>
                  </a:lnTo>
                  <a:lnTo>
                    <a:pt x="1044" y="19"/>
                  </a:lnTo>
                  <a:lnTo>
                    <a:pt x="1068" y="12"/>
                  </a:lnTo>
                  <a:lnTo>
                    <a:pt x="1092" y="6"/>
                  </a:lnTo>
                  <a:lnTo>
                    <a:pt x="1116" y="3"/>
                  </a:lnTo>
                  <a:lnTo>
                    <a:pt x="1139" y="0"/>
                  </a:lnTo>
                  <a:lnTo>
                    <a:pt x="1161" y="0"/>
                  </a:lnTo>
                  <a:lnTo>
                    <a:pt x="1182" y="1"/>
                  </a:lnTo>
                  <a:lnTo>
                    <a:pt x="1188" y="376"/>
                  </a:lnTo>
                  <a:close/>
                </a:path>
              </a:pathLst>
            </a:custGeom>
            <a:solidFill>
              <a:srgbClr val="D1B2A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sp>
          <p:nvSpPr>
            <p:cNvPr id="1048" name="Freeform 24"/>
            <p:cNvSpPr>
              <a:spLocks/>
            </p:cNvSpPr>
            <p:nvPr/>
          </p:nvSpPr>
          <p:spPr bwMode="auto">
            <a:xfrm>
              <a:off x="1623983" y="890566"/>
              <a:ext cx="617538" cy="860425"/>
            </a:xfrm>
            <a:custGeom>
              <a:avLst/>
              <a:gdLst/>
              <a:ahLst/>
              <a:cxnLst>
                <a:cxn ang="0">
                  <a:pos x="446" y="180"/>
                </a:cxn>
                <a:cxn ang="0">
                  <a:pos x="512" y="247"/>
                </a:cxn>
                <a:cxn ang="0">
                  <a:pos x="569" y="319"/>
                </a:cxn>
                <a:cxn ang="0">
                  <a:pos x="621" y="392"/>
                </a:cxn>
                <a:cxn ang="0">
                  <a:pos x="666" y="468"/>
                </a:cxn>
                <a:cxn ang="0">
                  <a:pos x="702" y="547"/>
                </a:cxn>
                <a:cxn ang="0">
                  <a:pos x="733" y="628"/>
                </a:cxn>
                <a:cxn ang="0">
                  <a:pos x="759" y="712"/>
                </a:cxn>
                <a:cxn ang="0">
                  <a:pos x="778" y="799"/>
                </a:cxn>
                <a:cxn ang="0">
                  <a:pos x="718" y="854"/>
                </a:cxn>
                <a:cxn ang="0">
                  <a:pos x="669" y="916"/>
                </a:cxn>
                <a:cxn ang="0">
                  <a:pos x="629" y="986"/>
                </a:cxn>
                <a:cxn ang="0">
                  <a:pos x="597" y="1057"/>
                </a:cxn>
                <a:cxn ang="0">
                  <a:pos x="576" y="1074"/>
                </a:cxn>
                <a:cxn ang="0">
                  <a:pos x="552" y="1084"/>
                </a:cxn>
                <a:cxn ang="0">
                  <a:pos x="534" y="962"/>
                </a:cxn>
                <a:cxn ang="0">
                  <a:pos x="555" y="847"/>
                </a:cxn>
                <a:cxn ang="0">
                  <a:pos x="598" y="823"/>
                </a:cxn>
                <a:cxn ang="0">
                  <a:pos x="640" y="790"/>
                </a:cxn>
                <a:cxn ang="0">
                  <a:pos x="672" y="751"/>
                </a:cxn>
                <a:cxn ang="0">
                  <a:pos x="690" y="706"/>
                </a:cxn>
                <a:cxn ang="0">
                  <a:pos x="677" y="695"/>
                </a:cxn>
                <a:cxn ang="0">
                  <a:pos x="662" y="687"/>
                </a:cxn>
                <a:cxn ang="0">
                  <a:pos x="646" y="683"/>
                </a:cxn>
                <a:cxn ang="0">
                  <a:pos x="630" y="679"/>
                </a:cxn>
                <a:cxn ang="0">
                  <a:pos x="613" y="642"/>
                </a:cxn>
                <a:cxn ang="0">
                  <a:pos x="585" y="616"/>
                </a:cxn>
                <a:cxn ang="0">
                  <a:pos x="564" y="614"/>
                </a:cxn>
                <a:cxn ang="0">
                  <a:pos x="547" y="622"/>
                </a:cxn>
                <a:cxn ang="0">
                  <a:pos x="532" y="634"/>
                </a:cxn>
                <a:cxn ang="0">
                  <a:pos x="518" y="648"/>
                </a:cxn>
                <a:cxn ang="0">
                  <a:pos x="507" y="678"/>
                </a:cxn>
                <a:cxn ang="0">
                  <a:pos x="479" y="692"/>
                </a:cxn>
                <a:cxn ang="0">
                  <a:pos x="447" y="653"/>
                </a:cxn>
                <a:cxn ang="0">
                  <a:pos x="420" y="609"/>
                </a:cxn>
                <a:cxn ang="0">
                  <a:pos x="393" y="566"/>
                </a:cxn>
                <a:cxn ang="0">
                  <a:pos x="358" y="526"/>
                </a:cxn>
                <a:cxn ang="0">
                  <a:pos x="329" y="449"/>
                </a:cxn>
                <a:cxn ang="0">
                  <a:pos x="332" y="362"/>
                </a:cxn>
                <a:cxn ang="0">
                  <a:pos x="329" y="278"/>
                </a:cxn>
                <a:cxn ang="0">
                  <a:pos x="282" y="211"/>
                </a:cxn>
                <a:cxn ang="0">
                  <a:pos x="220" y="191"/>
                </a:cxn>
                <a:cxn ang="0">
                  <a:pos x="154" y="179"/>
                </a:cxn>
                <a:cxn ang="0">
                  <a:pos x="91" y="159"/>
                </a:cxn>
                <a:cxn ang="0">
                  <a:pos x="43" y="115"/>
                </a:cxn>
                <a:cxn ang="0">
                  <a:pos x="16" y="6"/>
                </a:cxn>
                <a:cxn ang="0">
                  <a:pos x="51" y="0"/>
                </a:cxn>
                <a:cxn ang="0">
                  <a:pos x="85" y="0"/>
                </a:cxn>
                <a:cxn ang="0">
                  <a:pos x="118" y="8"/>
                </a:cxn>
                <a:cxn ang="0">
                  <a:pos x="417" y="171"/>
                </a:cxn>
              </a:cxnLst>
              <a:rect l="0" t="0" r="r" b="b"/>
              <a:pathLst>
                <a:path w="778" h="1084">
                  <a:moveTo>
                    <a:pt x="417" y="171"/>
                  </a:moveTo>
                  <a:lnTo>
                    <a:pt x="446" y="180"/>
                  </a:lnTo>
                  <a:lnTo>
                    <a:pt x="479" y="213"/>
                  </a:lnTo>
                  <a:lnTo>
                    <a:pt x="512" y="247"/>
                  </a:lnTo>
                  <a:lnTo>
                    <a:pt x="542" y="283"/>
                  </a:lnTo>
                  <a:lnTo>
                    <a:pt x="569" y="319"/>
                  </a:lnTo>
                  <a:lnTo>
                    <a:pt x="597" y="354"/>
                  </a:lnTo>
                  <a:lnTo>
                    <a:pt x="621" y="392"/>
                  </a:lnTo>
                  <a:lnTo>
                    <a:pt x="643" y="429"/>
                  </a:lnTo>
                  <a:lnTo>
                    <a:pt x="666" y="468"/>
                  </a:lnTo>
                  <a:lnTo>
                    <a:pt x="685" y="507"/>
                  </a:lnTo>
                  <a:lnTo>
                    <a:pt x="702" y="547"/>
                  </a:lnTo>
                  <a:lnTo>
                    <a:pt x="718" y="588"/>
                  </a:lnTo>
                  <a:lnTo>
                    <a:pt x="733" y="628"/>
                  </a:lnTo>
                  <a:lnTo>
                    <a:pt x="746" y="670"/>
                  </a:lnTo>
                  <a:lnTo>
                    <a:pt x="759" y="712"/>
                  </a:lnTo>
                  <a:lnTo>
                    <a:pt x="768" y="756"/>
                  </a:lnTo>
                  <a:lnTo>
                    <a:pt x="778" y="799"/>
                  </a:lnTo>
                  <a:lnTo>
                    <a:pt x="746" y="824"/>
                  </a:lnTo>
                  <a:lnTo>
                    <a:pt x="718" y="854"/>
                  </a:lnTo>
                  <a:lnTo>
                    <a:pt x="691" y="883"/>
                  </a:lnTo>
                  <a:lnTo>
                    <a:pt x="669" y="916"/>
                  </a:lnTo>
                  <a:lnTo>
                    <a:pt x="648" y="950"/>
                  </a:lnTo>
                  <a:lnTo>
                    <a:pt x="629" y="986"/>
                  </a:lnTo>
                  <a:lnTo>
                    <a:pt x="611" y="1022"/>
                  </a:lnTo>
                  <a:lnTo>
                    <a:pt x="597" y="1057"/>
                  </a:lnTo>
                  <a:lnTo>
                    <a:pt x="585" y="1065"/>
                  </a:lnTo>
                  <a:lnTo>
                    <a:pt x="576" y="1074"/>
                  </a:lnTo>
                  <a:lnTo>
                    <a:pt x="564" y="1081"/>
                  </a:lnTo>
                  <a:lnTo>
                    <a:pt x="552" y="1084"/>
                  </a:lnTo>
                  <a:lnTo>
                    <a:pt x="542" y="1025"/>
                  </a:lnTo>
                  <a:lnTo>
                    <a:pt x="534" y="962"/>
                  </a:lnTo>
                  <a:lnTo>
                    <a:pt x="536" y="903"/>
                  </a:lnTo>
                  <a:lnTo>
                    <a:pt x="555" y="847"/>
                  </a:lnTo>
                  <a:lnTo>
                    <a:pt x="577" y="837"/>
                  </a:lnTo>
                  <a:lnTo>
                    <a:pt x="598" y="823"/>
                  </a:lnTo>
                  <a:lnTo>
                    <a:pt x="619" y="807"/>
                  </a:lnTo>
                  <a:lnTo>
                    <a:pt x="640" y="790"/>
                  </a:lnTo>
                  <a:lnTo>
                    <a:pt x="656" y="771"/>
                  </a:lnTo>
                  <a:lnTo>
                    <a:pt x="672" y="751"/>
                  </a:lnTo>
                  <a:lnTo>
                    <a:pt x="683" y="729"/>
                  </a:lnTo>
                  <a:lnTo>
                    <a:pt x="690" y="706"/>
                  </a:lnTo>
                  <a:lnTo>
                    <a:pt x="683" y="700"/>
                  </a:lnTo>
                  <a:lnTo>
                    <a:pt x="677" y="695"/>
                  </a:lnTo>
                  <a:lnTo>
                    <a:pt x="669" y="692"/>
                  </a:lnTo>
                  <a:lnTo>
                    <a:pt x="662" y="687"/>
                  </a:lnTo>
                  <a:lnTo>
                    <a:pt x="654" y="686"/>
                  </a:lnTo>
                  <a:lnTo>
                    <a:pt x="646" y="683"/>
                  </a:lnTo>
                  <a:lnTo>
                    <a:pt x="638" y="681"/>
                  </a:lnTo>
                  <a:lnTo>
                    <a:pt x="630" y="679"/>
                  </a:lnTo>
                  <a:lnTo>
                    <a:pt x="621" y="661"/>
                  </a:lnTo>
                  <a:lnTo>
                    <a:pt x="613" y="642"/>
                  </a:lnTo>
                  <a:lnTo>
                    <a:pt x="601" y="627"/>
                  </a:lnTo>
                  <a:lnTo>
                    <a:pt x="585" y="616"/>
                  </a:lnTo>
                  <a:lnTo>
                    <a:pt x="574" y="613"/>
                  </a:lnTo>
                  <a:lnTo>
                    <a:pt x="564" y="614"/>
                  </a:lnTo>
                  <a:lnTo>
                    <a:pt x="555" y="617"/>
                  </a:lnTo>
                  <a:lnTo>
                    <a:pt x="547" y="622"/>
                  </a:lnTo>
                  <a:lnTo>
                    <a:pt x="539" y="628"/>
                  </a:lnTo>
                  <a:lnTo>
                    <a:pt x="532" y="634"/>
                  </a:lnTo>
                  <a:lnTo>
                    <a:pt x="524" y="642"/>
                  </a:lnTo>
                  <a:lnTo>
                    <a:pt x="518" y="648"/>
                  </a:lnTo>
                  <a:lnTo>
                    <a:pt x="515" y="664"/>
                  </a:lnTo>
                  <a:lnTo>
                    <a:pt x="507" y="678"/>
                  </a:lnTo>
                  <a:lnTo>
                    <a:pt x="494" y="687"/>
                  </a:lnTo>
                  <a:lnTo>
                    <a:pt x="479" y="692"/>
                  </a:lnTo>
                  <a:lnTo>
                    <a:pt x="462" y="673"/>
                  </a:lnTo>
                  <a:lnTo>
                    <a:pt x="447" y="653"/>
                  </a:lnTo>
                  <a:lnTo>
                    <a:pt x="433" y="631"/>
                  </a:lnTo>
                  <a:lnTo>
                    <a:pt x="420" y="609"/>
                  </a:lnTo>
                  <a:lnTo>
                    <a:pt x="407" y="588"/>
                  </a:lnTo>
                  <a:lnTo>
                    <a:pt x="393" y="566"/>
                  </a:lnTo>
                  <a:lnTo>
                    <a:pt x="377" y="546"/>
                  </a:lnTo>
                  <a:lnTo>
                    <a:pt x="358" y="526"/>
                  </a:lnTo>
                  <a:lnTo>
                    <a:pt x="337" y="490"/>
                  </a:lnTo>
                  <a:lnTo>
                    <a:pt x="329" y="449"/>
                  </a:lnTo>
                  <a:lnTo>
                    <a:pt x="329" y="406"/>
                  </a:lnTo>
                  <a:lnTo>
                    <a:pt x="332" y="362"/>
                  </a:lnTo>
                  <a:lnTo>
                    <a:pt x="332" y="319"/>
                  </a:lnTo>
                  <a:lnTo>
                    <a:pt x="329" y="278"/>
                  </a:lnTo>
                  <a:lnTo>
                    <a:pt x="313" y="243"/>
                  </a:lnTo>
                  <a:lnTo>
                    <a:pt x="282" y="211"/>
                  </a:lnTo>
                  <a:lnTo>
                    <a:pt x="252" y="199"/>
                  </a:lnTo>
                  <a:lnTo>
                    <a:pt x="220" y="191"/>
                  </a:lnTo>
                  <a:lnTo>
                    <a:pt x="187" y="185"/>
                  </a:lnTo>
                  <a:lnTo>
                    <a:pt x="154" y="179"/>
                  </a:lnTo>
                  <a:lnTo>
                    <a:pt x="122" y="171"/>
                  </a:lnTo>
                  <a:lnTo>
                    <a:pt x="91" y="159"/>
                  </a:lnTo>
                  <a:lnTo>
                    <a:pt x="66" y="141"/>
                  </a:lnTo>
                  <a:lnTo>
                    <a:pt x="43" y="115"/>
                  </a:lnTo>
                  <a:lnTo>
                    <a:pt x="0" y="9"/>
                  </a:lnTo>
                  <a:lnTo>
                    <a:pt x="16" y="6"/>
                  </a:lnTo>
                  <a:lnTo>
                    <a:pt x="33" y="3"/>
                  </a:lnTo>
                  <a:lnTo>
                    <a:pt x="51" y="0"/>
                  </a:lnTo>
                  <a:lnTo>
                    <a:pt x="67" y="0"/>
                  </a:lnTo>
                  <a:lnTo>
                    <a:pt x="85" y="0"/>
                  </a:lnTo>
                  <a:lnTo>
                    <a:pt x="102" y="3"/>
                  </a:lnTo>
                  <a:lnTo>
                    <a:pt x="118" y="8"/>
                  </a:lnTo>
                  <a:lnTo>
                    <a:pt x="135" y="14"/>
                  </a:lnTo>
                  <a:lnTo>
                    <a:pt x="417" y="17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sp>
          <p:nvSpPr>
            <p:cNvPr id="1049" name="Freeform 25"/>
            <p:cNvSpPr>
              <a:spLocks/>
            </p:cNvSpPr>
            <p:nvPr/>
          </p:nvSpPr>
          <p:spPr bwMode="auto">
            <a:xfrm>
              <a:off x="692120" y="898503"/>
              <a:ext cx="1565275" cy="1666875"/>
            </a:xfrm>
            <a:custGeom>
              <a:avLst/>
              <a:gdLst/>
              <a:ahLst/>
              <a:cxnLst>
                <a:cxn ang="0">
                  <a:pos x="1208" y="164"/>
                </a:cxn>
                <a:cxn ang="0">
                  <a:pos x="1428" y="232"/>
                </a:cxn>
                <a:cxn ang="0">
                  <a:pos x="1489" y="540"/>
                </a:cxn>
                <a:cxn ang="0">
                  <a:pos x="1651" y="719"/>
                </a:cxn>
                <a:cxn ang="0">
                  <a:pos x="1735" y="656"/>
                </a:cxn>
                <a:cxn ang="0">
                  <a:pos x="1800" y="717"/>
                </a:cxn>
                <a:cxn ang="0">
                  <a:pos x="1680" y="837"/>
                </a:cxn>
                <a:cxn ang="0">
                  <a:pos x="1752" y="1109"/>
                </a:cxn>
                <a:cxn ang="0">
                  <a:pos x="1847" y="986"/>
                </a:cxn>
                <a:cxn ang="0">
                  <a:pos x="1974" y="953"/>
                </a:cxn>
                <a:cxn ang="0">
                  <a:pos x="1849" y="1138"/>
                </a:cxn>
                <a:cxn ang="0">
                  <a:pos x="1666" y="1174"/>
                </a:cxn>
                <a:cxn ang="0">
                  <a:pos x="1553" y="1327"/>
                </a:cxn>
                <a:cxn ang="0">
                  <a:pos x="1472" y="1490"/>
                </a:cxn>
                <a:cxn ang="0">
                  <a:pos x="1547" y="1620"/>
                </a:cxn>
                <a:cxn ang="0">
                  <a:pos x="1606" y="1787"/>
                </a:cxn>
                <a:cxn ang="0">
                  <a:pos x="1478" y="1956"/>
                </a:cxn>
                <a:cxn ang="0">
                  <a:pos x="1268" y="2075"/>
                </a:cxn>
                <a:cxn ang="0">
                  <a:pos x="1151" y="1893"/>
                </a:cxn>
                <a:cxn ang="0">
                  <a:pos x="1032" y="1784"/>
                </a:cxn>
                <a:cxn ang="0">
                  <a:pos x="899" y="1784"/>
                </a:cxn>
                <a:cxn ang="0">
                  <a:pos x="785" y="1712"/>
                </a:cxn>
                <a:cxn ang="0">
                  <a:pos x="636" y="1698"/>
                </a:cxn>
                <a:cxn ang="0">
                  <a:pos x="458" y="1585"/>
                </a:cxn>
                <a:cxn ang="0">
                  <a:pos x="217" y="1532"/>
                </a:cxn>
                <a:cxn ang="0">
                  <a:pos x="119" y="1285"/>
                </a:cxn>
                <a:cxn ang="0">
                  <a:pos x="7" y="1137"/>
                </a:cxn>
                <a:cxn ang="0">
                  <a:pos x="162" y="1260"/>
                </a:cxn>
                <a:cxn ang="0">
                  <a:pos x="244" y="1358"/>
                </a:cxn>
                <a:cxn ang="0">
                  <a:pos x="262" y="1201"/>
                </a:cxn>
                <a:cxn ang="0">
                  <a:pos x="280" y="1089"/>
                </a:cxn>
                <a:cxn ang="0">
                  <a:pos x="371" y="1030"/>
                </a:cxn>
                <a:cxn ang="0">
                  <a:pos x="487" y="921"/>
                </a:cxn>
                <a:cxn ang="0">
                  <a:pos x="581" y="929"/>
                </a:cxn>
                <a:cxn ang="0">
                  <a:pos x="705" y="885"/>
                </a:cxn>
                <a:cxn ang="0">
                  <a:pos x="795" y="943"/>
                </a:cxn>
                <a:cxn ang="0">
                  <a:pos x="838" y="737"/>
                </a:cxn>
                <a:cxn ang="0">
                  <a:pos x="743" y="639"/>
                </a:cxn>
                <a:cxn ang="0">
                  <a:pos x="615" y="420"/>
                </a:cxn>
                <a:cxn ang="0">
                  <a:pos x="519" y="384"/>
                </a:cxn>
                <a:cxn ang="0">
                  <a:pos x="464" y="545"/>
                </a:cxn>
                <a:cxn ang="0">
                  <a:pos x="316" y="599"/>
                </a:cxn>
                <a:cxn ang="0">
                  <a:pos x="342" y="481"/>
                </a:cxn>
                <a:cxn ang="0">
                  <a:pos x="445" y="322"/>
                </a:cxn>
                <a:cxn ang="0">
                  <a:pos x="300" y="156"/>
                </a:cxn>
                <a:cxn ang="0">
                  <a:pos x="251" y="55"/>
                </a:cxn>
                <a:cxn ang="0">
                  <a:pos x="381" y="98"/>
                </a:cxn>
                <a:cxn ang="0">
                  <a:pos x="565" y="136"/>
                </a:cxn>
                <a:cxn ang="0">
                  <a:pos x="676" y="324"/>
                </a:cxn>
                <a:cxn ang="0">
                  <a:pos x="774" y="529"/>
                </a:cxn>
                <a:cxn ang="0">
                  <a:pos x="854" y="529"/>
                </a:cxn>
                <a:cxn ang="0">
                  <a:pos x="953" y="391"/>
                </a:cxn>
                <a:cxn ang="0">
                  <a:pos x="1000" y="447"/>
                </a:cxn>
                <a:cxn ang="0">
                  <a:pos x="1106" y="350"/>
                </a:cxn>
                <a:cxn ang="0">
                  <a:pos x="1045" y="276"/>
                </a:cxn>
                <a:cxn ang="0">
                  <a:pos x="1037" y="269"/>
                </a:cxn>
                <a:cxn ang="0">
                  <a:pos x="979" y="8"/>
                </a:cxn>
                <a:cxn ang="0">
                  <a:pos x="1143" y="0"/>
                </a:cxn>
              </a:cxnLst>
              <a:rect l="0" t="0" r="r" b="b"/>
              <a:pathLst>
                <a:path w="1974" h="2099">
                  <a:moveTo>
                    <a:pt x="1143" y="0"/>
                  </a:moveTo>
                  <a:lnTo>
                    <a:pt x="1152" y="24"/>
                  </a:lnTo>
                  <a:lnTo>
                    <a:pt x="1159" y="49"/>
                  </a:lnTo>
                  <a:lnTo>
                    <a:pt x="1165" y="73"/>
                  </a:lnTo>
                  <a:lnTo>
                    <a:pt x="1173" y="98"/>
                  </a:lnTo>
                  <a:lnTo>
                    <a:pt x="1181" y="122"/>
                  </a:lnTo>
                  <a:lnTo>
                    <a:pt x="1192" y="143"/>
                  </a:lnTo>
                  <a:lnTo>
                    <a:pt x="1208" y="164"/>
                  </a:lnTo>
                  <a:lnTo>
                    <a:pt x="1231" y="179"/>
                  </a:lnTo>
                  <a:lnTo>
                    <a:pt x="1257" y="193"/>
                  </a:lnTo>
                  <a:lnTo>
                    <a:pt x="1284" y="204"/>
                  </a:lnTo>
                  <a:lnTo>
                    <a:pt x="1311" y="210"/>
                  </a:lnTo>
                  <a:lnTo>
                    <a:pt x="1342" y="213"/>
                  </a:lnTo>
                  <a:lnTo>
                    <a:pt x="1370" y="218"/>
                  </a:lnTo>
                  <a:lnTo>
                    <a:pt x="1399" y="224"/>
                  </a:lnTo>
                  <a:lnTo>
                    <a:pt x="1428" y="232"/>
                  </a:lnTo>
                  <a:lnTo>
                    <a:pt x="1454" y="244"/>
                  </a:lnTo>
                  <a:lnTo>
                    <a:pt x="1465" y="286"/>
                  </a:lnTo>
                  <a:lnTo>
                    <a:pt x="1468" y="330"/>
                  </a:lnTo>
                  <a:lnTo>
                    <a:pt x="1465" y="375"/>
                  </a:lnTo>
                  <a:lnTo>
                    <a:pt x="1460" y="419"/>
                  </a:lnTo>
                  <a:lnTo>
                    <a:pt x="1460" y="462"/>
                  </a:lnTo>
                  <a:lnTo>
                    <a:pt x="1468" y="503"/>
                  </a:lnTo>
                  <a:lnTo>
                    <a:pt x="1489" y="540"/>
                  </a:lnTo>
                  <a:lnTo>
                    <a:pt x="1526" y="574"/>
                  </a:lnTo>
                  <a:lnTo>
                    <a:pt x="1541" y="597"/>
                  </a:lnTo>
                  <a:lnTo>
                    <a:pt x="1555" y="621"/>
                  </a:lnTo>
                  <a:lnTo>
                    <a:pt x="1571" y="646"/>
                  </a:lnTo>
                  <a:lnTo>
                    <a:pt x="1587" y="669"/>
                  </a:lnTo>
                  <a:lnTo>
                    <a:pt x="1606" y="691"/>
                  </a:lnTo>
                  <a:lnTo>
                    <a:pt x="1627" y="706"/>
                  </a:lnTo>
                  <a:lnTo>
                    <a:pt x="1651" y="719"/>
                  </a:lnTo>
                  <a:lnTo>
                    <a:pt x="1678" y="723"/>
                  </a:lnTo>
                  <a:lnTo>
                    <a:pt x="1688" y="716"/>
                  </a:lnTo>
                  <a:lnTo>
                    <a:pt x="1698" y="708"/>
                  </a:lnTo>
                  <a:lnTo>
                    <a:pt x="1706" y="697"/>
                  </a:lnTo>
                  <a:lnTo>
                    <a:pt x="1714" y="688"/>
                  </a:lnTo>
                  <a:lnTo>
                    <a:pt x="1720" y="677"/>
                  </a:lnTo>
                  <a:lnTo>
                    <a:pt x="1728" y="667"/>
                  </a:lnTo>
                  <a:lnTo>
                    <a:pt x="1735" y="656"/>
                  </a:lnTo>
                  <a:lnTo>
                    <a:pt x="1743" y="647"/>
                  </a:lnTo>
                  <a:lnTo>
                    <a:pt x="1751" y="656"/>
                  </a:lnTo>
                  <a:lnTo>
                    <a:pt x="1759" y="667"/>
                  </a:lnTo>
                  <a:lnTo>
                    <a:pt x="1765" y="678"/>
                  </a:lnTo>
                  <a:lnTo>
                    <a:pt x="1773" y="689"/>
                  </a:lnTo>
                  <a:lnTo>
                    <a:pt x="1781" y="700"/>
                  </a:lnTo>
                  <a:lnTo>
                    <a:pt x="1791" y="709"/>
                  </a:lnTo>
                  <a:lnTo>
                    <a:pt x="1800" y="717"/>
                  </a:lnTo>
                  <a:lnTo>
                    <a:pt x="1813" y="723"/>
                  </a:lnTo>
                  <a:lnTo>
                    <a:pt x="1799" y="747"/>
                  </a:lnTo>
                  <a:lnTo>
                    <a:pt x="1780" y="764"/>
                  </a:lnTo>
                  <a:lnTo>
                    <a:pt x="1757" y="776"/>
                  </a:lnTo>
                  <a:lnTo>
                    <a:pt x="1733" y="787"/>
                  </a:lnTo>
                  <a:lnTo>
                    <a:pt x="1712" y="801"/>
                  </a:lnTo>
                  <a:lnTo>
                    <a:pt x="1693" y="817"/>
                  </a:lnTo>
                  <a:lnTo>
                    <a:pt x="1680" y="837"/>
                  </a:lnTo>
                  <a:lnTo>
                    <a:pt x="1675" y="866"/>
                  </a:lnTo>
                  <a:lnTo>
                    <a:pt x="1675" y="1078"/>
                  </a:lnTo>
                  <a:lnTo>
                    <a:pt x="1682" y="1092"/>
                  </a:lnTo>
                  <a:lnTo>
                    <a:pt x="1691" y="1104"/>
                  </a:lnTo>
                  <a:lnTo>
                    <a:pt x="1706" y="1112"/>
                  </a:lnTo>
                  <a:lnTo>
                    <a:pt x="1722" y="1115"/>
                  </a:lnTo>
                  <a:lnTo>
                    <a:pt x="1738" y="1115"/>
                  </a:lnTo>
                  <a:lnTo>
                    <a:pt x="1752" y="1109"/>
                  </a:lnTo>
                  <a:lnTo>
                    <a:pt x="1765" y="1101"/>
                  </a:lnTo>
                  <a:lnTo>
                    <a:pt x="1778" y="1090"/>
                  </a:lnTo>
                  <a:lnTo>
                    <a:pt x="1789" y="1078"/>
                  </a:lnTo>
                  <a:lnTo>
                    <a:pt x="1800" y="1065"/>
                  </a:lnTo>
                  <a:lnTo>
                    <a:pt x="1812" y="1055"/>
                  </a:lnTo>
                  <a:lnTo>
                    <a:pt x="1823" y="1045"/>
                  </a:lnTo>
                  <a:lnTo>
                    <a:pt x="1834" y="1016"/>
                  </a:lnTo>
                  <a:lnTo>
                    <a:pt x="1847" y="986"/>
                  </a:lnTo>
                  <a:lnTo>
                    <a:pt x="1863" y="958"/>
                  </a:lnTo>
                  <a:lnTo>
                    <a:pt x="1882" y="930"/>
                  </a:lnTo>
                  <a:lnTo>
                    <a:pt x="1901" y="902"/>
                  </a:lnTo>
                  <a:lnTo>
                    <a:pt x="1921" y="876"/>
                  </a:lnTo>
                  <a:lnTo>
                    <a:pt x="1942" y="849"/>
                  </a:lnTo>
                  <a:lnTo>
                    <a:pt x="1961" y="821"/>
                  </a:lnTo>
                  <a:lnTo>
                    <a:pt x="1972" y="885"/>
                  </a:lnTo>
                  <a:lnTo>
                    <a:pt x="1974" y="953"/>
                  </a:lnTo>
                  <a:lnTo>
                    <a:pt x="1972" y="1022"/>
                  </a:lnTo>
                  <a:lnTo>
                    <a:pt x="1974" y="1086"/>
                  </a:lnTo>
                  <a:lnTo>
                    <a:pt x="1954" y="1100"/>
                  </a:lnTo>
                  <a:lnTo>
                    <a:pt x="1935" y="1112"/>
                  </a:lnTo>
                  <a:lnTo>
                    <a:pt x="1914" y="1121"/>
                  </a:lnTo>
                  <a:lnTo>
                    <a:pt x="1893" y="1129"/>
                  </a:lnTo>
                  <a:lnTo>
                    <a:pt x="1871" y="1134"/>
                  </a:lnTo>
                  <a:lnTo>
                    <a:pt x="1849" y="1138"/>
                  </a:lnTo>
                  <a:lnTo>
                    <a:pt x="1824" y="1143"/>
                  </a:lnTo>
                  <a:lnTo>
                    <a:pt x="1802" y="1146"/>
                  </a:lnTo>
                  <a:lnTo>
                    <a:pt x="1778" y="1149"/>
                  </a:lnTo>
                  <a:lnTo>
                    <a:pt x="1756" y="1152"/>
                  </a:lnTo>
                  <a:lnTo>
                    <a:pt x="1733" y="1156"/>
                  </a:lnTo>
                  <a:lnTo>
                    <a:pt x="1709" y="1162"/>
                  </a:lnTo>
                  <a:lnTo>
                    <a:pt x="1688" y="1166"/>
                  </a:lnTo>
                  <a:lnTo>
                    <a:pt x="1666" y="1174"/>
                  </a:lnTo>
                  <a:lnTo>
                    <a:pt x="1645" y="1184"/>
                  </a:lnTo>
                  <a:lnTo>
                    <a:pt x="1626" y="1196"/>
                  </a:lnTo>
                  <a:lnTo>
                    <a:pt x="1610" y="1216"/>
                  </a:lnTo>
                  <a:lnTo>
                    <a:pt x="1597" y="1238"/>
                  </a:lnTo>
                  <a:lnTo>
                    <a:pt x="1584" y="1260"/>
                  </a:lnTo>
                  <a:lnTo>
                    <a:pt x="1574" y="1282"/>
                  </a:lnTo>
                  <a:lnTo>
                    <a:pt x="1563" y="1303"/>
                  </a:lnTo>
                  <a:lnTo>
                    <a:pt x="1553" y="1327"/>
                  </a:lnTo>
                  <a:lnTo>
                    <a:pt x="1544" y="1348"/>
                  </a:lnTo>
                  <a:lnTo>
                    <a:pt x="1533" y="1370"/>
                  </a:lnTo>
                  <a:lnTo>
                    <a:pt x="1521" y="1389"/>
                  </a:lnTo>
                  <a:lnTo>
                    <a:pt x="1508" y="1409"/>
                  </a:lnTo>
                  <a:lnTo>
                    <a:pt x="1497" y="1428"/>
                  </a:lnTo>
                  <a:lnTo>
                    <a:pt x="1488" y="1448"/>
                  </a:lnTo>
                  <a:lnTo>
                    <a:pt x="1478" y="1468"/>
                  </a:lnTo>
                  <a:lnTo>
                    <a:pt x="1472" y="1490"/>
                  </a:lnTo>
                  <a:lnTo>
                    <a:pt x="1465" y="1512"/>
                  </a:lnTo>
                  <a:lnTo>
                    <a:pt x="1462" y="1533"/>
                  </a:lnTo>
                  <a:lnTo>
                    <a:pt x="1470" y="1552"/>
                  </a:lnTo>
                  <a:lnTo>
                    <a:pt x="1483" y="1568"/>
                  </a:lnTo>
                  <a:lnTo>
                    <a:pt x="1497" y="1580"/>
                  </a:lnTo>
                  <a:lnTo>
                    <a:pt x="1515" y="1594"/>
                  </a:lnTo>
                  <a:lnTo>
                    <a:pt x="1533" y="1606"/>
                  </a:lnTo>
                  <a:lnTo>
                    <a:pt x="1547" y="1620"/>
                  </a:lnTo>
                  <a:lnTo>
                    <a:pt x="1560" y="1638"/>
                  </a:lnTo>
                  <a:lnTo>
                    <a:pt x="1568" y="1656"/>
                  </a:lnTo>
                  <a:lnTo>
                    <a:pt x="1566" y="1681"/>
                  </a:lnTo>
                  <a:lnTo>
                    <a:pt x="1569" y="1704"/>
                  </a:lnTo>
                  <a:lnTo>
                    <a:pt x="1576" y="1726"/>
                  </a:lnTo>
                  <a:lnTo>
                    <a:pt x="1585" y="1746"/>
                  </a:lnTo>
                  <a:lnTo>
                    <a:pt x="1597" y="1767"/>
                  </a:lnTo>
                  <a:lnTo>
                    <a:pt x="1606" y="1787"/>
                  </a:lnTo>
                  <a:lnTo>
                    <a:pt x="1614" y="1809"/>
                  </a:lnTo>
                  <a:lnTo>
                    <a:pt x="1621" y="1830"/>
                  </a:lnTo>
                  <a:lnTo>
                    <a:pt x="1598" y="1854"/>
                  </a:lnTo>
                  <a:lnTo>
                    <a:pt x="1576" y="1877"/>
                  </a:lnTo>
                  <a:lnTo>
                    <a:pt x="1552" y="1899"/>
                  </a:lnTo>
                  <a:lnTo>
                    <a:pt x="1528" y="1919"/>
                  </a:lnTo>
                  <a:lnTo>
                    <a:pt x="1504" y="1938"/>
                  </a:lnTo>
                  <a:lnTo>
                    <a:pt x="1478" y="1956"/>
                  </a:lnTo>
                  <a:lnTo>
                    <a:pt x="1454" y="1973"/>
                  </a:lnTo>
                  <a:lnTo>
                    <a:pt x="1428" y="1991"/>
                  </a:lnTo>
                  <a:lnTo>
                    <a:pt x="1403" y="2006"/>
                  </a:lnTo>
                  <a:lnTo>
                    <a:pt x="1375" y="2020"/>
                  </a:lnTo>
                  <a:lnTo>
                    <a:pt x="1350" y="2036"/>
                  </a:lnTo>
                  <a:lnTo>
                    <a:pt x="1322" y="2048"/>
                  </a:lnTo>
                  <a:lnTo>
                    <a:pt x="1295" y="2062"/>
                  </a:lnTo>
                  <a:lnTo>
                    <a:pt x="1268" y="2075"/>
                  </a:lnTo>
                  <a:lnTo>
                    <a:pt x="1241" y="2087"/>
                  </a:lnTo>
                  <a:lnTo>
                    <a:pt x="1213" y="2099"/>
                  </a:lnTo>
                  <a:lnTo>
                    <a:pt x="1218" y="2062"/>
                  </a:lnTo>
                  <a:lnTo>
                    <a:pt x="1212" y="2026"/>
                  </a:lnTo>
                  <a:lnTo>
                    <a:pt x="1199" y="1994"/>
                  </a:lnTo>
                  <a:lnTo>
                    <a:pt x="1183" y="1961"/>
                  </a:lnTo>
                  <a:lnTo>
                    <a:pt x="1165" y="1927"/>
                  </a:lnTo>
                  <a:lnTo>
                    <a:pt x="1151" y="1893"/>
                  </a:lnTo>
                  <a:lnTo>
                    <a:pt x="1144" y="1857"/>
                  </a:lnTo>
                  <a:lnTo>
                    <a:pt x="1147" y="1818"/>
                  </a:lnTo>
                  <a:lnTo>
                    <a:pt x="1131" y="1806"/>
                  </a:lnTo>
                  <a:lnTo>
                    <a:pt x="1114" y="1798"/>
                  </a:lnTo>
                  <a:lnTo>
                    <a:pt x="1095" y="1792"/>
                  </a:lnTo>
                  <a:lnTo>
                    <a:pt x="1074" y="1788"/>
                  </a:lnTo>
                  <a:lnTo>
                    <a:pt x="1053" y="1785"/>
                  </a:lnTo>
                  <a:lnTo>
                    <a:pt x="1032" y="1784"/>
                  </a:lnTo>
                  <a:lnTo>
                    <a:pt x="1013" y="1781"/>
                  </a:lnTo>
                  <a:lnTo>
                    <a:pt x="992" y="1778"/>
                  </a:lnTo>
                  <a:lnTo>
                    <a:pt x="977" y="1782"/>
                  </a:lnTo>
                  <a:lnTo>
                    <a:pt x="961" y="1784"/>
                  </a:lnTo>
                  <a:lnTo>
                    <a:pt x="945" y="1785"/>
                  </a:lnTo>
                  <a:lnTo>
                    <a:pt x="931" y="1785"/>
                  </a:lnTo>
                  <a:lnTo>
                    <a:pt x="915" y="1785"/>
                  </a:lnTo>
                  <a:lnTo>
                    <a:pt x="899" y="1784"/>
                  </a:lnTo>
                  <a:lnTo>
                    <a:pt x="884" y="1781"/>
                  </a:lnTo>
                  <a:lnTo>
                    <a:pt x="870" y="1778"/>
                  </a:lnTo>
                  <a:lnTo>
                    <a:pt x="859" y="1764"/>
                  </a:lnTo>
                  <a:lnTo>
                    <a:pt x="846" y="1750"/>
                  </a:lnTo>
                  <a:lnTo>
                    <a:pt x="831" y="1739"/>
                  </a:lnTo>
                  <a:lnTo>
                    <a:pt x="817" y="1728"/>
                  </a:lnTo>
                  <a:lnTo>
                    <a:pt x="801" y="1720"/>
                  </a:lnTo>
                  <a:lnTo>
                    <a:pt x="785" y="1712"/>
                  </a:lnTo>
                  <a:lnTo>
                    <a:pt x="767" y="1708"/>
                  </a:lnTo>
                  <a:lnTo>
                    <a:pt x="750" y="1703"/>
                  </a:lnTo>
                  <a:lnTo>
                    <a:pt x="730" y="1700"/>
                  </a:lnTo>
                  <a:lnTo>
                    <a:pt x="713" y="1697"/>
                  </a:lnTo>
                  <a:lnTo>
                    <a:pt x="693" y="1695"/>
                  </a:lnTo>
                  <a:lnTo>
                    <a:pt x="674" y="1695"/>
                  </a:lnTo>
                  <a:lnTo>
                    <a:pt x="655" y="1697"/>
                  </a:lnTo>
                  <a:lnTo>
                    <a:pt x="636" y="1698"/>
                  </a:lnTo>
                  <a:lnTo>
                    <a:pt x="616" y="1701"/>
                  </a:lnTo>
                  <a:lnTo>
                    <a:pt x="597" y="1704"/>
                  </a:lnTo>
                  <a:lnTo>
                    <a:pt x="573" y="1686"/>
                  </a:lnTo>
                  <a:lnTo>
                    <a:pt x="552" y="1664"/>
                  </a:lnTo>
                  <a:lnTo>
                    <a:pt x="530" y="1639"/>
                  </a:lnTo>
                  <a:lnTo>
                    <a:pt x="507" y="1616"/>
                  </a:lnTo>
                  <a:lnTo>
                    <a:pt x="483" y="1596"/>
                  </a:lnTo>
                  <a:lnTo>
                    <a:pt x="458" y="1585"/>
                  </a:lnTo>
                  <a:lnTo>
                    <a:pt x="427" y="1582"/>
                  </a:lnTo>
                  <a:lnTo>
                    <a:pt x="392" y="1591"/>
                  </a:lnTo>
                  <a:lnTo>
                    <a:pt x="357" y="1597"/>
                  </a:lnTo>
                  <a:lnTo>
                    <a:pt x="324" y="1596"/>
                  </a:lnTo>
                  <a:lnTo>
                    <a:pt x="296" y="1588"/>
                  </a:lnTo>
                  <a:lnTo>
                    <a:pt x="267" y="1572"/>
                  </a:lnTo>
                  <a:lnTo>
                    <a:pt x="241" y="1554"/>
                  </a:lnTo>
                  <a:lnTo>
                    <a:pt x="217" y="1532"/>
                  </a:lnTo>
                  <a:lnTo>
                    <a:pt x="195" y="1509"/>
                  </a:lnTo>
                  <a:lnTo>
                    <a:pt x="174" y="1485"/>
                  </a:lnTo>
                  <a:lnTo>
                    <a:pt x="146" y="1457"/>
                  </a:lnTo>
                  <a:lnTo>
                    <a:pt x="134" y="1425"/>
                  </a:lnTo>
                  <a:lnTo>
                    <a:pt x="130" y="1387"/>
                  </a:lnTo>
                  <a:lnTo>
                    <a:pt x="132" y="1350"/>
                  </a:lnTo>
                  <a:lnTo>
                    <a:pt x="129" y="1316"/>
                  </a:lnTo>
                  <a:lnTo>
                    <a:pt x="119" y="1285"/>
                  </a:lnTo>
                  <a:lnTo>
                    <a:pt x="95" y="1260"/>
                  </a:lnTo>
                  <a:lnTo>
                    <a:pt x="52" y="1246"/>
                  </a:lnTo>
                  <a:lnTo>
                    <a:pt x="36" y="1230"/>
                  </a:lnTo>
                  <a:lnTo>
                    <a:pt x="24" y="1215"/>
                  </a:lnTo>
                  <a:lnTo>
                    <a:pt x="18" y="1196"/>
                  </a:lnTo>
                  <a:lnTo>
                    <a:pt x="13" y="1177"/>
                  </a:lnTo>
                  <a:lnTo>
                    <a:pt x="10" y="1157"/>
                  </a:lnTo>
                  <a:lnTo>
                    <a:pt x="7" y="1137"/>
                  </a:lnTo>
                  <a:lnTo>
                    <a:pt x="5" y="1118"/>
                  </a:lnTo>
                  <a:lnTo>
                    <a:pt x="0" y="1098"/>
                  </a:lnTo>
                  <a:lnTo>
                    <a:pt x="39" y="1109"/>
                  </a:lnTo>
                  <a:lnTo>
                    <a:pt x="71" y="1131"/>
                  </a:lnTo>
                  <a:lnTo>
                    <a:pt x="98" y="1157"/>
                  </a:lnTo>
                  <a:lnTo>
                    <a:pt x="121" y="1190"/>
                  </a:lnTo>
                  <a:lnTo>
                    <a:pt x="142" y="1224"/>
                  </a:lnTo>
                  <a:lnTo>
                    <a:pt x="162" y="1260"/>
                  </a:lnTo>
                  <a:lnTo>
                    <a:pt x="185" y="1292"/>
                  </a:lnTo>
                  <a:lnTo>
                    <a:pt x="211" y="1322"/>
                  </a:lnTo>
                  <a:lnTo>
                    <a:pt x="215" y="1328"/>
                  </a:lnTo>
                  <a:lnTo>
                    <a:pt x="220" y="1334"/>
                  </a:lnTo>
                  <a:lnTo>
                    <a:pt x="225" y="1342"/>
                  </a:lnTo>
                  <a:lnTo>
                    <a:pt x="231" y="1348"/>
                  </a:lnTo>
                  <a:lnTo>
                    <a:pt x="238" y="1353"/>
                  </a:lnTo>
                  <a:lnTo>
                    <a:pt x="244" y="1358"/>
                  </a:lnTo>
                  <a:lnTo>
                    <a:pt x="252" y="1361"/>
                  </a:lnTo>
                  <a:lnTo>
                    <a:pt x="260" y="1362"/>
                  </a:lnTo>
                  <a:lnTo>
                    <a:pt x="273" y="1333"/>
                  </a:lnTo>
                  <a:lnTo>
                    <a:pt x="275" y="1299"/>
                  </a:lnTo>
                  <a:lnTo>
                    <a:pt x="273" y="1264"/>
                  </a:lnTo>
                  <a:lnTo>
                    <a:pt x="270" y="1232"/>
                  </a:lnTo>
                  <a:lnTo>
                    <a:pt x="268" y="1216"/>
                  </a:lnTo>
                  <a:lnTo>
                    <a:pt x="262" y="1201"/>
                  </a:lnTo>
                  <a:lnTo>
                    <a:pt x="256" y="1184"/>
                  </a:lnTo>
                  <a:lnTo>
                    <a:pt x="249" y="1166"/>
                  </a:lnTo>
                  <a:lnTo>
                    <a:pt x="246" y="1151"/>
                  </a:lnTo>
                  <a:lnTo>
                    <a:pt x="247" y="1137"/>
                  </a:lnTo>
                  <a:lnTo>
                    <a:pt x="257" y="1126"/>
                  </a:lnTo>
                  <a:lnTo>
                    <a:pt x="278" y="1118"/>
                  </a:lnTo>
                  <a:lnTo>
                    <a:pt x="283" y="1103"/>
                  </a:lnTo>
                  <a:lnTo>
                    <a:pt x="280" y="1089"/>
                  </a:lnTo>
                  <a:lnTo>
                    <a:pt x="272" y="1075"/>
                  </a:lnTo>
                  <a:lnTo>
                    <a:pt x="260" y="1062"/>
                  </a:lnTo>
                  <a:lnTo>
                    <a:pt x="281" y="1064"/>
                  </a:lnTo>
                  <a:lnTo>
                    <a:pt x="302" y="1061"/>
                  </a:lnTo>
                  <a:lnTo>
                    <a:pt x="321" y="1056"/>
                  </a:lnTo>
                  <a:lnTo>
                    <a:pt x="339" y="1050"/>
                  </a:lnTo>
                  <a:lnTo>
                    <a:pt x="355" y="1041"/>
                  </a:lnTo>
                  <a:lnTo>
                    <a:pt x="371" y="1030"/>
                  </a:lnTo>
                  <a:lnTo>
                    <a:pt x="385" y="1019"/>
                  </a:lnTo>
                  <a:lnTo>
                    <a:pt x="401" y="1005"/>
                  </a:lnTo>
                  <a:lnTo>
                    <a:pt x="416" y="991"/>
                  </a:lnTo>
                  <a:lnTo>
                    <a:pt x="429" y="977"/>
                  </a:lnTo>
                  <a:lnTo>
                    <a:pt x="443" y="963"/>
                  </a:lnTo>
                  <a:lnTo>
                    <a:pt x="458" y="949"/>
                  </a:lnTo>
                  <a:lnTo>
                    <a:pt x="472" y="935"/>
                  </a:lnTo>
                  <a:lnTo>
                    <a:pt x="487" y="921"/>
                  </a:lnTo>
                  <a:lnTo>
                    <a:pt x="503" y="910"/>
                  </a:lnTo>
                  <a:lnTo>
                    <a:pt x="519" y="899"/>
                  </a:lnTo>
                  <a:lnTo>
                    <a:pt x="530" y="902"/>
                  </a:lnTo>
                  <a:lnTo>
                    <a:pt x="539" y="908"/>
                  </a:lnTo>
                  <a:lnTo>
                    <a:pt x="549" y="915"/>
                  </a:lnTo>
                  <a:lnTo>
                    <a:pt x="560" y="921"/>
                  </a:lnTo>
                  <a:lnTo>
                    <a:pt x="570" y="925"/>
                  </a:lnTo>
                  <a:lnTo>
                    <a:pt x="581" y="929"/>
                  </a:lnTo>
                  <a:lnTo>
                    <a:pt x="592" y="929"/>
                  </a:lnTo>
                  <a:lnTo>
                    <a:pt x="605" y="924"/>
                  </a:lnTo>
                  <a:lnTo>
                    <a:pt x="618" y="905"/>
                  </a:lnTo>
                  <a:lnTo>
                    <a:pt x="633" y="893"/>
                  </a:lnTo>
                  <a:lnTo>
                    <a:pt x="649" y="885"/>
                  </a:lnTo>
                  <a:lnTo>
                    <a:pt x="666" y="882"/>
                  </a:lnTo>
                  <a:lnTo>
                    <a:pt x="685" y="882"/>
                  </a:lnTo>
                  <a:lnTo>
                    <a:pt x="705" y="885"/>
                  </a:lnTo>
                  <a:lnTo>
                    <a:pt x="724" y="888"/>
                  </a:lnTo>
                  <a:lnTo>
                    <a:pt x="743" y="891"/>
                  </a:lnTo>
                  <a:lnTo>
                    <a:pt x="753" y="897"/>
                  </a:lnTo>
                  <a:lnTo>
                    <a:pt x="762" y="907"/>
                  </a:lnTo>
                  <a:lnTo>
                    <a:pt x="770" y="918"/>
                  </a:lnTo>
                  <a:lnTo>
                    <a:pt x="779" y="929"/>
                  </a:lnTo>
                  <a:lnTo>
                    <a:pt x="787" y="938"/>
                  </a:lnTo>
                  <a:lnTo>
                    <a:pt x="795" y="943"/>
                  </a:lnTo>
                  <a:lnTo>
                    <a:pt x="806" y="944"/>
                  </a:lnTo>
                  <a:lnTo>
                    <a:pt x="819" y="941"/>
                  </a:lnTo>
                  <a:lnTo>
                    <a:pt x="836" y="911"/>
                  </a:lnTo>
                  <a:lnTo>
                    <a:pt x="849" y="879"/>
                  </a:lnTo>
                  <a:lnTo>
                    <a:pt x="854" y="843"/>
                  </a:lnTo>
                  <a:lnTo>
                    <a:pt x="852" y="807"/>
                  </a:lnTo>
                  <a:lnTo>
                    <a:pt x="847" y="772"/>
                  </a:lnTo>
                  <a:lnTo>
                    <a:pt x="838" y="737"/>
                  </a:lnTo>
                  <a:lnTo>
                    <a:pt x="827" y="706"/>
                  </a:lnTo>
                  <a:lnTo>
                    <a:pt x="812" y="677"/>
                  </a:lnTo>
                  <a:lnTo>
                    <a:pt x="801" y="667"/>
                  </a:lnTo>
                  <a:lnTo>
                    <a:pt x="790" y="660"/>
                  </a:lnTo>
                  <a:lnTo>
                    <a:pt x="779" y="653"/>
                  </a:lnTo>
                  <a:lnTo>
                    <a:pt x="767" y="649"/>
                  </a:lnTo>
                  <a:lnTo>
                    <a:pt x="754" y="644"/>
                  </a:lnTo>
                  <a:lnTo>
                    <a:pt x="743" y="639"/>
                  </a:lnTo>
                  <a:lnTo>
                    <a:pt x="730" y="635"/>
                  </a:lnTo>
                  <a:lnTo>
                    <a:pt x="719" y="630"/>
                  </a:lnTo>
                  <a:lnTo>
                    <a:pt x="710" y="593"/>
                  </a:lnTo>
                  <a:lnTo>
                    <a:pt x="693" y="557"/>
                  </a:lnTo>
                  <a:lnTo>
                    <a:pt x="674" y="523"/>
                  </a:lnTo>
                  <a:lnTo>
                    <a:pt x="653" y="489"/>
                  </a:lnTo>
                  <a:lnTo>
                    <a:pt x="634" y="456"/>
                  </a:lnTo>
                  <a:lnTo>
                    <a:pt x="615" y="420"/>
                  </a:lnTo>
                  <a:lnTo>
                    <a:pt x="600" y="384"/>
                  </a:lnTo>
                  <a:lnTo>
                    <a:pt x="592" y="345"/>
                  </a:lnTo>
                  <a:lnTo>
                    <a:pt x="583" y="338"/>
                  </a:lnTo>
                  <a:lnTo>
                    <a:pt x="572" y="339"/>
                  </a:lnTo>
                  <a:lnTo>
                    <a:pt x="562" y="345"/>
                  </a:lnTo>
                  <a:lnTo>
                    <a:pt x="551" y="350"/>
                  </a:lnTo>
                  <a:lnTo>
                    <a:pt x="531" y="366"/>
                  </a:lnTo>
                  <a:lnTo>
                    <a:pt x="519" y="384"/>
                  </a:lnTo>
                  <a:lnTo>
                    <a:pt x="512" y="405"/>
                  </a:lnTo>
                  <a:lnTo>
                    <a:pt x="509" y="425"/>
                  </a:lnTo>
                  <a:lnTo>
                    <a:pt x="507" y="447"/>
                  </a:lnTo>
                  <a:lnTo>
                    <a:pt x="507" y="468"/>
                  </a:lnTo>
                  <a:lnTo>
                    <a:pt x="504" y="489"/>
                  </a:lnTo>
                  <a:lnTo>
                    <a:pt x="498" y="509"/>
                  </a:lnTo>
                  <a:lnTo>
                    <a:pt x="483" y="531"/>
                  </a:lnTo>
                  <a:lnTo>
                    <a:pt x="464" y="545"/>
                  </a:lnTo>
                  <a:lnTo>
                    <a:pt x="443" y="557"/>
                  </a:lnTo>
                  <a:lnTo>
                    <a:pt x="419" y="566"/>
                  </a:lnTo>
                  <a:lnTo>
                    <a:pt x="395" y="574"/>
                  </a:lnTo>
                  <a:lnTo>
                    <a:pt x="373" y="585"/>
                  </a:lnTo>
                  <a:lnTo>
                    <a:pt x="350" y="597"/>
                  </a:lnTo>
                  <a:lnTo>
                    <a:pt x="333" y="614"/>
                  </a:lnTo>
                  <a:lnTo>
                    <a:pt x="315" y="614"/>
                  </a:lnTo>
                  <a:lnTo>
                    <a:pt x="316" y="599"/>
                  </a:lnTo>
                  <a:lnTo>
                    <a:pt x="323" y="585"/>
                  </a:lnTo>
                  <a:lnTo>
                    <a:pt x="331" y="571"/>
                  </a:lnTo>
                  <a:lnTo>
                    <a:pt x="342" y="559"/>
                  </a:lnTo>
                  <a:lnTo>
                    <a:pt x="350" y="546"/>
                  </a:lnTo>
                  <a:lnTo>
                    <a:pt x="357" y="532"/>
                  </a:lnTo>
                  <a:lnTo>
                    <a:pt x="358" y="517"/>
                  </a:lnTo>
                  <a:lnTo>
                    <a:pt x="353" y="499"/>
                  </a:lnTo>
                  <a:lnTo>
                    <a:pt x="342" y="481"/>
                  </a:lnTo>
                  <a:lnTo>
                    <a:pt x="333" y="461"/>
                  </a:lnTo>
                  <a:lnTo>
                    <a:pt x="328" y="440"/>
                  </a:lnTo>
                  <a:lnTo>
                    <a:pt x="329" y="419"/>
                  </a:lnTo>
                  <a:lnTo>
                    <a:pt x="350" y="400"/>
                  </a:lnTo>
                  <a:lnTo>
                    <a:pt x="374" y="381"/>
                  </a:lnTo>
                  <a:lnTo>
                    <a:pt x="400" y="363"/>
                  </a:lnTo>
                  <a:lnTo>
                    <a:pt x="424" y="344"/>
                  </a:lnTo>
                  <a:lnTo>
                    <a:pt x="445" y="322"/>
                  </a:lnTo>
                  <a:lnTo>
                    <a:pt x="458" y="299"/>
                  </a:lnTo>
                  <a:lnTo>
                    <a:pt x="462" y="269"/>
                  </a:lnTo>
                  <a:lnTo>
                    <a:pt x="454" y="235"/>
                  </a:lnTo>
                  <a:lnTo>
                    <a:pt x="430" y="210"/>
                  </a:lnTo>
                  <a:lnTo>
                    <a:pt x="400" y="192"/>
                  </a:lnTo>
                  <a:lnTo>
                    <a:pt x="368" y="179"/>
                  </a:lnTo>
                  <a:lnTo>
                    <a:pt x="334" y="168"/>
                  </a:lnTo>
                  <a:lnTo>
                    <a:pt x="300" y="156"/>
                  </a:lnTo>
                  <a:lnTo>
                    <a:pt x="272" y="139"/>
                  </a:lnTo>
                  <a:lnTo>
                    <a:pt x="246" y="115"/>
                  </a:lnTo>
                  <a:lnTo>
                    <a:pt x="228" y="81"/>
                  </a:lnTo>
                  <a:lnTo>
                    <a:pt x="207" y="61"/>
                  </a:lnTo>
                  <a:lnTo>
                    <a:pt x="219" y="55"/>
                  </a:lnTo>
                  <a:lnTo>
                    <a:pt x="230" y="53"/>
                  </a:lnTo>
                  <a:lnTo>
                    <a:pt x="241" y="53"/>
                  </a:lnTo>
                  <a:lnTo>
                    <a:pt x="251" y="55"/>
                  </a:lnTo>
                  <a:lnTo>
                    <a:pt x="262" y="59"/>
                  </a:lnTo>
                  <a:lnTo>
                    <a:pt x="273" y="63"/>
                  </a:lnTo>
                  <a:lnTo>
                    <a:pt x="284" y="67"/>
                  </a:lnTo>
                  <a:lnTo>
                    <a:pt x="294" y="69"/>
                  </a:lnTo>
                  <a:lnTo>
                    <a:pt x="315" y="76"/>
                  </a:lnTo>
                  <a:lnTo>
                    <a:pt x="337" y="84"/>
                  </a:lnTo>
                  <a:lnTo>
                    <a:pt x="360" y="92"/>
                  </a:lnTo>
                  <a:lnTo>
                    <a:pt x="381" y="98"/>
                  </a:lnTo>
                  <a:lnTo>
                    <a:pt x="403" y="104"/>
                  </a:lnTo>
                  <a:lnTo>
                    <a:pt x="427" y="109"/>
                  </a:lnTo>
                  <a:lnTo>
                    <a:pt x="450" y="115"/>
                  </a:lnTo>
                  <a:lnTo>
                    <a:pt x="472" y="120"/>
                  </a:lnTo>
                  <a:lnTo>
                    <a:pt x="495" y="125"/>
                  </a:lnTo>
                  <a:lnTo>
                    <a:pt x="519" y="128"/>
                  </a:lnTo>
                  <a:lnTo>
                    <a:pt x="541" y="132"/>
                  </a:lnTo>
                  <a:lnTo>
                    <a:pt x="565" y="136"/>
                  </a:lnTo>
                  <a:lnTo>
                    <a:pt x="589" y="139"/>
                  </a:lnTo>
                  <a:lnTo>
                    <a:pt x="612" y="142"/>
                  </a:lnTo>
                  <a:lnTo>
                    <a:pt x="636" y="143"/>
                  </a:lnTo>
                  <a:lnTo>
                    <a:pt x="660" y="146"/>
                  </a:lnTo>
                  <a:lnTo>
                    <a:pt x="649" y="195"/>
                  </a:lnTo>
                  <a:lnTo>
                    <a:pt x="650" y="241"/>
                  </a:lnTo>
                  <a:lnTo>
                    <a:pt x="660" y="283"/>
                  </a:lnTo>
                  <a:lnTo>
                    <a:pt x="676" y="324"/>
                  </a:lnTo>
                  <a:lnTo>
                    <a:pt x="695" y="364"/>
                  </a:lnTo>
                  <a:lnTo>
                    <a:pt x="714" y="405"/>
                  </a:lnTo>
                  <a:lnTo>
                    <a:pt x="732" y="447"/>
                  </a:lnTo>
                  <a:lnTo>
                    <a:pt x="743" y="489"/>
                  </a:lnTo>
                  <a:lnTo>
                    <a:pt x="753" y="498"/>
                  </a:lnTo>
                  <a:lnTo>
                    <a:pt x="761" y="507"/>
                  </a:lnTo>
                  <a:lnTo>
                    <a:pt x="767" y="518"/>
                  </a:lnTo>
                  <a:lnTo>
                    <a:pt x="774" y="529"/>
                  </a:lnTo>
                  <a:lnTo>
                    <a:pt x="780" y="538"/>
                  </a:lnTo>
                  <a:lnTo>
                    <a:pt x="788" y="548"/>
                  </a:lnTo>
                  <a:lnTo>
                    <a:pt x="799" y="554"/>
                  </a:lnTo>
                  <a:lnTo>
                    <a:pt x="812" y="557"/>
                  </a:lnTo>
                  <a:lnTo>
                    <a:pt x="825" y="555"/>
                  </a:lnTo>
                  <a:lnTo>
                    <a:pt x="836" y="549"/>
                  </a:lnTo>
                  <a:lnTo>
                    <a:pt x="846" y="540"/>
                  </a:lnTo>
                  <a:lnTo>
                    <a:pt x="854" y="529"/>
                  </a:lnTo>
                  <a:lnTo>
                    <a:pt x="857" y="506"/>
                  </a:lnTo>
                  <a:lnTo>
                    <a:pt x="859" y="482"/>
                  </a:lnTo>
                  <a:lnTo>
                    <a:pt x="865" y="461"/>
                  </a:lnTo>
                  <a:lnTo>
                    <a:pt x="888" y="447"/>
                  </a:lnTo>
                  <a:lnTo>
                    <a:pt x="908" y="436"/>
                  </a:lnTo>
                  <a:lnTo>
                    <a:pt x="926" y="423"/>
                  </a:lnTo>
                  <a:lnTo>
                    <a:pt x="941" y="408"/>
                  </a:lnTo>
                  <a:lnTo>
                    <a:pt x="953" y="391"/>
                  </a:lnTo>
                  <a:lnTo>
                    <a:pt x="966" y="373"/>
                  </a:lnTo>
                  <a:lnTo>
                    <a:pt x="979" y="355"/>
                  </a:lnTo>
                  <a:lnTo>
                    <a:pt x="993" y="338"/>
                  </a:lnTo>
                  <a:lnTo>
                    <a:pt x="1008" y="322"/>
                  </a:lnTo>
                  <a:lnTo>
                    <a:pt x="998" y="352"/>
                  </a:lnTo>
                  <a:lnTo>
                    <a:pt x="992" y="384"/>
                  </a:lnTo>
                  <a:lnTo>
                    <a:pt x="992" y="415"/>
                  </a:lnTo>
                  <a:lnTo>
                    <a:pt x="1000" y="447"/>
                  </a:lnTo>
                  <a:lnTo>
                    <a:pt x="1019" y="443"/>
                  </a:lnTo>
                  <a:lnTo>
                    <a:pt x="1035" y="437"/>
                  </a:lnTo>
                  <a:lnTo>
                    <a:pt x="1051" y="426"/>
                  </a:lnTo>
                  <a:lnTo>
                    <a:pt x="1066" y="412"/>
                  </a:lnTo>
                  <a:lnTo>
                    <a:pt x="1079" y="398"/>
                  </a:lnTo>
                  <a:lnTo>
                    <a:pt x="1090" y="381"/>
                  </a:lnTo>
                  <a:lnTo>
                    <a:pt x="1098" y="366"/>
                  </a:lnTo>
                  <a:lnTo>
                    <a:pt x="1106" y="350"/>
                  </a:lnTo>
                  <a:lnTo>
                    <a:pt x="1109" y="321"/>
                  </a:lnTo>
                  <a:lnTo>
                    <a:pt x="1106" y="293"/>
                  </a:lnTo>
                  <a:lnTo>
                    <a:pt x="1096" y="268"/>
                  </a:lnTo>
                  <a:lnTo>
                    <a:pt x="1080" y="244"/>
                  </a:lnTo>
                  <a:lnTo>
                    <a:pt x="1069" y="251"/>
                  </a:lnTo>
                  <a:lnTo>
                    <a:pt x="1061" y="257"/>
                  </a:lnTo>
                  <a:lnTo>
                    <a:pt x="1051" y="266"/>
                  </a:lnTo>
                  <a:lnTo>
                    <a:pt x="1045" y="276"/>
                  </a:lnTo>
                  <a:lnTo>
                    <a:pt x="1037" y="285"/>
                  </a:lnTo>
                  <a:lnTo>
                    <a:pt x="1029" y="294"/>
                  </a:lnTo>
                  <a:lnTo>
                    <a:pt x="1021" y="304"/>
                  </a:lnTo>
                  <a:lnTo>
                    <a:pt x="1013" y="313"/>
                  </a:lnTo>
                  <a:lnTo>
                    <a:pt x="1016" y="300"/>
                  </a:lnTo>
                  <a:lnTo>
                    <a:pt x="1021" y="290"/>
                  </a:lnTo>
                  <a:lnTo>
                    <a:pt x="1027" y="279"/>
                  </a:lnTo>
                  <a:lnTo>
                    <a:pt x="1037" y="269"/>
                  </a:lnTo>
                  <a:lnTo>
                    <a:pt x="1038" y="235"/>
                  </a:lnTo>
                  <a:lnTo>
                    <a:pt x="1040" y="199"/>
                  </a:lnTo>
                  <a:lnTo>
                    <a:pt x="1042" y="164"/>
                  </a:lnTo>
                  <a:lnTo>
                    <a:pt x="1040" y="129"/>
                  </a:lnTo>
                  <a:lnTo>
                    <a:pt x="1035" y="95"/>
                  </a:lnTo>
                  <a:lnTo>
                    <a:pt x="1024" y="64"/>
                  </a:lnTo>
                  <a:lnTo>
                    <a:pt x="1006" y="35"/>
                  </a:lnTo>
                  <a:lnTo>
                    <a:pt x="979" y="8"/>
                  </a:lnTo>
                  <a:lnTo>
                    <a:pt x="1000" y="8"/>
                  </a:lnTo>
                  <a:lnTo>
                    <a:pt x="1021" y="8"/>
                  </a:lnTo>
                  <a:lnTo>
                    <a:pt x="1042" y="8"/>
                  </a:lnTo>
                  <a:lnTo>
                    <a:pt x="1061" y="7"/>
                  </a:lnTo>
                  <a:lnTo>
                    <a:pt x="1082" y="5"/>
                  </a:lnTo>
                  <a:lnTo>
                    <a:pt x="1103" y="3"/>
                  </a:lnTo>
                  <a:lnTo>
                    <a:pt x="1122" y="2"/>
                  </a:lnTo>
                  <a:lnTo>
                    <a:pt x="1143" y="0"/>
                  </a:lnTo>
                  <a:close/>
                </a:path>
              </a:pathLst>
            </a:custGeom>
            <a:solidFill>
              <a:srgbClr val="33F2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sp>
          <p:nvSpPr>
            <p:cNvPr id="1050" name="Freeform 26"/>
            <p:cNvSpPr>
              <a:spLocks/>
            </p:cNvSpPr>
            <p:nvPr/>
          </p:nvSpPr>
          <p:spPr bwMode="auto">
            <a:xfrm>
              <a:off x="1233458" y="946128"/>
              <a:ext cx="255588" cy="355600"/>
            </a:xfrm>
            <a:custGeom>
              <a:avLst/>
              <a:gdLst/>
              <a:ahLst/>
              <a:cxnLst>
                <a:cxn ang="0">
                  <a:pos x="318" y="188"/>
                </a:cxn>
                <a:cxn ang="0">
                  <a:pos x="303" y="221"/>
                </a:cxn>
                <a:cxn ang="0">
                  <a:pos x="286" y="250"/>
                </a:cxn>
                <a:cxn ang="0">
                  <a:pos x="263" y="278"/>
                </a:cxn>
                <a:cxn ang="0">
                  <a:pos x="239" y="305"/>
                </a:cxn>
                <a:cxn ang="0">
                  <a:pos x="212" y="330"/>
                </a:cxn>
                <a:cxn ang="0">
                  <a:pos x="186" y="354"/>
                </a:cxn>
                <a:cxn ang="0">
                  <a:pos x="159" y="379"/>
                </a:cxn>
                <a:cxn ang="0">
                  <a:pos x="133" y="406"/>
                </a:cxn>
                <a:cxn ang="0">
                  <a:pos x="130" y="415"/>
                </a:cxn>
                <a:cxn ang="0">
                  <a:pos x="130" y="426"/>
                </a:cxn>
                <a:cxn ang="0">
                  <a:pos x="130" y="437"/>
                </a:cxn>
                <a:cxn ang="0">
                  <a:pos x="130" y="448"/>
                </a:cxn>
                <a:cxn ang="0">
                  <a:pos x="109" y="420"/>
                </a:cxn>
                <a:cxn ang="0">
                  <a:pos x="93" y="389"/>
                </a:cxn>
                <a:cxn ang="0">
                  <a:pos x="79" y="358"/>
                </a:cxn>
                <a:cxn ang="0">
                  <a:pos x="66" y="325"/>
                </a:cxn>
                <a:cxn ang="0">
                  <a:pos x="53" y="292"/>
                </a:cxn>
                <a:cxn ang="0">
                  <a:pos x="40" y="260"/>
                </a:cxn>
                <a:cxn ang="0">
                  <a:pos x="23" y="229"/>
                </a:cxn>
                <a:cxn ang="0">
                  <a:pos x="3" y="199"/>
                </a:cxn>
                <a:cxn ang="0">
                  <a:pos x="0" y="173"/>
                </a:cxn>
                <a:cxn ang="0">
                  <a:pos x="0" y="141"/>
                </a:cxn>
                <a:cxn ang="0">
                  <a:pos x="7" y="112"/>
                </a:cxn>
                <a:cxn ang="0">
                  <a:pos x="24" y="90"/>
                </a:cxn>
                <a:cxn ang="0">
                  <a:pos x="55" y="98"/>
                </a:cxn>
                <a:cxn ang="0">
                  <a:pos x="85" y="101"/>
                </a:cxn>
                <a:cxn ang="0">
                  <a:pos x="117" y="103"/>
                </a:cxn>
                <a:cxn ang="0">
                  <a:pos x="151" y="101"/>
                </a:cxn>
                <a:cxn ang="0">
                  <a:pos x="183" y="99"/>
                </a:cxn>
                <a:cxn ang="0">
                  <a:pos x="215" y="95"/>
                </a:cxn>
                <a:cxn ang="0">
                  <a:pos x="246" y="90"/>
                </a:cxn>
                <a:cxn ang="0">
                  <a:pos x="276" y="85"/>
                </a:cxn>
                <a:cxn ang="0">
                  <a:pos x="294" y="67"/>
                </a:cxn>
                <a:cxn ang="0">
                  <a:pos x="299" y="47"/>
                </a:cxn>
                <a:cxn ang="0">
                  <a:pos x="295" y="23"/>
                </a:cxn>
                <a:cxn ang="0">
                  <a:pos x="292" y="0"/>
                </a:cxn>
                <a:cxn ang="0">
                  <a:pos x="310" y="19"/>
                </a:cxn>
                <a:cxn ang="0">
                  <a:pos x="319" y="40"/>
                </a:cxn>
                <a:cxn ang="0">
                  <a:pos x="323" y="64"/>
                </a:cxn>
                <a:cxn ang="0">
                  <a:pos x="323" y="87"/>
                </a:cxn>
                <a:cxn ang="0">
                  <a:pos x="319" y="112"/>
                </a:cxn>
                <a:cxn ang="0">
                  <a:pos x="318" y="138"/>
                </a:cxn>
                <a:cxn ang="0">
                  <a:pos x="316" y="163"/>
                </a:cxn>
                <a:cxn ang="0">
                  <a:pos x="318" y="188"/>
                </a:cxn>
              </a:cxnLst>
              <a:rect l="0" t="0" r="r" b="b"/>
              <a:pathLst>
                <a:path w="323" h="448">
                  <a:moveTo>
                    <a:pt x="318" y="188"/>
                  </a:moveTo>
                  <a:lnTo>
                    <a:pt x="303" y="221"/>
                  </a:lnTo>
                  <a:lnTo>
                    <a:pt x="286" y="250"/>
                  </a:lnTo>
                  <a:lnTo>
                    <a:pt x="263" y="278"/>
                  </a:lnTo>
                  <a:lnTo>
                    <a:pt x="239" y="305"/>
                  </a:lnTo>
                  <a:lnTo>
                    <a:pt x="212" y="330"/>
                  </a:lnTo>
                  <a:lnTo>
                    <a:pt x="186" y="354"/>
                  </a:lnTo>
                  <a:lnTo>
                    <a:pt x="159" y="379"/>
                  </a:lnTo>
                  <a:lnTo>
                    <a:pt x="133" y="406"/>
                  </a:lnTo>
                  <a:lnTo>
                    <a:pt x="130" y="415"/>
                  </a:lnTo>
                  <a:lnTo>
                    <a:pt x="130" y="426"/>
                  </a:lnTo>
                  <a:lnTo>
                    <a:pt x="130" y="437"/>
                  </a:lnTo>
                  <a:lnTo>
                    <a:pt x="130" y="448"/>
                  </a:lnTo>
                  <a:lnTo>
                    <a:pt x="109" y="420"/>
                  </a:lnTo>
                  <a:lnTo>
                    <a:pt x="93" y="389"/>
                  </a:lnTo>
                  <a:lnTo>
                    <a:pt x="79" y="358"/>
                  </a:lnTo>
                  <a:lnTo>
                    <a:pt x="66" y="325"/>
                  </a:lnTo>
                  <a:lnTo>
                    <a:pt x="53" y="292"/>
                  </a:lnTo>
                  <a:lnTo>
                    <a:pt x="40" y="260"/>
                  </a:lnTo>
                  <a:lnTo>
                    <a:pt x="23" y="229"/>
                  </a:lnTo>
                  <a:lnTo>
                    <a:pt x="3" y="199"/>
                  </a:lnTo>
                  <a:lnTo>
                    <a:pt x="0" y="173"/>
                  </a:lnTo>
                  <a:lnTo>
                    <a:pt x="0" y="141"/>
                  </a:lnTo>
                  <a:lnTo>
                    <a:pt x="7" y="112"/>
                  </a:lnTo>
                  <a:lnTo>
                    <a:pt x="24" y="90"/>
                  </a:lnTo>
                  <a:lnTo>
                    <a:pt x="55" y="98"/>
                  </a:lnTo>
                  <a:lnTo>
                    <a:pt x="85" y="101"/>
                  </a:lnTo>
                  <a:lnTo>
                    <a:pt x="117" y="103"/>
                  </a:lnTo>
                  <a:lnTo>
                    <a:pt x="151" y="101"/>
                  </a:lnTo>
                  <a:lnTo>
                    <a:pt x="183" y="99"/>
                  </a:lnTo>
                  <a:lnTo>
                    <a:pt x="215" y="95"/>
                  </a:lnTo>
                  <a:lnTo>
                    <a:pt x="246" y="90"/>
                  </a:lnTo>
                  <a:lnTo>
                    <a:pt x="276" y="85"/>
                  </a:lnTo>
                  <a:lnTo>
                    <a:pt x="294" y="67"/>
                  </a:lnTo>
                  <a:lnTo>
                    <a:pt x="299" y="47"/>
                  </a:lnTo>
                  <a:lnTo>
                    <a:pt x="295" y="23"/>
                  </a:lnTo>
                  <a:lnTo>
                    <a:pt x="292" y="0"/>
                  </a:lnTo>
                  <a:lnTo>
                    <a:pt x="310" y="19"/>
                  </a:lnTo>
                  <a:lnTo>
                    <a:pt x="319" y="40"/>
                  </a:lnTo>
                  <a:lnTo>
                    <a:pt x="323" y="64"/>
                  </a:lnTo>
                  <a:lnTo>
                    <a:pt x="323" y="87"/>
                  </a:lnTo>
                  <a:lnTo>
                    <a:pt x="319" y="112"/>
                  </a:lnTo>
                  <a:lnTo>
                    <a:pt x="318" y="138"/>
                  </a:lnTo>
                  <a:lnTo>
                    <a:pt x="316" y="163"/>
                  </a:lnTo>
                  <a:lnTo>
                    <a:pt x="318" y="18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sp>
          <p:nvSpPr>
            <p:cNvPr id="1051" name="Freeform 27"/>
            <p:cNvSpPr>
              <a:spLocks/>
            </p:cNvSpPr>
            <p:nvPr/>
          </p:nvSpPr>
          <p:spPr bwMode="auto">
            <a:xfrm>
              <a:off x="439708" y="966766"/>
              <a:ext cx="1182688" cy="1671638"/>
            </a:xfrm>
            <a:custGeom>
              <a:avLst/>
              <a:gdLst/>
              <a:ahLst/>
              <a:cxnLst>
                <a:cxn ang="0">
                  <a:pos x="672" y="126"/>
                </a:cxn>
                <a:cxn ang="0">
                  <a:pos x="720" y="210"/>
                </a:cxn>
                <a:cxn ang="0">
                  <a:pos x="606" y="308"/>
                </a:cxn>
                <a:cxn ang="0">
                  <a:pos x="624" y="438"/>
                </a:cxn>
                <a:cxn ang="0">
                  <a:pos x="587" y="511"/>
                </a:cxn>
                <a:cxn ang="0">
                  <a:pos x="605" y="547"/>
                </a:cxn>
                <a:cxn ang="0">
                  <a:pos x="667" y="555"/>
                </a:cxn>
                <a:cxn ang="0">
                  <a:pos x="762" y="510"/>
                </a:cxn>
                <a:cxn ang="0">
                  <a:pos x="856" y="421"/>
                </a:cxn>
                <a:cxn ang="0">
                  <a:pos x="885" y="342"/>
                </a:cxn>
                <a:cxn ang="0">
                  <a:pos x="964" y="471"/>
                </a:cxn>
                <a:cxn ang="0">
                  <a:pos x="1012" y="569"/>
                </a:cxn>
                <a:cxn ang="0">
                  <a:pos x="1091" y="605"/>
                </a:cxn>
                <a:cxn ang="0">
                  <a:pos x="1129" y="729"/>
                </a:cxn>
                <a:cxn ang="0">
                  <a:pos x="1096" y="791"/>
                </a:cxn>
                <a:cxn ang="0">
                  <a:pos x="1036" y="757"/>
                </a:cxn>
                <a:cxn ang="0">
                  <a:pos x="958" y="760"/>
                </a:cxn>
                <a:cxn ang="0">
                  <a:pos x="895" y="791"/>
                </a:cxn>
                <a:cxn ang="0">
                  <a:pos x="852" y="763"/>
                </a:cxn>
                <a:cxn ang="0">
                  <a:pos x="614" y="922"/>
                </a:cxn>
                <a:cxn ang="0">
                  <a:pos x="528" y="964"/>
                </a:cxn>
                <a:cxn ang="0">
                  <a:pos x="548" y="1017"/>
                </a:cxn>
                <a:cxn ang="0">
                  <a:pos x="531" y="1135"/>
                </a:cxn>
                <a:cxn ang="0">
                  <a:pos x="524" y="1175"/>
                </a:cxn>
                <a:cxn ang="0">
                  <a:pos x="460" y="1076"/>
                </a:cxn>
                <a:cxn ang="0">
                  <a:pos x="385" y="993"/>
                </a:cxn>
                <a:cxn ang="0">
                  <a:pos x="284" y="1018"/>
                </a:cxn>
                <a:cxn ang="0">
                  <a:pos x="319" y="1157"/>
                </a:cxn>
                <a:cxn ang="0">
                  <a:pos x="388" y="1224"/>
                </a:cxn>
                <a:cxn ang="0">
                  <a:pos x="447" y="1407"/>
                </a:cxn>
                <a:cxn ang="0">
                  <a:pos x="605" y="1533"/>
                </a:cxn>
                <a:cxn ang="0">
                  <a:pos x="643" y="1550"/>
                </a:cxn>
                <a:cxn ang="0">
                  <a:pos x="820" y="1567"/>
                </a:cxn>
                <a:cxn ang="0">
                  <a:pos x="938" y="1656"/>
                </a:cxn>
                <a:cxn ang="0">
                  <a:pos x="1081" y="1659"/>
                </a:cxn>
                <a:cxn ang="0">
                  <a:pos x="1142" y="1704"/>
                </a:cxn>
                <a:cxn ang="0">
                  <a:pos x="1241" y="1737"/>
                </a:cxn>
                <a:cxn ang="0">
                  <a:pos x="1402" y="1746"/>
                </a:cxn>
                <a:cxn ang="0">
                  <a:pos x="1458" y="1894"/>
                </a:cxn>
                <a:cxn ang="0">
                  <a:pos x="1426" y="2052"/>
                </a:cxn>
                <a:cxn ang="0">
                  <a:pos x="1126" y="2105"/>
                </a:cxn>
                <a:cxn ang="0">
                  <a:pos x="816" y="2085"/>
                </a:cxn>
                <a:cxn ang="0">
                  <a:pos x="536" y="1993"/>
                </a:cxn>
                <a:cxn ang="0">
                  <a:pos x="505" y="1740"/>
                </a:cxn>
                <a:cxn ang="0">
                  <a:pos x="579" y="1575"/>
                </a:cxn>
                <a:cxn ang="0">
                  <a:pos x="537" y="1511"/>
                </a:cxn>
                <a:cxn ang="0">
                  <a:pos x="465" y="1468"/>
                </a:cxn>
                <a:cxn ang="0">
                  <a:pos x="378" y="1376"/>
                </a:cxn>
                <a:cxn ang="0">
                  <a:pos x="273" y="1293"/>
                </a:cxn>
                <a:cxn ang="0">
                  <a:pos x="160" y="1172"/>
                </a:cxn>
                <a:cxn ang="0">
                  <a:pos x="138" y="1068"/>
                </a:cxn>
                <a:cxn ang="0">
                  <a:pos x="83" y="1015"/>
                </a:cxn>
                <a:cxn ang="0">
                  <a:pos x="40" y="1026"/>
                </a:cxn>
                <a:cxn ang="0">
                  <a:pos x="0" y="796"/>
                </a:cxn>
                <a:cxn ang="0">
                  <a:pos x="112" y="410"/>
                </a:cxn>
                <a:cxn ang="0">
                  <a:pos x="133" y="266"/>
                </a:cxn>
                <a:cxn ang="0">
                  <a:pos x="197" y="158"/>
                </a:cxn>
                <a:cxn ang="0">
                  <a:pos x="303" y="109"/>
                </a:cxn>
                <a:cxn ang="0">
                  <a:pos x="407" y="54"/>
                </a:cxn>
                <a:cxn ang="0">
                  <a:pos x="502" y="6"/>
                </a:cxn>
                <a:cxn ang="0">
                  <a:pos x="555" y="68"/>
                </a:cxn>
              </a:cxnLst>
              <a:rect l="0" t="0" r="r" b="b"/>
              <a:pathLst>
                <a:path w="1490" h="2107">
                  <a:moveTo>
                    <a:pt x="577" y="93"/>
                  </a:moveTo>
                  <a:lnTo>
                    <a:pt x="600" y="102"/>
                  </a:lnTo>
                  <a:lnTo>
                    <a:pt x="622" y="110"/>
                  </a:lnTo>
                  <a:lnTo>
                    <a:pt x="648" y="118"/>
                  </a:lnTo>
                  <a:lnTo>
                    <a:pt x="672" y="126"/>
                  </a:lnTo>
                  <a:lnTo>
                    <a:pt x="693" y="135"/>
                  </a:lnTo>
                  <a:lnTo>
                    <a:pt x="714" y="146"/>
                  </a:lnTo>
                  <a:lnTo>
                    <a:pt x="728" y="163"/>
                  </a:lnTo>
                  <a:lnTo>
                    <a:pt x="738" y="186"/>
                  </a:lnTo>
                  <a:lnTo>
                    <a:pt x="720" y="210"/>
                  </a:lnTo>
                  <a:lnTo>
                    <a:pt x="698" y="230"/>
                  </a:lnTo>
                  <a:lnTo>
                    <a:pt x="672" y="249"/>
                  </a:lnTo>
                  <a:lnTo>
                    <a:pt x="645" y="266"/>
                  </a:lnTo>
                  <a:lnTo>
                    <a:pt x="622" y="286"/>
                  </a:lnTo>
                  <a:lnTo>
                    <a:pt x="606" y="308"/>
                  </a:lnTo>
                  <a:lnTo>
                    <a:pt x="600" y="336"/>
                  </a:lnTo>
                  <a:lnTo>
                    <a:pt x="608" y="370"/>
                  </a:lnTo>
                  <a:lnTo>
                    <a:pt x="619" y="390"/>
                  </a:lnTo>
                  <a:lnTo>
                    <a:pt x="624" y="413"/>
                  </a:lnTo>
                  <a:lnTo>
                    <a:pt x="624" y="438"/>
                  </a:lnTo>
                  <a:lnTo>
                    <a:pt x="621" y="463"/>
                  </a:lnTo>
                  <a:lnTo>
                    <a:pt x="606" y="471"/>
                  </a:lnTo>
                  <a:lnTo>
                    <a:pt x="598" y="483"/>
                  </a:lnTo>
                  <a:lnTo>
                    <a:pt x="592" y="497"/>
                  </a:lnTo>
                  <a:lnTo>
                    <a:pt x="587" y="511"/>
                  </a:lnTo>
                  <a:lnTo>
                    <a:pt x="585" y="522"/>
                  </a:lnTo>
                  <a:lnTo>
                    <a:pt x="587" y="530"/>
                  </a:lnTo>
                  <a:lnTo>
                    <a:pt x="592" y="536"/>
                  </a:lnTo>
                  <a:lnTo>
                    <a:pt x="598" y="542"/>
                  </a:lnTo>
                  <a:lnTo>
                    <a:pt x="605" y="547"/>
                  </a:lnTo>
                  <a:lnTo>
                    <a:pt x="613" y="552"/>
                  </a:lnTo>
                  <a:lnTo>
                    <a:pt x="621" y="558"/>
                  </a:lnTo>
                  <a:lnTo>
                    <a:pt x="625" y="564"/>
                  </a:lnTo>
                  <a:lnTo>
                    <a:pt x="646" y="561"/>
                  </a:lnTo>
                  <a:lnTo>
                    <a:pt x="667" y="555"/>
                  </a:lnTo>
                  <a:lnTo>
                    <a:pt x="685" y="546"/>
                  </a:lnTo>
                  <a:lnTo>
                    <a:pt x="704" y="535"/>
                  </a:lnTo>
                  <a:lnTo>
                    <a:pt x="722" y="524"/>
                  </a:lnTo>
                  <a:lnTo>
                    <a:pt x="741" y="516"/>
                  </a:lnTo>
                  <a:lnTo>
                    <a:pt x="762" y="510"/>
                  </a:lnTo>
                  <a:lnTo>
                    <a:pt x="784" y="508"/>
                  </a:lnTo>
                  <a:lnTo>
                    <a:pt x="813" y="491"/>
                  </a:lnTo>
                  <a:lnTo>
                    <a:pt x="832" y="471"/>
                  </a:lnTo>
                  <a:lnTo>
                    <a:pt x="847" y="446"/>
                  </a:lnTo>
                  <a:lnTo>
                    <a:pt x="856" y="421"/>
                  </a:lnTo>
                  <a:lnTo>
                    <a:pt x="861" y="393"/>
                  </a:lnTo>
                  <a:lnTo>
                    <a:pt x="868" y="365"/>
                  </a:lnTo>
                  <a:lnTo>
                    <a:pt x="873" y="339"/>
                  </a:lnTo>
                  <a:lnTo>
                    <a:pt x="881" y="312"/>
                  </a:lnTo>
                  <a:lnTo>
                    <a:pt x="885" y="342"/>
                  </a:lnTo>
                  <a:lnTo>
                    <a:pt x="897" y="370"/>
                  </a:lnTo>
                  <a:lnTo>
                    <a:pt x="913" y="395"/>
                  </a:lnTo>
                  <a:lnTo>
                    <a:pt x="930" y="420"/>
                  </a:lnTo>
                  <a:lnTo>
                    <a:pt x="948" y="446"/>
                  </a:lnTo>
                  <a:lnTo>
                    <a:pt x="964" y="471"/>
                  </a:lnTo>
                  <a:lnTo>
                    <a:pt x="977" y="499"/>
                  </a:lnTo>
                  <a:lnTo>
                    <a:pt x="982" y="528"/>
                  </a:lnTo>
                  <a:lnTo>
                    <a:pt x="990" y="542"/>
                  </a:lnTo>
                  <a:lnTo>
                    <a:pt x="999" y="556"/>
                  </a:lnTo>
                  <a:lnTo>
                    <a:pt x="1012" y="569"/>
                  </a:lnTo>
                  <a:lnTo>
                    <a:pt x="1025" y="580"/>
                  </a:lnTo>
                  <a:lnTo>
                    <a:pt x="1041" y="589"/>
                  </a:lnTo>
                  <a:lnTo>
                    <a:pt x="1057" y="597"/>
                  </a:lnTo>
                  <a:lnTo>
                    <a:pt x="1073" y="602"/>
                  </a:lnTo>
                  <a:lnTo>
                    <a:pt x="1091" y="605"/>
                  </a:lnTo>
                  <a:lnTo>
                    <a:pt x="1110" y="625"/>
                  </a:lnTo>
                  <a:lnTo>
                    <a:pt x="1123" y="648"/>
                  </a:lnTo>
                  <a:lnTo>
                    <a:pt x="1129" y="673"/>
                  </a:lnTo>
                  <a:lnTo>
                    <a:pt x="1131" y="701"/>
                  </a:lnTo>
                  <a:lnTo>
                    <a:pt x="1129" y="729"/>
                  </a:lnTo>
                  <a:lnTo>
                    <a:pt x="1126" y="755"/>
                  </a:lnTo>
                  <a:lnTo>
                    <a:pt x="1120" y="783"/>
                  </a:lnTo>
                  <a:lnTo>
                    <a:pt x="1115" y="808"/>
                  </a:lnTo>
                  <a:lnTo>
                    <a:pt x="1105" y="799"/>
                  </a:lnTo>
                  <a:lnTo>
                    <a:pt x="1096" y="791"/>
                  </a:lnTo>
                  <a:lnTo>
                    <a:pt x="1084" y="783"/>
                  </a:lnTo>
                  <a:lnTo>
                    <a:pt x="1071" y="776"/>
                  </a:lnTo>
                  <a:lnTo>
                    <a:pt x="1060" y="769"/>
                  </a:lnTo>
                  <a:lnTo>
                    <a:pt x="1047" y="763"/>
                  </a:lnTo>
                  <a:lnTo>
                    <a:pt x="1036" y="757"/>
                  </a:lnTo>
                  <a:lnTo>
                    <a:pt x="1023" y="752"/>
                  </a:lnTo>
                  <a:lnTo>
                    <a:pt x="1006" y="754"/>
                  </a:lnTo>
                  <a:lnTo>
                    <a:pt x="990" y="754"/>
                  </a:lnTo>
                  <a:lnTo>
                    <a:pt x="974" y="757"/>
                  </a:lnTo>
                  <a:lnTo>
                    <a:pt x="958" y="760"/>
                  </a:lnTo>
                  <a:lnTo>
                    <a:pt x="941" y="765"/>
                  </a:lnTo>
                  <a:lnTo>
                    <a:pt x="927" y="773"/>
                  </a:lnTo>
                  <a:lnTo>
                    <a:pt x="914" y="783"/>
                  </a:lnTo>
                  <a:lnTo>
                    <a:pt x="901" y="797"/>
                  </a:lnTo>
                  <a:lnTo>
                    <a:pt x="895" y="791"/>
                  </a:lnTo>
                  <a:lnTo>
                    <a:pt x="887" y="783"/>
                  </a:lnTo>
                  <a:lnTo>
                    <a:pt x="879" y="776"/>
                  </a:lnTo>
                  <a:lnTo>
                    <a:pt x="871" y="769"/>
                  </a:lnTo>
                  <a:lnTo>
                    <a:pt x="861" y="765"/>
                  </a:lnTo>
                  <a:lnTo>
                    <a:pt x="852" y="763"/>
                  </a:lnTo>
                  <a:lnTo>
                    <a:pt x="840" y="763"/>
                  </a:lnTo>
                  <a:lnTo>
                    <a:pt x="829" y="768"/>
                  </a:lnTo>
                  <a:lnTo>
                    <a:pt x="653" y="916"/>
                  </a:lnTo>
                  <a:lnTo>
                    <a:pt x="633" y="919"/>
                  </a:lnTo>
                  <a:lnTo>
                    <a:pt x="614" y="922"/>
                  </a:lnTo>
                  <a:lnTo>
                    <a:pt x="593" y="927"/>
                  </a:lnTo>
                  <a:lnTo>
                    <a:pt x="574" y="931"/>
                  </a:lnTo>
                  <a:lnTo>
                    <a:pt x="555" y="939"/>
                  </a:lnTo>
                  <a:lnTo>
                    <a:pt x="540" y="950"/>
                  </a:lnTo>
                  <a:lnTo>
                    <a:pt x="528" y="964"/>
                  </a:lnTo>
                  <a:lnTo>
                    <a:pt x="520" y="983"/>
                  </a:lnTo>
                  <a:lnTo>
                    <a:pt x="526" y="992"/>
                  </a:lnTo>
                  <a:lnTo>
                    <a:pt x="532" y="1000"/>
                  </a:lnTo>
                  <a:lnTo>
                    <a:pt x="540" y="1009"/>
                  </a:lnTo>
                  <a:lnTo>
                    <a:pt x="548" y="1017"/>
                  </a:lnTo>
                  <a:lnTo>
                    <a:pt x="531" y="1037"/>
                  </a:lnTo>
                  <a:lnTo>
                    <a:pt x="521" y="1059"/>
                  </a:lnTo>
                  <a:lnTo>
                    <a:pt x="520" y="1084"/>
                  </a:lnTo>
                  <a:lnTo>
                    <a:pt x="523" y="1108"/>
                  </a:lnTo>
                  <a:lnTo>
                    <a:pt x="531" y="1135"/>
                  </a:lnTo>
                  <a:lnTo>
                    <a:pt x="539" y="1160"/>
                  </a:lnTo>
                  <a:lnTo>
                    <a:pt x="547" y="1183"/>
                  </a:lnTo>
                  <a:lnTo>
                    <a:pt x="553" y="1206"/>
                  </a:lnTo>
                  <a:lnTo>
                    <a:pt x="539" y="1192"/>
                  </a:lnTo>
                  <a:lnTo>
                    <a:pt x="524" y="1175"/>
                  </a:lnTo>
                  <a:lnTo>
                    <a:pt x="512" y="1157"/>
                  </a:lnTo>
                  <a:lnTo>
                    <a:pt x="499" y="1138"/>
                  </a:lnTo>
                  <a:lnTo>
                    <a:pt x="486" y="1116"/>
                  </a:lnTo>
                  <a:lnTo>
                    <a:pt x="473" y="1096"/>
                  </a:lnTo>
                  <a:lnTo>
                    <a:pt x="460" y="1076"/>
                  </a:lnTo>
                  <a:lnTo>
                    <a:pt x="447" y="1056"/>
                  </a:lnTo>
                  <a:lnTo>
                    <a:pt x="433" y="1037"/>
                  </a:lnTo>
                  <a:lnTo>
                    <a:pt x="419" y="1020"/>
                  </a:lnTo>
                  <a:lnTo>
                    <a:pt x="402" y="1006"/>
                  </a:lnTo>
                  <a:lnTo>
                    <a:pt x="385" y="993"/>
                  </a:lnTo>
                  <a:lnTo>
                    <a:pt x="366" y="986"/>
                  </a:lnTo>
                  <a:lnTo>
                    <a:pt x="345" y="979"/>
                  </a:lnTo>
                  <a:lnTo>
                    <a:pt x="322" y="979"/>
                  </a:lnTo>
                  <a:lnTo>
                    <a:pt x="297" y="983"/>
                  </a:lnTo>
                  <a:lnTo>
                    <a:pt x="284" y="1018"/>
                  </a:lnTo>
                  <a:lnTo>
                    <a:pt x="287" y="1054"/>
                  </a:lnTo>
                  <a:lnTo>
                    <a:pt x="295" y="1090"/>
                  </a:lnTo>
                  <a:lnTo>
                    <a:pt x="301" y="1126"/>
                  </a:lnTo>
                  <a:lnTo>
                    <a:pt x="309" y="1141"/>
                  </a:lnTo>
                  <a:lnTo>
                    <a:pt x="319" y="1157"/>
                  </a:lnTo>
                  <a:lnTo>
                    <a:pt x="332" y="1171"/>
                  </a:lnTo>
                  <a:lnTo>
                    <a:pt x="345" y="1186"/>
                  </a:lnTo>
                  <a:lnTo>
                    <a:pt x="359" y="1199"/>
                  </a:lnTo>
                  <a:lnTo>
                    <a:pt x="374" y="1211"/>
                  </a:lnTo>
                  <a:lnTo>
                    <a:pt x="388" y="1224"/>
                  </a:lnTo>
                  <a:lnTo>
                    <a:pt x="401" y="1233"/>
                  </a:lnTo>
                  <a:lnTo>
                    <a:pt x="399" y="1281"/>
                  </a:lnTo>
                  <a:lnTo>
                    <a:pt x="407" y="1326"/>
                  </a:lnTo>
                  <a:lnTo>
                    <a:pt x="423" y="1368"/>
                  </a:lnTo>
                  <a:lnTo>
                    <a:pt x="447" y="1407"/>
                  </a:lnTo>
                  <a:lnTo>
                    <a:pt x="476" y="1443"/>
                  </a:lnTo>
                  <a:lnTo>
                    <a:pt x="510" y="1475"/>
                  </a:lnTo>
                  <a:lnTo>
                    <a:pt x="548" y="1507"/>
                  </a:lnTo>
                  <a:lnTo>
                    <a:pt x="587" y="1533"/>
                  </a:lnTo>
                  <a:lnTo>
                    <a:pt x="605" y="1533"/>
                  </a:lnTo>
                  <a:lnTo>
                    <a:pt x="605" y="1538"/>
                  </a:lnTo>
                  <a:lnTo>
                    <a:pt x="606" y="1539"/>
                  </a:lnTo>
                  <a:lnTo>
                    <a:pt x="609" y="1542"/>
                  </a:lnTo>
                  <a:lnTo>
                    <a:pt x="611" y="1545"/>
                  </a:lnTo>
                  <a:lnTo>
                    <a:pt x="643" y="1550"/>
                  </a:lnTo>
                  <a:lnTo>
                    <a:pt x="680" y="1550"/>
                  </a:lnTo>
                  <a:lnTo>
                    <a:pt x="717" y="1548"/>
                  </a:lnTo>
                  <a:lnTo>
                    <a:pt x="755" y="1548"/>
                  </a:lnTo>
                  <a:lnTo>
                    <a:pt x="789" y="1553"/>
                  </a:lnTo>
                  <a:lnTo>
                    <a:pt x="820" y="1567"/>
                  </a:lnTo>
                  <a:lnTo>
                    <a:pt x="844" y="1590"/>
                  </a:lnTo>
                  <a:lnTo>
                    <a:pt x="860" y="1628"/>
                  </a:lnTo>
                  <a:lnTo>
                    <a:pt x="884" y="1645"/>
                  </a:lnTo>
                  <a:lnTo>
                    <a:pt x="909" y="1654"/>
                  </a:lnTo>
                  <a:lnTo>
                    <a:pt x="938" y="1656"/>
                  </a:lnTo>
                  <a:lnTo>
                    <a:pt x="967" y="1654"/>
                  </a:lnTo>
                  <a:lnTo>
                    <a:pt x="998" y="1653"/>
                  </a:lnTo>
                  <a:lnTo>
                    <a:pt x="1027" y="1651"/>
                  </a:lnTo>
                  <a:lnTo>
                    <a:pt x="1055" y="1653"/>
                  </a:lnTo>
                  <a:lnTo>
                    <a:pt x="1081" y="1659"/>
                  </a:lnTo>
                  <a:lnTo>
                    <a:pt x="1094" y="1668"/>
                  </a:lnTo>
                  <a:lnTo>
                    <a:pt x="1107" y="1678"/>
                  </a:lnTo>
                  <a:lnTo>
                    <a:pt x="1120" y="1687"/>
                  </a:lnTo>
                  <a:lnTo>
                    <a:pt x="1131" y="1695"/>
                  </a:lnTo>
                  <a:lnTo>
                    <a:pt x="1142" y="1704"/>
                  </a:lnTo>
                  <a:lnTo>
                    <a:pt x="1155" y="1712"/>
                  </a:lnTo>
                  <a:lnTo>
                    <a:pt x="1166" y="1721"/>
                  </a:lnTo>
                  <a:lnTo>
                    <a:pt x="1177" y="1732"/>
                  </a:lnTo>
                  <a:lnTo>
                    <a:pt x="1209" y="1735"/>
                  </a:lnTo>
                  <a:lnTo>
                    <a:pt x="1241" y="1737"/>
                  </a:lnTo>
                  <a:lnTo>
                    <a:pt x="1275" y="1737"/>
                  </a:lnTo>
                  <a:lnTo>
                    <a:pt x="1309" y="1735"/>
                  </a:lnTo>
                  <a:lnTo>
                    <a:pt x="1341" y="1737"/>
                  </a:lnTo>
                  <a:lnTo>
                    <a:pt x="1373" y="1740"/>
                  </a:lnTo>
                  <a:lnTo>
                    <a:pt x="1402" y="1746"/>
                  </a:lnTo>
                  <a:lnTo>
                    <a:pt x="1429" y="1757"/>
                  </a:lnTo>
                  <a:lnTo>
                    <a:pt x="1421" y="1796"/>
                  </a:lnTo>
                  <a:lnTo>
                    <a:pt x="1428" y="1830"/>
                  </a:lnTo>
                  <a:lnTo>
                    <a:pt x="1440" y="1863"/>
                  </a:lnTo>
                  <a:lnTo>
                    <a:pt x="1458" y="1894"/>
                  </a:lnTo>
                  <a:lnTo>
                    <a:pt x="1474" y="1925"/>
                  </a:lnTo>
                  <a:lnTo>
                    <a:pt x="1487" y="1957"/>
                  </a:lnTo>
                  <a:lnTo>
                    <a:pt x="1490" y="1993"/>
                  </a:lnTo>
                  <a:lnTo>
                    <a:pt x="1481" y="2034"/>
                  </a:lnTo>
                  <a:lnTo>
                    <a:pt x="1426" y="2052"/>
                  </a:lnTo>
                  <a:lnTo>
                    <a:pt x="1368" y="2069"/>
                  </a:lnTo>
                  <a:lnTo>
                    <a:pt x="1310" y="2082"/>
                  </a:lnTo>
                  <a:lnTo>
                    <a:pt x="1250" y="2093"/>
                  </a:lnTo>
                  <a:lnTo>
                    <a:pt x="1189" y="2100"/>
                  </a:lnTo>
                  <a:lnTo>
                    <a:pt x="1126" y="2105"/>
                  </a:lnTo>
                  <a:lnTo>
                    <a:pt x="1063" y="2107"/>
                  </a:lnTo>
                  <a:lnTo>
                    <a:pt x="1001" y="2105"/>
                  </a:lnTo>
                  <a:lnTo>
                    <a:pt x="938" y="2102"/>
                  </a:lnTo>
                  <a:lnTo>
                    <a:pt x="877" y="2094"/>
                  </a:lnTo>
                  <a:lnTo>
                    <a:pt x="816" y="2085"/>
                  </a:lnTo>
                  <a:lnTo>
                    <a:pt x="755" y="2072"/>
                  </a:lnTo>
                  <a:lnTo>
                    <a:pt x="698" y="2057"/>
                  </a:lnTo>
                  <a:lnTo>
                    <a:pt x="641" y="2038"/>
                  </a:lnTo>
                  <a:lnTo>
                    <a:pt x="587" y="2017"/>
                  </a:lnTo>
                  <a:lnTo>
                    <a:pt x="536" y="1993"/>
                  </a:lnTo>
                  <a:lnTo>
                    <a:pt x="523" y="1947"/>
                  </a:lnTo>
                  <a:lnTo>
                    <a:pt x="512" y="1897"/>
                  </a:lnTo>
                  <a:lnTo>
                    <a:pt x="505" y="1844"/>
                  </a:lnTo>
                  <a:lnTo>
                    <a:pt x="502" y="1791"/>
                  </a:lnTo>
                  <a:lnTo>
                    <a:pt x="505" y="1740"/>
                  </a:lnTo>
                  <a:lnTo>
                    <a:pt x="516" y="1690"/>
                  </a:lnTo>
                  <a:lnTo>
                    <a:pt x="537" y="1643"/>
                  </a:lnTo>
                  <a:lnTo>
                    <a:pt x="566" y="1601"/>
                  </a:lnTo>
                  <a:lnTo>
                    <a:pt x="571" y="1587"/>
                  </a:lnTo>
                  <a:lnTo>
                    <a:pt x="579" y="1575"/>
                  </a:lnTo>
                  <a:lnTo>
                    <a:pt x="584" y="1561"/>
                  </a:lnTo>
                  <a:lnTo>
                    <a:pt x="577" y="1545"/>
                  </a:lnTo>
                  <a:lnTo>
                    <a:pt x="564" y="1531"/>
                  </a:lnTo>
                  <a:lnTo>
                    <a:pt x="552" y="1520"/>
                  </a:lnTo>
                  <a:lnTo>
                    <a:pt x="537" y="1511"/>
                  </a:lnTo>
                  <a:lnTo>
                    <a:pt x="523" y="1503"/>
                  </a:lnTo>
                  <a:lnTo>
                    <a:pt x="508" y="1496"/>
                  </a:lnTo>
                  <a:lnTo>
                    <a:pt x="494" y="1486"/>
                  </a:lnTo>
                  <a:lnTo>
                    <a:pt x="479" y="1479"/>
                  </a:lnTo>
                  <a:lnTo>
                    <a:pt x="465" y="1468"/>
                  </a:lnTo>
                  <a:lnTo>
                    <a:pt x="446" y="1451"/>
                  </a:lnTo>
                  <a:lnTo>
                    <a:pt x="430" y="1432"/>
                  </a:lnTo>
                  <a:lnTo>
                    <a:pt x="412" y="1413"/>
                  </a:lnTo>
                  <a:lnTo>
                    <a:pt x="396" y="1393"/>
                  </a:lnTo>
                  <a:lnTo>
                    <a:pt x="378" y="1376"/>
                  </a:lnTo>
                  <a:lnTo>
                    <a:pt x="361" y="1362"/>
                  </a:lnTo>
                  <a:lnTo>
                    <a:pt x="338" y="1351"/>
                  </a:lnTo>
                  <a:lnTo>
                    <a:pt x="314" y="1346"/>
                  </a:lnTo>
                  <a:lnTo>
                    <a:pt x="295" y="1318"/>
                  </a:lnTo>
                  <a:lnTo>
                    <a:pt x="273" y="1293"/>
                  </a:lnTo>
                  <a:lnTo>
                    <a:pt x="248" y="1270"/>
                  </a:lnTo>
                  <a:lnTo>
                    <a:pt x="223" y="1247"/>
                  </a:lnTo>
                  <a:lnTo>
                    <a:pt x="199" y="1222"/>
                  </a:lnTo>
                  <a:lnTo>
                    <a:pt x="176" y="1199"/>
                  </a:lnTo>
                  <a:lnTo>
                    <a:pt x="160" y="1172"/>
                  </a:lnTo>
                  <a:lnTo>
                    <a:pt x="149" y="1143"/>
                  </a:lnTo>
                  <a:lnTo>
                    <a:pt x="146" y="1124"/>
                  </a:lnTo>
                  <a:lnTo>
                    <a:pt x="143" y="1105"/>
                  </a:lnTo>
                  <a:lnTo>
                    <a:pt x="141" y="1087"/>
                  </a:lnTo>
                  <a:lnTo>
                    <a:pt x="138" y="1068"/>
                  </a:lnTo>
                  <a:lnTo>
                    <a:pt x="131" y="1051"/>
                  </a:lnTo>
                  <a:lnTo>
                    <a:pt x="123" y="1035"/>
                  </a:lnTo>
                  <a:lnTo>
                    <a:pt x="110" y="1021"/>
                  </a:lnTo>
                  <a:lnTo>
                    <a:pt x="91" y="1012"/>
                  </a:lnTo>
                  <a:lnTo>
                    <a:pt x="83" y="1015"/>
                  </a:lnTo>
                  <a:lnTo>
                    <a:pt x="74" y="1017"/>
                  </a:lnTo>
                  <a:lnTo>
                    <a:pt x="66" y="1018"/>
                  </a:lnTo>
                  <a:lnTo>
                    <a:pt x="56" y="1020"/>
                  </a:lnTo>
                  <a:lnTo>
                    <a:pt x="48" y="1023"/>
                  </a:lnTo>
                  <a:lnTo>
                    <a:pt x="40" y="1026"/>
                  </a:lnTo>
                  <a:lnTo>
                    <a:pt x="32" y="1031"/>
                  </a:lnTo>
                  <a:lnTo>
                    <a:pt x="24" y="1037"/>
                  </a:lnTo>
                  <a:lnTo>
                    <a:pt x="6" y="959"/>
                  </a:lnTo>
                  <a:lnTo>
                    <a:pt x="0" y="878"/>
                  </a:lnTo>
                  <a:lnTo>
                    <a:pt x="0" y="796"/>
                  </a:lnTo>
                  <a:lnTo>
                    <a:pt x="9" y="715"/>
                  </a:lnTo>
                  <a:lnTo>
                    <a:pt x="25" y="634"/>
                  </a:lnTo>
                  <a:lnTo>
                    <a:pt x="48" y="556"/>
                  </a:lnTo>
                  <a:lnTo>
                    <a:pt x="77" y="480"/>
                  </a:lnTo>
                  <a:lnTo>
                    <a:pt x="112" y="410"/>
                  </a:lnTo>
                  <a:lnTo>
                    <a:pt x="128" y="384"/>
                  </a:lnTo>
                  <a:lnTo>
                    <a:pt x="136" y="354"/>
                  </a:lnTo>
                  <a:lnTo>
                    <a:pt x="138" y="325"/>
                  </a:lnTo>
                  <a:lnTo>
                    <a:pt x="136" y="295"/>
                  </a:lnTo>
                  <a:lnTo>
                    <a:pt x="133" y="266"/>
                  </a:lnTo>
                  <a:lnTo>
                    <a:pt x="135" y="236"/>
                  </a:lnTo>
                  <a:lnTo>
                    <a:pt x="141" y="207"/>
                  </a:lnTo>
                  <a:lnTo>
                    <a:pt x="155" y="179"/>
                  </a:lnTo>
                  <a:lnTo>
                    <a:pt x="176" y="169"/>
                  </a:lnTo>
                  <a:lnTo>
                    <a:pt x="197" y="158"/>
                  </a:lnTo>
                  <a:lnTo>
                    <a:pt x="218" y="149"/>
                  </a:lnTo>
                  <a:lnTo>
                    <a:pt x="239" y="140"/>
                  </a:lnTo>
                  <a:lnTo>
                    <a:pt x="260" y="129"/>
                  </a:lnTo>
                  <a:lnTo>
                    <a:pt x="282" y="120"/>
                  </a:lnTo>
                  <a:lnTo>
                    <a:pt x="303" y="109"/>
                  </a:lnTo>
                  <a:lnTo>
                    <a:pt x="324" y="99"/>
                  </a:lnTo>
                  <a:lnTo>
                    <a:pt x="345" y="88"/>
                  </a:lnTo>
                  <a:lnTo>
                    <a:pt x="366" y="78"/>
                  </a:lnTo>
                  <a:lnTo>
                    <a:pt x="386" y="67"/>
                  </a:lnTo>
                  <a:lnTo>
                    <a:pt x="407" y="54"/>
                  </a:lnTo>
                  <a:lnTo>
                    <a:pt x="427" y="42"/>
                  </a:lnTo>
                  <a:lnTo>
                    <a:pt x="447" y="28"/>
                  </a:lnTo>
                  <a:lnTo>
                    <a:pt x="467" y="14"/>
                  </a:lnTo>
                  <a:lnTo>
                    <a:pt x="486" y="0"/>
                  </a:lnTo>
                  <a:lnTo>
                    <a:pt x="502" y="6"/>
                  </a:lnTo>
                  <a:lnTo>
                    <a:pt x="515" y="17"/>
                  </a:lnTo>
                  <a:lnTo>
                    <a:pt x="526" y="28"/>
                  </a:lnTo>
                  <a:lnTo>
                    <a:pt x="536" y="42"/>
                  </a:lnTo>
                  <a:lnTo>
                    <a:pt x="545" y="54"/>
                  </a:lnTo>
                  <a:lnTo>
                    <a:pt x="555" y="68"/>
                  </a:lnTo>
                  <a:lnTo>
                    <a:pt x="564" y="82"/>
                  </a:lnTo>
                  <a:lnTo>
                    <a:pt x="577" y="9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sp>
          <p:nvSpPr>
            <p:cNvPr id="1052" name="Freeform 28"/>
            <p:cNvSpPr>
              <a:spLocks/>
            </p:cNvSpPr>
            <p:nvPr/>
          </p:nvSpPr>
          <p:spPr bwMode="auto">
            <a:xfrm>
              <a:off x="2031970" y="1025503"/>
              <a:ext cx="149225" cy="66675"/>
            </a:xfrm>
            <a:custGeom>
              <a:avLst/>
              <a:gdLst/>
              <a:ahLst/>
              <a:cxnLst>
                <a:cxn ang="0">
                  <a:pos x="189" y="2"/>
                </a:cxn>
                <a:cxn ang="0">
                  <a:pos x="177" y="13"/>
                </a:cxn>
                <a:cxn ang="0">
                  <a:pos x="162" y="25"/>
                </a:cxn>
                <a:cxn ang="0">
                  <a:pos x="149" y="38"/>
                </a:cxn>
                <a:cxn ang="0">
                  <a:pos x="135" y="49"/>
                </a:cxn>
                <a:cxn ang="0">
                  <a:pos x="120" y="60"/>
                </a:cxn>
                <a:cxn ang="0">
                  <a:pos x="104" y="70"/>
                </a:cxn>
                <a:cxn ang="0">
                  <a:pos x="88" y="78"/>
                </a:cxn>
                <a:cxn ang="0">
                  <a:pos x="72" y="84"/>
                </a:cxn>
                <a:cxn ang="0">
                  <a:pos x="61" y="80"/>
                </a:cxn>
                <a:cxn ang="0">
                  <a:pos x="51" y="72"/>
                </a:cxn>
                <a:cxn ang="0">
                  <a:pos x="42" y="64"/>
                </a:cxn>
                <a:cxn ang="0">
                  <a:pos x="32" y="56"/>
                </a:cxn>
                <a:cxn ang="0">
                  <a:pos x="24" y="47"/>
                </a:cxn>
                <a:cxn ang="0">
                  <a:pos x="16" y="38"/>
                </a:cxn>
                <a:cxn ang="0">
                  <a:pos x="8" y="28"/>
                </a:cxn>
                <a:cxn ang="0">
                  <a:pos x="0" y="19"/>
                </a:cxn>
                <a:cxn ang="0">
                  <a:pos x="21" y="8"/>
                </a:cxn>
                <a:cxn ang="0">
                  <a:pos x="42" y="2"/>
                </a:cxn>
                <a:cxn ang="0">
                  <a:pos x="66" y="0"/>
                </a:cxn>
                <a:cxn ang="0">
                  <a:pos x="90" y="0"/>
                </a:cxn>
                <a:cxn ang="0">
                  <a:pos x="114" y="2"/>
                </a:cxn>
                <a:cxn ang="0">
                  <a:pos x="140" y="4"/>
                </a:cxn>
                <a:cxn ang="0">
                  <a:pos x="164" y="4"/>
                </a:cxn>
                <a:cxn ang="0">
                  <a:pos x="189" y="2"/>
                </a:cxn>
              </a:cxnLst>
              <a:rect l="0" t="0" r="r" b="b"/>
              <a:pathLst>
                <a:path w="189" h="84">
                  <a:moveTo>
                    <a:pt x="189" y="2"/>
                  </a:moveTo>
                  <a:lnTo>
                    <a:pt x="177" y="13"/>
                  </a:lnTo>
                  <a:lnTo>
                    <a:pt x="162" y="25"/>
                  </a:lnTo>
                  <a:lnTo>
                    <a:pt x="149" y="38"/>
                  </a:lnTo>
                  <a:lnTo>
                    <a:pt x="135" y="49"/>
                  </a:lnTo>
                  <a:lnTo>
                    <a:pt x="120" y="60"/>
                  </a:lnTo>
                  <a:lnTo>
                    <a:pt x="104" y="70"/>
                  </a:lnTo>
                  <a:lnTo>
                    <a:pt x="88" y="78"/>
                  </a:lnTo>
                  <a:lnTo>
                    <a:pt x="72" y="84"/>
                  </a:lnTo>
                  <a:lnTo>
                    <a:pt x="61" y="80"/>
                  </a:lnTo>
                  <a:lnTo>
                    <a:pt x="51" y="72"/>
                  </a:lnTo>
                  <a:lnTo>
                    <a:pt x="42" y="64"/>
                  </a:lnTo>
                  <a:lnTo>
                    <a:pt x="32" y="56"/>
                  </a:lnTo>
                  <a:lnTo>
                    <a:pt x="24" y="47"/>
                  </a:lnTo>
                  <a:lnTo>
                    <a:pt x="16" y="38"/>
                  </a:lnTo>
                  <a:lnTo>
                    <a:pt x="8" y="28"/>
                  </a:lnTo>
                  <a:lnTo>
                    <a:pt x="0" y="19"/>
                  </a:lnTo>
                  <a:lnTo>
                    <a:pt x="21" y="8"/>
                  </a:lnTo>
                  <a:lnTo>
                    <a:pt x="42" y="2"/>
                  </a:lnTo>
                  <a:lnTo>
                    <a:pt x="66" y="0"/>
                  </a:lnTo>
                  <a:lnTo>
                    <a:pt x="90" y="0"/>
                  </a:lnTo>
                  <a:lnTo>
                    <a:pt x="114" y="2"/>
                  </a:lnTo>
                  <a:lnTo>
                    <a:pt x="140" y="4"/>
                  </a:lnTo>
                  <a:lnTo>
                    <a:pt x="164" y="4"/>
                  </a:lnTo>
                  <a:lnTo>
                    <a:pt x="189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sp>
          <p:nvSpPr>
            <p:cNvPr id="1053" name="Freeform 29"/>
            <p:cNvSpPr>
              <a:spLocks/>
            </p:cNvSpPr>
            <p:nvPr/>
          </p:nvSpPr>
          <p:spPr bwMode="auto">
            <a:xfrm>
              <a:off x="306358" y="1120753"/>
              <a:ext cx="558800" cy="1406525"/>
            </a:xfrm>
            <a:custGeom>
              <a:avLst/>
              <a:gdLst/>
              <a:ahLst/>
              <a:cxnLst>
                <a:cxn ang="0">
                  <a:pos x="257" y="36"/>
                </a:cxn>
                <a:cxn ang="0">
                  <a:pos x="247" y="114"/>
                </a:cxn>
                <a:cxn ang="0">
                  <a:pos x="249" y="193"/>
                </a:cxn>
                <a:cxn ang="0">
                  <a:pos x="228" y="266"/>
                </a:cxn>
                <a:cxn ang="0">
                  <a:pos x="177" y="362"/>
                </a:cxn>
                <a:cxn ang="0">
                  <a:pos x="143" y="506"/>
                </a:cxn>
                <a:cxn ang="0">
                  <a:pos x="130" y="656"/>
                </a:cxn>
                <a:cxn ang="0">
                  <a:pos x="145" y="806"/>
                </a:cxn>
                <a:cxn ang="0">
                  <a:pos x="177" y="883"/>
                </a:cxn>
                <a:cxn ang="0">
                  <a:pos x="206" y="877"/>
                </a:cxn>
                <a:cxn ang="0">
                  <a:pos x="231" y="865"/>
                </a:cxn>
                <a:cxn ang="0">
                  <a:pos x="255" y="869"/>
                </a:cxn>
                <a:cxn ang="0">
                  <a:pos x="270" y="924"/>
                </a:cxn>
                <a:cxn ang="0">
                  <a:pos x="284" y="995"/>
                </a:cxn>
                <a:cxn ang="0">
                  <a:pos x="332" y="1045"/>
                </a:cxn>
                <a:cxn ang="0">
                  <a:pos x="384" y="1095"/>
                </a:cxn>
                <a:cxn ang="0">
                  <a:pos x="430" y="1149"/>
                </a:cxn>
                <a:cxn ang="0">
                  <a:pos x="482" y="1194"/>
                </a:cxn>
                <a:cxn ang="0">
                  <a:pos x="533" y="1233"/>
                </a:cxn>
                <a:cxn ang="0">
                  <a:pos x="579" y="1277"/>
                </a:cxn>
                <a:cxn ang="0">
                  <a:pos x="628" y="1316"/>
                </a:cxn>
                <a:cxn ang="0">
                  <a:pos x="679" y="1348"/>
                </a:cxn>
                <a:cxn ang="0">
                  <a:pos x="698" y="1382"/>
                </a:cxn>
                <a:cxn ang="0">
                  <a:pos x="681" y="1423"/>
                </a:cxn>
                <a:cxn ang="0">
                  <a:pos x="663" y="1463"/>
                </a:cxn>
                <a:cxn ang="0">
                  <a:pos x="645" y="1505"/>
                </a:cxn>
                <a:cxn ang="0">
                  <a:pos x="639" y="1588"/>
                </a:cxn>
                <a:cxn ang="0">
                  <a:pos x="644" y="1711"/>
                </a:cxn>
                <a:cxn ang="0">
                  <a:pos x="565" y="1725"/>
                </a:cxn>
                <a:cxn ang="0">
                  <a:pos x="419" y="1617"/>
                </a:cxn>
                <a:cxn ang="0">
                  <a:pos x="294" y="1493"/>
                </a:cxn>
                <a:cxn ang="0">
                  <a:pos x="190" y="1354"/>
                </a:cxn>
                <a:cxn ang="0">
                  <a:pos x="108" y="1202"/>
                </a:cxn>
                <a:cxn ang="0">
                  <a:pos x="48" y="1040"/>
                </a:cxn>
                <a:cxn ang="0">
                  <a:pos x="12" y="871"/>
                </a:cxn>
                <a:cxn ang="0">
                  <a:pos x="0" y="695"/>
                </a:cxn>
                <a:cxn ang="0">
                  <a:pos x="5" y="593"/>
                </a:cxn>
                <a:cxn ang="0">
                  <a:pos x="10" y="566"/>
                </a:cxn>
                <a:cxn ang="0">
                  <a:pos x="26" y="481"/>
                </a:cxn>
                <a:cxn ang="0">
                  <a:pos x="66" y="338"/>
                </a:cxn>
                <a:cxn ang="0">
                  <a:pos x="122" y="201"/>
                </a:cxn>
                <a:cxn ang="0">
                  <a:pos x="196" y="72"/>
                </a:cxn>
                <a:cxn ang="0">
                  <a:pos x="247" y="6"/>
                </a:cxn>
                <a:cxn ang="0">
                  <a:pos x="263" y="0"/>
                </a:cxn>
              </a:cxnLst>
              <a:rect l="0" t="0" r="r" b="b"/>
              <a:pathLst>
                <a:path w="705" h="1771">
                  <a:moveTo>
                    <a:pt x="273" y="2"/>
                  </a:moveTo>
                  <a:lnTo>
                    <a:pt x="257" y="36"/>
                  </a:lnTo>
                  <a:lnTo>
                    <a:pt x="249" y="73"/>
                  </a:lnTo>
                  <a:lnTo>
                    <a:pt x="247" y="114"/>
                  </a:lnTo>
                  <a:lnTo>
                    <a:pt x="249" y="154"/>
                  </a:lnTo>
                  <a:lnTo>
                    <a:pt x="249" y="193"/>
                  </a:lnTo>
                  <a:lnTo>
                    <a:pt x="243" y="232"/>
                  </a:lnTo>
                  <a:lnTo>
                    <a:pt x="228" y="266"/>
                  </a:lnTo>
                  <a:lnTo>
                    <a:pt x="201" y="297"/>
                  </a:lnTo>
                  <a:lnTo>
                    <a:pt x="177" y="362"/>
                  </a:lnTo>
                  <a:lnTo>
                    <a:pt x="158" y="434"/>
                  </a:lnTo>
                  <a:lnTo>
                    <a:pt x="143" y="506"/>
                  </a:lnTo>
                  <a:lnTo>
                    <a:pt x="133" y="582"/>
                  </a:lnTo>
                  <a:lnTo>
                    <a:pt x="130" y="656"/>
                  </a:lnTo>
                  <a:lnTo>
                    <a:pt x="133" y="731"/>
                  </a:lnTo>
                  <a:lnTo>
                    <a:pt x="145" y="806"/>
                  </a:lnTo>
                  <a:lnTo>
                    <a:pt x="164" y="876"/>
                  </a:lnTo>
                  <a:lnTo>
                    <a:pt x="177" y="883"/>
                  </a:lnTo>
                  <a:lnTo>
                    <a:pt x="191" y="883"/>
                  </a:lnTo>
                  <a:lnTo>
                    <a:pt x="206" y="877"/>
                  </a:lnTo>
                  <a:lnTo>
                    <a:pt x="219" y="869"/>
                  </a:lnTo>
                  <a:lnTo>
                    <a:pt x="231" y="865"/>
                  </a:lnTo>
                  <a:lnTo>
                    <a:pt x="244" y="863"/>
                  </a:lnTo>
                  <a:lnTo>
                    <a:pt x="255" y="869"/>
                  </a:lnTo>
                  <a:lnTo>
                    <a:pt x="263" y="888"/>
                  </a:lnTo>
                  <a:lnTo>
                    <a:pt x="270" y="924"/>
                  </a:lnTo>
                  <a:lnTo>
                    <a:pt x="276" y="960"/>
                  </a:lnTo>
                  <a:lnTo>
                    <a:pt x="284" y="995"/>
                  </a:lnTo>
                  <a:lnTo>
                    <a:pt x="302" y="1026"/>
                  </a:lnTo>
                  <a:lnTo>
                    <a:pt x="332" y="1045"/>
                  </a:lnTo>
                  <a:lnTo>
                    <a:pt x="360" y="1068"/>
                  </a:lnTo>
                  <a:lnTo>
                    <a:pt x="384" y="1095"/>
                  </a:lnTo>
                  <a:lnTo>
                    <a:pt x="408" y="1121"/>
                  </a:lnTo>
                  <a:lnTo>
                    <a:pt x="430" y="1149"/>
                  </a:lnTo>
                  <a:lnTo>
                    <a:pt x="454" y="1173"/>
                  </a:lnTo>
                  <a:lnTo>
                    <a:pt x="482" y="1194"/>
                  </a:lnTo>
                  <a:lnTo>
                    <a:pt x="512" y="1210"/>
                  </a:lnTo>
                  <a:lnTo>
                    <a:pt x="533" y="1233"/>
                  </a:lnTo>
                  <a:lnTo>
                    <a:pt x="555" y="1257"/>
                  </a:lnTo>
                  <a:lnTo>
                    <a:pt x="579" y="1277"/>
                  </a:lnTo>
                  <a:lnTo>
                    <a:pt x="604" y="1297"/>
                  </a:lnTo>
                  <a:lnTo>
                    <a:pt x="628" y="1316"/>
                  </a:lnTo>
                  <a:lnTo>
                    <a:pt x="653" y="1333"/>
                  </a:lnTo>
                  <a:lnTo>
                    <a:pt x="679" y="1348"/>
                  </a:lnTo>
                  <a:lnTo>
                    <a:pt x="705" y="1364"/>
                  </a:lnTo>
                  <a:lnTo>
                    <a:pt x="698" y="1382"/>
                  </a:lnTo>
                  <a:lnTo>
                    <a:pt x="690" y="1403"/>
                  </a:lnTo>
                  <a:lnTo>
                    <a:pt x="681" y="1423"/>
                  </a:lnTo>
                  <a:lnTo>
                    <a:pt x="673" y="1443"/>
                  </a:lnTo>
                  <a:lnTo>
                    <a:pt x="663" y="1463"/>
                  </a:lnTo>
                  <a:lnTo>
                    <a:pt x="653" y="1485"/>
                  </a:lnTo>
                  <a:lnTo>
                    <a:pt x="645" y="1505"/>
                  </a:lnTo>
                  <a:lnTo>
                    <a:pt x="639" y="1527"/>
                  </a:lnTo>
                  <a:lnTo>
                    <a:pt x="639" y="1588"/>
                  </a:lnTo>
                  <a:lnTo>
                    <a:pt x="640" y="1648"/>
                  </a:lnTo>
                  <a:lnTo>
                    <a:pt x="644" y="1711"/>
                  </a:lnTo>
                  <a:lnTo>
                    <a:pt x="647" y="1771"/>
                  </a:lnTo>
                  <a:lnTo>
                    <a:pt x="565" y="1725"/>
                  </a:lnTo>
                  <a:lnTo>
                    <a:pt x="490" y="1673"/>
                  </a:lnTo>
                  <a:lnTo>
                    <a:pt x="419" y="1617"/>
                  </a:lnTo>
                  <a:lnTo>
                    <a:pt x="353" y="1557"/>
                  </a:lnTo>
                  <a:lnTo>
                    <a:pt x="294" y="1493"/>
                  </a:lnTo>
                  <a:lnTo>
                    <a:pt x="238" y="1426"/>
                  </a:lnTo>
                  <a:lnTo>
                    <a:pt x="190" y="1354"/>
                  </a:lnTo>
                  <a:lnTo>
                    <a:pt x="145" y="1280"/>
                  </a:lnTo>
                  <a:lnTo>
                    <a:pt x="108" y="1202"/>
                  </a:lnTo>
                  <a:lnTo>
                    <a:pt x="74" y="1123"/>
                  </a:lnTo>
                  <a:lnTo>
                    <a:pt x="48" y="1040"/>
                  </a:lnTo>
                  <a:lnTo>
                    <a:pt x="28" y="956"/>
                  </a:lnTo>
                  <a:lnTo>
                    <a:pt x="12" y="871"/>
                  </a:lnTo>
                  <a:lnTo>
                    <a:pt x="4" y="784"/>
                  </a:lnTo>
                  <a:lnTo>
                    <a:pt x="0" y="695"/>
                  </a:lnTo>
                  <a:lnTo>
                    <a:pt x="4" y="607"/>
                  </a:lnTo>
                  <a:lnTo>
                    <a:pt x="5" y="593"/>
                  </a:lnTo>
                  <a:lnTo>
                    <a:pt x="7" y="580"/>
                  </a:lnTo>
                  <a:lnTo>
                    <a:pt x="10" y="566"/>
                  </a:lnTo>
                  <a:lnTo>
                    <a:pt x="12" y="554"/>
                  </a:lnTo>
                  <a:lnTo>
                    <a:pt x="26" y="481"/>
                  </a:lnTo>
                  <a:lnTo>
                    <a:pt x="44" y="408"/>
                  </a:lnTo>
                  <a:lnTo>
                    <a:pt x="66" y="338"/>
                  </a:lnTo>
                  <a:lnTo>
                    <a:pt x="92" y="268"/>
                  </a:lnTo>
                  <a:lnTo>
                    <a:pt x="122" y="201"/>
                  </a:lnTo>
                  <a:lnTo>
                    <a:pt x="158" y="135"/>
                  </a:lnTo>
                  <a:lnTo>
                    <a:pt x="196" y="72"/>
                  </a:lnTo>
                  <a:lnTo>
                    <a:pt x="239" y="10"/>
                  </a:lnTo>
                  <a:lnTo>
                    <a:pt x="247" y="6"/>
                  </a:lnTo>
                  <a:lnTo>
                    <a:pt x="255" y="3"/>
                  </a:lnTo>
                  <a:lnTo>
                    <a:pt x="263" y="0"/>
                  </a:lnTo>
                  <a:lnTo>
                    <a:pt x="273" y="2"/>
                  </a:lnTo>
                  <a:close/>
                </a:path>
              </a:pathLst>
            </a:custGeom>
            <a:solidFill>
              <a:srgbClr val="33F2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sp>
          <p:nvSpPr>
            <p:cNvPr id="1054" name="Freeform 30"/>
            <p:cNvSpPr>
              <a:spLocks/>
            </p:cNvSpPr>
            <p:nvPr/>
          </p:nvSpPr>
          <p:spPr bwMode="auto">
            <a:xfrm>
              <a:off x="1508095" y="1138216"/>
              <a:ext cx="34925" cy="80963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43" y="14"/>
                </a:cxn>
                <a:cxn ang="0">
                  <a:pos x="43" y="28"/>
                </a:cxn>
                <a:cxn ang="0">
                  <a:pos x="41" y="42"/>
                </a:cxn>
                <a:cxn ang="0">
                  <a:pos x="37" y="54"/>
                </a:cxn>
                <a:cxn ang="0">
                  <a:pos x="30" y="67"/>
                </a:cxn>
                <a:cxn ang="0">
                  <a:pos x="21" y="79"/>
                </a:cxn>
                <a:cxn ang="0">
                  <a:pos x="11" y="90"/>
                </a:cxn>
                <a:cxn ang="0">
                  <a:pos x="0" y="101"/>
                </a:cxn>
                <a:cxn ang="0">
                  <a:pos x="0" y="75"/>
                </a:cxn>
                <a:cxn ang="0">
                  <a:pos x="5" y="45"/>
                </a:cxn>
                <a:cxn ang="0">
                  <a:pos x="19" y="19"/>
                </a:cxn>
                <a:cxn ang="0">
                  <a:pos x="41" y="0"/>
                </a:cxn>
              </a:cxnLst>
              <a:rect l="0" t="0" r="r" b="b"/>
              <a:pathLst>
                <a:path w="43" h="101">
                  <a:moveTo>
                    <a:pt x="41" y="0"/>
                  </a:moveTo>
                  <a:lnTo>
                    <a:pt x="43" y="14"/>
                  </a:lnTo>
                  <a:lnTo>
                    <a:pt x="43" y="28"/>
                  </a:lnTo>
                  <a:lnTo>
                    <a:pt x="41" y="42"/>
                  </a:lnTo>
                  <a:lnTo>
                    <a:pt x="37" y="54"/>
                  </a:lnTo>
                  <a:lnTo>
                    <a:pt x="30" y="67"/>
                  </a:lnTo>
                  <a:lnTo>
                    <a:pt x="21" y="79"/>
                  </a:lnTo>
                  <a:lnTo>
                    <a:pt x="11" y="90"/>
                  </a:lnTo>
                  <a:lnTo>
                    <a:pt x="0" y="101"/>
                  </a:lnTo>
                  <a:lnTo>
                    <a:pt x="0" y="75"/>
                  </a:lnTo>
                  <a:lnTo>
                    <a:pt x="5" y="45"/>
                  </a:lnTo>
                  <a:lnTo>
                    <a:pt x="19" y="19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sp>
          <p:nvSpPr>
            <p:cNvPr id="1055" name="Freeform 31"/>
            <p:cNvSpPr>
              <a:spLocks/>
            </p:cNvSpPr>
            <p:nvPr/>
          </p:nvSpPr>
          <p:spPr bwMode="auto">
            <a:xfrm>
              <a:off x="1889095" y="1800203"/>
              <a:ext cx="361950" cy="522288"/>
            </a:xfrm>
            <a:custGeom>
              <a:avLst/>
              <a:gdLst/>
              <a:ahLst/>
              <a:cxnLst>
                <a:cxn ang="0">
                  <a:pos x="264" y="521"/>
                </a:cxn>
                <a:cxn ang="0">
                  <a:pos x="249" y="538"/>
                </a:cxn>
                <a:cxn ang="0">
                  <a:pos x="236" y="555"/>
                </a:cxn>
                <a:cxn ang="0">
                  <a:pos x="223" y="574"/>
                </a:cxn>
                <a:cxn ang="0">
                  <a:pos x="211" y="593"/>
                </a:cxn>
                <a:cxn ang="0">
                  <a:pos x="196" y="610"/>
                </a:cxn>
                <a:cxn ang="0">
                  <a:pos x="182" y="627"/>
                </a:cxn>
                <a:cxn ang="0">
                  <a:pos x="166" y="644"/>
                </a:cxn>
                <a:cxn ang="0">
                  <a:pos x="146" y="660"/>
                </a:cxn>
                <a:cxn ang="0">
                  <a:pos x="130" y="627"/>
                </a:cxn>
                <a:cxn ang="0">
                  <a:pos x="119" y="593"/>
                </a:cxn>
                <a:cxn ang="0">
                  <a:pos x="108" y="557"/>
                </a:cxn>
                <a:cxn ang="0">
                  <a:pos x="95" y="521"/>
                </a:cxn>
                <a:cxn ang="0">
                  <a:pos x="81" y="485"/>
                </a:cxn>
                <a:cxn ang="0">
                  <a:pos x="61" y="454"/>
                </a:cxn>
                <a:cxn ang="0">
                  <a:pos x="36" y="425"/>
                </a:cxn>
                <a:cxn ang="0">
                  <a:pos x="0" y="402"/>
                </a:cxn>
                <a:cxn ang="0">
                  <a:pos x="4" y="358"/>
                </a:cxn>
                <a:cxn ang="0">
                  <a:pos x="15" y="318"/>
                </a:cxn>
                <a:cxn ang="0">
                  <a:pos x="31" y="279"/>
                </a:cxn>
                <a:cxn ang="0">
                  <a:pos x="52" y="241"/>
                </a:cxn>
                <a:cxn ang="0">
                  <a:pos x="76" y="204"/>
                </a:cxn>
                <a:cxn ang="0">
                  <a:pos x="98" y="167"/>
                </a:cxn>
                <a:cxn ang="0">
                  <a:pos x="119" y="129"/>
                </a:cxn>
                <a:cxn ang="0">
                  <a:pos x="135" y="91"/>
                </a:cxn>
                <a:cxn ang="0">
                  <a:pos x="145" y="84"/>
                </a:cxn>
                <a:cxn ang="0">
                  <a:pos x="154" y="80"/>
                </a:cxn>
                <a:cxn ang="0">
                  <a:pos x="164" y="77"/>
                </a:cxn>
                <a:cxn ang="0">
                  <a:pos x="175" y="75"/>
                </a:cxn>
                <a:cxn ang="0">
                  <a:pos x="185" y="73"/>
                </a:cxn>
                <a:cxn ang="0">
                  <a:pos x="196" y="73"/>
                </a:cxn>
                <a:cxn ang="0">
                  <a:pos x="207" y="72"/>
                </a:cxn>
                <a:cxn ang="0">
                  <a:pos x="219" y="70"/>
                </a:cxn>
                <a:cxn ang="0">
                  <a:pos x="251" y="67"/>
                </a:cxn>
                <a:cxn ang="0">
                  <a:pos x="281" y="61"/>
                </a:cxn>
                <a:cxn ang="0">
                  <a:pos x="312" y="55"/>
                </a:cxn>
                <a:cxn ang="0">
                  <a:pos x="342" y="45"/>
                </a:cxn>
                <a:cxn ang="0">
                  <a:pos x="371" y="36"/>
                </a:cxn>
                <a:cxn ang="0">
                  <a:pos x="400" y="25"/>
                </a:cxn>
                <a:cxn ang="0">
                  <a:pos x="429" y="13"/>
                </a:cxn>
                <a:cxn ang="0">
                  <a:pos x="458" y="0"/>
                </a:cxn>
                <a:cxn ang="0">
                  <a:pos x="450" y="69"/>
                </a:cxn>
                <a:cxn ang="0">
                  <a:pos x="435" y="137"/>
                </a:cxn>
                <a:cxn ang="0">
                  <a:pos x="418" y="204"/>
                </a:cxn>
                <a:cxn ang="0">
                  <a:pos x="395" y="271"/>
                </a:cxn>
                <a:cxn ang="0">
                  <a:pos x="368" y="336"/>
                </a:cxn>
                <a:cxn ang="0">
                  <a:pos x="336" y="398"/>
                </a:cxn>
                <a:cxn ang="0">
                  <a:pos x="302" y="461"/>
                </a:cxn>
                <a:cxn ang="0">
                  <a:pos x="264" y="521"/>
                </a:cxn>
              </a:cxnLst>
              <a:rect l="0" t="0" r="r" b="b"/>
              <a:pathLst>
                <a:path w="458" h="660">
                  <a:moveTo>
                    <a:pt x="264" y="521"/>
                  </a:moveTo>
                  <a:lnTo>
                    <a:pt x="249" y="538"/>
                  </a:lnTo>
                  <a:lnTo>
                    <a:pt x="236" y="555"/>
                  </a:lnTo>
                  <a:lnTo>
                    <a:pt x="223" y="574"/>
                  </a:lnTo>
                  <a:lnTo>
                    <a:pt x="211" y="593"/>
                  </a:lnTo>
                  <a:lnTo>
                    <a:pt x="196" y="610"/>
                  </a:lnTo>
                  <a:lnTo>
                    <a:pt x="182" y="627"/>
                  </a:lnTo>
                  <a:lnTo>
                    <a:pt x="166" y="644"/>
                  </a:lnTo>
                  <a:lnTo>
                    <a:pt x="146" y="660"/>
                  </a:lnTo>
                  <a:lnTo>
                    <a:pt x="130" y="627"/>
                  </a:lnTo>
                  <a:lnTo>
                    <a:pt x="119" y="593"/>
                  </a:lnTo>
                  <a:lnTo>
                    <a:pt x="108" y="557"/>
                  </a:lnTo>
                  <a:lnTo>
                    <a:pt x="95" y="521"/>
                  </a:lnTo>
                  <a:lnTo>
                    <a:pt x="81" y="485"/>
                  </a:lnTo>
                  <a:lnTo>
                    <a:pt x="61" y="454"/>
                  </a:lnTo>
                  <a:lnTo>
                    <a:pt x="36" y="425"/>
                  </a:lnTo>
                  <a:lnTo>
                    <a:pt x="0" y="402"/>
                  </a:lnTo>
                  <a:lnTo>
                    <a:pt x="4" y="358"/>
                  </a:lnTo>
                  <a:lnTo>
                    <a:pt x="15" y="318"/>
                  </a:lnTo>
                  <a:lnTo>
                    <a:pt x="31" y="279"/>
                  </a:lnTo>
                  <a:lnTo>
                    <a:pt x="52" y="241"/>
                  </a:lnTo>
                  <a:lnTo>
                    <a:pt x="76" y="204"/>
                  </a:lnTo>
                  <a:lnTo>
                    <a:pt x="98" y="167"/>
                  </a:lnTo>
                  <a:lnTo>
                    <a:pt x="119" y="129"/>
                  </a:lnTo>
                  <a:lnTo>
                    <a:pt x="135" y="91"/>
                  </a:lnTo>
                  <a:lnTo>
                    <a:pt x="145" y="84"/>
                  </a:lnTo>
                  <a:lnTo>
                    <a:pt x="154" y="80"/>
                  </a:lnTo>
                  <a:lnTo>
                    <a:pt x="164" y="77"/>
                  </a:lnTo>
                  <a:lnTo>
                    <a:pt x="175" y="75"/>
                  </a:lnTo>
                  <a:lnTo>
                    <a:pt x="185" y="73"/>
                  </a:lnTo>
                  <a:lnTo>
                    <a:pt x="196" y="73"/>
                  </a:lnTo>
                  <a:lnTo>
                    <a:pt x="207" y="72"/>
                  </a:lnTo>
                  <a:lnTo>
                    <a:pt x="219" y="70"/>
                  </a:lnTo>
                  <a:lnTo>
                    <a:pt x="251" y="67"/>
                  </a:lnTo>
                  <a:lnTo>
                    <a:pt x="281" y="61"/>
                  </a:lnTo>
                  <a:lnTo>
                    <a:pt x="312" y="55"/>
                  </a:lnTo>
                  <a:lnTo>
                    <a:pt x="342" y="45"/>
                  </a:lnTo>
                  <a:lnTo>
                    <a:pt x="371" y="36"/>
                  </a:lnTo>
                  <a:lnTo>
                    <a:pt x="400" y="25"/>
                  </a:lnTo>
                  <a:lnTo>
                    <a:pt x="429" y="13"/>
                  </a:lnTo>
                  <a:lnTo>
                    <a:pt x="458" y="0"/>
                  </a:lnTo>
                  <a:lnTo>
                    <a:pt x="450" y="69"/>
                  </a:lnTo>
                  <a:lnTo>
                    <a:pt x="435" y="137"/>
                  </a:lnTo>
                  <a:lnTo>
                    <a:pt x="418" y="204"/>
                  </a:lnTo>
                  <a:lnTo>
                    <a:pt x="395" y="271"/>
                  </a:lnTo>
                  <a:lnTo>
                    <a:pt x="368" y="336"/>
                  </a:lnTo>
                  <a:lnTo>
                    <a:pt x="336" y="398"/>
                  </a:lnTo>
                  <a:lnTo>
                    <a:pt x="302" y="461"/>
                  </a:lnTo>
                  <a:lnTo>
                    <a:pt x="264" y="52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sp>
          <p:nvSpPr>
            <p:cNvPr id="1056" name="Freeform 32"/>
            <p:cNvSpPr>
              <a:spLocks/>
            </p:cNvSpPr>
            <p:nvPr/>
          </p:nvSpPr>
          <p:spPr bwMode="auto">
            <a:xfrm>
              <a:off x="547658" y="1128691"/>
              <a:ext cx="595313" cy="522288"/>
            </a:xfrm>
            <a:custGeom>
              <a:avLst/>
              <a:gdLst/>
              <a:ahLst/>
              <a:cxnLst>
                <a:cxn ang="0">
                  <a:pos x="735" y="435"/>
                </a:cxn>
                <a:cxn ang="0">
                  <a:pos x="706" y="421"/>
                </a:cxn>
                <a:cxn ang="0">
                  <a:pos x="674" y="422"/>
                </a:cxn>
                <a:cxn ang="0">
                  <a:pos x="576" y="454"/>
                </a:cxn>
                <a:cxn ang="0">
                  <a:pos x="486" y="485"/>
                </a:cxn>
                <a:cxn ang="0">
                  <a:pos x="457" y="485"/>
                </a:cxn>
                <a:cxn ang="0">
                  <a:pos x="433" y="468"/>
                </a:cxn>
                <a:cxn ang="0">
                  <a:pos x="404" y="464"/>
                </a:cxn>
                <a:cxn ang="0">
                  <a:pos x="387" y="471"/>
                </a:cxn>
                <a:cxn ang="0">
                  <a:pos x="353" y="483"/>
                </a:cxn>
                <a:cxn ang="0">
                  <a:pos x="324" y="496"/>
                </a:cxn>
                <a:cxn ang="0">
                  <a:pos x="335" y="368"/>
                </a:cxn>
                <a:cxn ang="0">
                  <a:pos x="332" y="332"/>
                </a:cxn>
                <a:cxn ang="0">
                  <a:pos x="311" y="310"/>
                </a:cxn>
                <a:cxn ang="0">
                  <a:pos x="283" y="303"/>
                </a:cxn>
                <a:cxn ang="0">
                  <a:pos x="254" y="318"/>
                </a:cxn>
                <a:cxn ang="0">
                  <a:pos x="202" y="349"/>
                </a:cxn>
                <a:cxn ang="0">
                  <a:pos x="196" y="286"/>
                </a:cxn>
                <a:cxn ang="0">
                  <a:pos x="222" y="54"/>
                </a:cxn>
                <a:cxn ang="0">
                  <a:pos x="212" y="24"/>
                </a:cxn>
                <a:cxn ang="0">
                  <a:pos x="186" y="4"/>
                </a:cxn>
                <a:cxn ang="0">
                  <a:pos x="154" y="1"/>
                </a:cxn>
                <a:cxn ang="0">
                  <a:pos x="125" y="15"/>
                </a:cxn>
                <a:cxn ang="0">
                  <a:pos x="111" y="43"/>
                </a:cxn>
                <a:cxn ang="0">
                  <a:pos x="98" y="186"/>
                </a:cxn>
                <a:cxn ang="0">
                  <a:pos x="63" y="380"/>
                </a:cxn>
                <a:cxn ang="0">
                  <a:pos x="7" y="572"/>
                </a:cxn>
                <a:cxn ang="0">
                  <a:pos x="5" y="626"/>
                </a:cxn>
                <a:cxn ang="0">
                  <a:pos x="43" y="654"/>
                </a:cxn>
                <a:cxn ang="0">
                  <a:pos x="84" y="637"/>
                </a:cxn>
                <a:cxn ang="0">
                  <a:pos x="111" y="615"/>
                </a:cxn>
                <a:cxn ang="0">
                  <a:pos x="135" y="579"/>
                </a:cxn>
                <a:cxn ang="0">
                  <a:pos x="173" y="531"/>
                </a:cxn>
                <a:cxn ang="0">
                  <a:pos x="214" y="486"/>
                </a:cxn>
                <a:cxn ang="0">
                  <a:pos x="207" y="551"/>
                </a:cxn>
                <a:cxn ang="0">
                  <a:pos x="207" y="587"/>
                </a:cxn>
                <a:cxn ang="0">
                  <a:pos x="210" y="615"/>
                </a:cxn>
                <a:cxn ang="0">
                  <a:pos x="231" y="639"/>
                </a:cxn>
                <a:cxn ang="0">
                  <a:pos x="262" y="648"/>
                </a:cxn>
                <a:cxn ang="0">
                  <a:pos x="283" y="643"/>
                </a:cxn>
                <a:cxn ang="0">
                  <a:pos x="313" y="629"/>
                </a:cxn>
                <a:cxn ang="0">
                  <a:pos x="331" y="623"/>
                </a:cxn>
                <a:cxn ang="0">
                  <a:pos x="351" y="648"/>
                </a:cxn>
                <a:cxn ang="0">
                  <a:pos x="380" y="657"/>
                </a:cxn>
                <a:cxn ang="0">
                  <a:pos x="430" y="640"/>
                </a:cxn>
                <a:cxn ang="0">
                  <a:pos x="480" y="609"/>
                </a:cxn>
                <a:cxn ang="0">
                  <a:pos x="531" y="584"/>
                </a:cxn>
                <a:cxn ang="0">
                  <a:pos x="586" y="564"/>
                </a:cxn>
                <a:cxn ang="0">
                  <a:pos x="640" y="547"/>
                </a:cxn>
                <a:cxn ang="0">
                  <a:pos x="696" y="530"/>
                </a:cxn>
                <a:cxn ang="0">
                  <a:pos x="745" y="496"/>
                </a:cxn>
              </a:cxnLst>
              <a:rect l="0" t="0" r="r" b="b"/>
              <a:pathLst>
                <a:path w="749" h="657">
                  <a:moveTo>
                    <a:pt x="746" y="454"/>
                  </a:moveTo>
                  <a:lnTo>
                    <a:pt x="741" y="444"/>
                  </a:lnTo>
                  <a:lnTo>
                    <a:pt x="735" y="435"/>
                  </a:lnTo>
                  <a:lnTo>
                    <a:pt x="725" y="429"/>
                  </a:lnTo>
                  <a:lnTo>
                    <a:pt x="717" y="424"/>
                  </a:lnTo>
                  <a:lnTo>
                    <a:pt x="706" y="421"/>
                  </a:lnTo>
                  <a:lnTo>
                    <a:pt x="696" y="419"/>
                  </a:lnTo>
                  <a:lnTo>
                    <a:pt x="685" y="419"/>
                  </a:lnTo>
                  <a:lnTo>
                    <a:pt x="674" y="422"/>
                  </a:lnTo>
                  <a:lnTo>
                    <a:pt x="645" y="432"/>
                  </a:lnTo>
                  <a:lnTo>
                    <a:pt x="611" y="443"/>
                  </a:lnTo>
                  <a:lnTo>
                    <a:pt x="576" y="454"/>
                  </a:lnTo>
                  <a:lnTo>
                    <a:pt x="542" y="466"/>
                  </a:lnTo>
                  <a:lnTo>
                    <a:pt x="512" y="475"/>
                  </a:lnTo>
                  <a:lnTo>
                    <a:pt x="486" y="485"/>
                  </a:lnTo>
                  <a:lnTo>
                    <a:pt x="470" y="491"/>
                  </a:lnTo>
                  <a:lnTo>
                    <a:pt x="464" y="492"/>
                  </a:lnTo>
                  <a:lnTo>
                    <a:pt x="457" y="485"/>
                  </a:lnTo>
                  <a:lnTo>
                    <a:pt x="451" y="477"/>
                  </a:lnTo>
                  <a:lnTo>
                    <a:pt x="443" y="472"/>
                  </a:lnTo>
                  <a:lnTo>
                    <a:pt x="433" y="468"/>
                  </a:lnTo>
                  <a:lnTo>
                    <a:pt x="424" y="464"/>
                  </a:lnTo>
                  <a:lnTo>
                    <a:pt x="414" y="464"/>
                  </a:lnTo>
                  <a:lnTo>
                    <a:pt x="404" y="464"/>
                  </a:lnTo>
                  <a:lnTo>
                    <a:pt x="395" y="468"/>
                  </a:lnTo>
                  <a:lnTo>
                    <a:pt x="393" y="469"/>
                  </a:lnTo>
                  <a:lnTo>
                    <a:pt x="387" y="471"/>
                  </a:lnTo>
                  <a:lnTo>
                    <a:pt x="377" y="474"/>
                  </a:lnTo>
                  <a:lnTo>
                    <a:pt x="366" y="478"/>
                  </a:lnTo>
                  <a:lnTo>
                    <a:pt x="353" y="483"/>
                  </a:lnTo>
                  <a:lnTo>
                    <a:pt x="342" y="488"/>
                  </a:lnTo>
                  <a:lnTo>
                    <a:pt x="332" y="492"/>
                  </a:lnTo>
                  <a:lnTo>
                    <a:pt x="324" y="496"/>
                  </a:lnTo>
                  <a:lnTo>
                    <a:pt x="329" y="457"/>
                  </a:lnTo>
                  <a:lnTo>
                    <a:pt x="332" y="408"/>
                  </a:lnTo>
                  <a:lnTo>
                    <a:pt x="335" y="368"/>
                  </a:lnTo>
                  <a:lnTo>
                    <a:pt x="337" y="351"/>
                  </a:lnTo>
                  <a:lnTo>
                    <a:pt x="335" y="342"/>
                  </a:lnTo>
                  <a:lnTo>
                    <a:pt x="332" y="332"/>
                  </a:lnTo>
                  <a:lnTo>
                    <a:pt x="327" y="324"/>
                  </a:lnTo>
                  <a:lnTo>
                    <a:pt x="319" y="317"/>
                  </a:lnTo>
                  <a:lnTo>
                    <a:pt x="311" y="310"/>
                  </a:lnTo>
                  <a:lnTo>
                    <a:pt x="303" y="306"/>
                  </a:lnTo>
                  <a:lnTo>
                    <a:pt x="294" y="304"/>
                  </a:lnTo>
                  <a:lnTo>
                    <a:pt x="283" y="303"/>
                  </a:lnTo>
                  <a:lnTo>
                    <a:pt x="279" y="304"/>
                  </a:lnTo>
                  <a:lnTo>
                    <a:pt x="268" y="310"/>
                  </a:lnTo>
                  <a:lnTo>
                    <a:pt x="254" y="318"/>
                  </a:lnTo>
                  <a:lnTo>
                    <a:pt x="236" y="328"/>
                  </a:lnTo>
                  <a:lnTo>
                    <a:pt x="218" y="338"/>
                  </a:lnTo>
                  <a:lnTo>
                    <a:pt x="202" y="349"/>
                  </a:lnTo>
                  <a:lnTo>
                    <a:pt x="189" y="357"/>
                  </a:lnTo>
                  <a:lnTo>
                    <a:pt x="181" y="363"/>
                  </a:lnTo>
                  <a:lnTo>
                    <a:pt x="196" y="286"/>
                  </a:lnTo>
                  <a:lnTo>
                    <a:pt x="207" y="208"/>
                  </a:lnTo>
                  <a:lnTo>
                    <a:pt x="217" y="132"/>
                  </a:lnTo>
                  <a:lnTo>
                    <a:pt x="222" y="54"/>
                  </a:lnTo>
                  <a:lnTo>
                    <a:pt x="220" y="43"/>
                  </a:lnTo>
                  <a:lnTo>
                    <a:pt x="217" y="34"/>
                  </a:lnTo>
                  <a:lnTo>
                    <a:pt x="212" y="24"/>
                  </a:lnTo>
                  <a:lnTo>
                    <a:pt x="205" y="15"/>
                  </a:lnTo>
                  <a:lnTo>
                    <a:pt x="196" y="9"/>
                  </a:lnTo>
                  <a:lnTo>
                    <a:pt x="186" y="4"/>
                  </a:lnTo>
                  <a:lnTo>
                    <a:pt x="177" y="1"/>
                  </a:lnTo>
                  <a:lnTo>
                    <a:pt x="165" y="0"/>
                  </a:lnTo>
                  <a:lnTo>
                    <a:pt x="154" y="1"/>
                  </a:lnTo>
                  <a:lnTo>
                    <a:pt x="145" y="4"/>
                  </a:lnTo>
                  <a:lnTo>
                    <a:pt x="135" y="9"/>
                  </a:lnTo>
                  <a:lnTo>
                    <a:pt x="125" y="15"/>
                  </a:lnTo>
                  <a:lnTo>
                    <a:pt x="119" y="24"/>
                  </a:lnTo>
                  <a:lnTo>
                    <a:pt x="114" y="34"/>
                  </a:lnTo>
                  <a:lnTo>
                    <a:pt x="111" y="43"/>
                  </a:lnTo>
                  <a:lnTo>
                    <a:pt x="109" y="54"/>
                  </a:lnTo>
                  <a:lnTo>
                    <a:pt x="104" y="119"/>
                  </a:lnTo>
                  <a:lnTo>
                    <a:pt x="98" y="186"/>
                  </a:lnTo>
                  <a:lnTo>
                    <a:pt x="88" y="251"/>
                  </a:lnTo>
                  <a:lnTo>
                    <a:pt x="77" y="317"/>
                  </a:lnTo>
                  <a:lnTo>
                    <a:pt x="63" y="380"/>
                  </a:lnTo>
                  <a:lnTo>
                    <a:pt x="47" y="446"/>
                  </a:lnTo>
                  <a:lnTo>
                    <a:pt x="27" y="510"/>
                  </a:lnTo>
                  <a:lnTo>
                    <a:pt x="7" y="572"/>
                  </a:lnTo>
                  <a:lnTo>
                    <a:pt x="2" y="589"/>
                  </a:lnTo>
                  <a:lnTo>
                    <a:pt x="0" y="607"/>
                  </a:lnTo>
                  <a:lnTo>
                    <a:pt x="5" y="626"/>
                  </a:lnTo>
                  <a:lnTo>
                    <a:pt x="16" y="642"/>
                  </a:lnTo>
                  <a:lnTo>
                    <a:pt x="32" y="653"/>
                  </a:lnTo>
                  <a:lnTo>
                    <a:pt x="43" y="654"/>
                  </a:lnTo>
                  <a:lnTo>
                    <a:pt x="56" y="651"/>
                  </a:lnTo>
                  <a:lnTo>
                    <a:pt x="71" y="646"/>
                  </a:lnTo>
                  <a:lnTo>
                    <a:pt x="84" y="637"/>
                  </a:lnTo>
                  <a:lnTo>
                    <a:pt x="95" y="629"/>
                  </a:lnTo>
                  <a:lnTo>
                    <a:pt x="104" y="621"/>
                  </a:lnTo>
                  <a:lnTo>
                    <a:pt x="111" y="615"/>
                  </a:lnTo>
                  <a:lnTo>
                    <a:pt x="112" y="614"/>
                  </a:lnTo>
                  <a:lnTo>
                    <a:pt x="124" y="597"/>
                  </a:lnTo>
                  <a:lnTo>
                    <a:pt x="135" y="579"/>
                  </a:lnTo>
                  <a:lnTo>
                    <a:pt x="148" y="564"/>
                  </a:lnTo>
                  <a:lnTo>
                    <a:pt x="161" y="547"/>
                  </a:lnTo>
                  <a:lnTo>
                    <a:pt x="173" y="531"/>
                  </a:lnTo>
                  <a:lnTo>
                    <a:pt x="186" y="517"/>
                  </a:lnTo>
                  <a:lnTo>
                    <a:pt x="199" y="502"/>
                  </a:lnTo>
                  <a:lnTo>
                    <a:pt x="214" y="486"/>
                  </a:lnTo>
                  <a:lnTo>
                    <a:pt x="210" y="508"/>
                  </a:lnTo>
                  <a:lnTo>
                    <a:pt x="209" y="530"/>
                  </a:lnTo>
                  <a:lnTo>
                    <a:pt x="207" y="551"/>
                  </a:lnTo>
                  <a:lnTo>
                    <a:pt x="207" y="573"/>
                  </a:lnTo>
                  <a:lnTo>
                    <a:pt x="207" y="578"/>
                  </a:lnTo>
                  <a:lnTo>
                    <a:pt x="207" y="587"/>
                  </a:lnTo>
                  <a:lnTo>
                    <a:pt x="207" y="598"/>
                  </a:lnTo>
                  <a:lnTo>
                    <a:pt x="207" y="604"/>
                  </a:lnTo>
                  <a:lnTo>
                    <a:pt x="210" y="615"/>
                  </a:lnTo>
                  <a:lnTo>
                    <a:pt x="215" y="625"/>
                  </a:lnTo>
                  <a:lnTo>
                    <a:pt x="223" y="632"/>
                  </a:lnTo>
                  <a:lnTo>
                    <a:pt x="231" y="639"/>
                  </a:lnTo>
                  <a:lnTo>
                    <a:pt x="241" y="643"/>
                  </a:lnTo>
                  <a:lnTo>
                    <a:pt x="250" y="648"/>
                  </a:lnTo>
                  <a:lnTo>
                    <a:pt x="262" y="648"/>
                  </a:lnTo>
                  <a:lnTo>
                    <a:pt x="273" y="648"/>
                  </a:lnTo>
                  <a:lnTo>
                    <a:pt x="276" y="646"/>
                  </a:lnTo>
                  <a:lnTo>
                    <a:pt x="283" y="643"/>
                  </a:lnTo>
                  <a:lnTo>
                    <a:pt x="291" y="639"/>
                  </a:lnTo>
                  <a:lnTo>
                    <a:pt x="302" y="634"/>
                  </a:lnTo>
                  <a:lnTo>
                    <a:pt x="313" y="629"/>
                  </a:lnTo>
                  <a:lnTo>
                    <a:pt x="321" y="626"/>
                  </a:lnTo>
                  <a:lnTo>
                    <a:pt x="327" y="623"/>
                  </a:lnTo>
                  <a:lnTo>
                    <a:pt x="331" y="623"/>
                  </a:lnTo>
                  <a:lnTo>
                    <a:pt x="335" y="632"/>
                  </a:lnTo>
                  <a:lnTo>
                    <a:pt x="342" y="642"/>
                  </a:lnTo>
                  <a:lnTo>
                    <a:pt x="351" y="648"/>
                  </a:lnTo>
                  <a:lnTo>
                    <a:pt x="360" y="653"/>
                  </a:lnTo>
                  <a:lnTo>
                    <a:pt x="371" y="656"/>
                  </a:lnTo>
                  <a:lnTo>
                    <a:pt x="380" y="657"/>
                  </a:lnTo>
                  <a:lnTo>
                    <a:pt x="392" y="657"/>
                  </a:lnTo>
                  <a:lnTo>
                    <a:pt x="403" y="654"/>
                  </a:lnTo>
                  <a:lnTo>
                    <a:pt x="430" y="640"/>
                  </a:lnTo>
                  <a:lnTo>
                    <a:pt x="446" y="629"/>
                  </a:lnTo>
                  <a:lnTo>
                    <a:pt x="462" y="618"/>
                  </a:lnTo>
                  <a:lnTo>
                    <a:pt x="480" y="609"/>
                  </a:lnTo>
                  <a:lnTo>
                    <a:pt x="496" y="600"/>
                  </a:lnTo>
                  <a:lnTo>
                    <a:pt x="514" y="592"/>
                  </a:lnTo>
                  <a:lnTo>
                    <a:pt x="531" y="584"/>
                  </a:lnTo>
                  <a:lnTo>
                    <a:pt x="549" y="578"/>
                  </a:lnTo>
                  <a:lnTo>
                    <a:pt x="568" y="570"/>
                  </a:lnTo>
                  <a:lnTo>
                    <a:pt x="586" y="564"/>
                  </a:lnTo>
                  <a:lnTo>
                    <a:pt x="603" y="558"/>
                  </a:lnTo>
                  <a:lnTo>
                    <a:pt x="623" y="553"/>
                  </a:lnTo>
                  <a:lnTo>
                    <a:pt x="640" y="547"/>
                  </a:lnTo>
                  <a:lnTo>
                    <a:pt x="660" y="541"/>
                  </a:lnTo>
                  <a:lnTo>
                    <a:pt x="677" y="536"/>
                  </a:lnTo>
                  <a:lnTo>
                    <a:pt x="696" y="530"/>
                  </a:lnTo>
                  <a:lnTo>
                    <a:pt x="714" y="524"/>
                  </a:lnTo>
                  <a:lnTo>
                    <a:pt x="733" y="513"/>
                  </a:lnTo>
                  <a:lnTo>
                    <a:pt x="745" y="496"/>
                  </a:lnTo>
                  <a:lnTo>
                    <a:pt x="749" y="475"/>
                  </a:lnTo>
                  <a:lnTo>
                    <a:pt x="746" y="454"/>
                  </a:lnTo>
                  <a:close/>
                </a:path>
              </a:pathLst>
            </a:custGeom>
            <a:solidFill>
              <a:srgbClr val="72C14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sp>
          <p:nvSpPr>
            <p:cNvPr id="1057" name="Freeform 33"/>
            <p:cNvSpPr>
              <a:spLocks/>
            </p:cNvSpPr>
            <p:nvPr/>
          </p:nvSpPr>
          <p:spPr bwMode="auto">
            <a:xfrm>
              <a:off x="938183" y="2333603"/>
              <a:ext cx="523875" cy="254000"/>
            </a:xfrm>
            <a:custGeom>
              <a:avLst/>
              <a:gdLst/>
              <a:ahLst/>
              <a:cxnLst>
                <a:cxn ang="0">
                  <a:pos x="616" y="140"/>
                </a:cxn>
                <a:cxn ang="0">
                  <a:pos x="593" y="130"/>
                </a:cxn>
                <a:cxn ang="0">
                  <a:pos x="566" y="118"/>
                </a:cxn>
                <a:cxn ang="0">
                  <a:pos x="544" y="108"/>
                </a:cxn>
                <a:cxn ang="0">
                  <a:pos x="531" y="107"/>
                </a:cxn>
                <a:cxn ang="0">
                  <a:pos x="502" y="112"/>
                </a:cxn>
                <a:cxn ang="0">
                  <a:pos x="383" y="197"/>
                </a:cxn>
                <a:cxn ang="0">
                  <a:pos x="353" y="158"/>
                </a:cxn>
                <a:cxn ang="0">
                  <a:pos x="312" y="104"/>
                </a:cxn>
                <a:cxn ang="0">
                  <a:pos x="280" y="56"/>
                </a:cxn>
                <a:cxn ang="0">
                  <a:pos x="266" y="35"/>
                </a:cxn>
                <a:cxn ang="0">
                  <a:pos x="247" y="29"/>
                </a:cxn>
                <a:cxn ang="0">
                  <a:pos x="227" y="29"/>
                </a:cxn>
                <a:cxn ang="0">
                  <a:pos x="210" y="35"/>
                </a:cxn>
                <a:cxn ang="0">
                  <a:pos x="195" y="49"/>
                </a:cxn>
                <a:cxn ang="0">
                  <a:pos x="187" y="59"/>
                </a:cxn>
                <a:cxn ang="0">
                  <a:pos x="170" y="79"/>
                </a:cxn>
                <a:cxn ang="0">
                  <a:pos x="150" y="102"/>
                </a:cxn>
                <a:cxn ang="0">
                  <a:pos x="134" y="119"/>
                </a:cxn>
                <a:cxn ang="0">
                  <a:pos x="125" y="76"/>
                </a:cxn>
                <a:cxn ang="0">
                  <a:pos x="107" y="34"/>
                </a:cxn>
                <a:cxn ang="0">
                  <a:pos x="94" y="15"/>
                </a:cxn>
                <a:cxn ang="0">
                  <a:pos x="77" y="4"/>
                </a:cxn>
                <a:cxn ang="0">
                  <a:pos x="56" y="0"/>
                </a:cxn>
                <a:cxn ang="0">
                  <a:pos x="33" y="4"/>
                </a:cxn>
                <a:cxn ang="0">
                  <a:pos x="4" y="32"/>
                </a:cxn>
                <a:cxn ang="0">
                  <a:pos x="3" y="74"/>
                </a:cxn>
                <a:cxn ang="0">
                  <a:pos x="27" y="146"/>
                </a:cxn>
                <a:cxn ang="0">
                  <a:pos x="41" y="219"/>
                </a:cxn>
                <a:cxn ang="0">
                  <a:pos x="54" y="244"/>
                </a:cxn>
                <a:cxn ang="0">
                  <a:pos x="65" y="269"/>
                </a:cxn>
                <a:cxn ang="0">
                  <a:pos x="83" y="283"/>
                </a:cxn>
                <a:cxn ang="0">
                  <a:pos x="104" y="287"/>
                </a:cxn>
                <a:cxn ang="0">
                  <a:pos x="125" y="286"/>
                </a:cxn>
                <a:cxn ang="0">
                  <a:pos x="144" y="275"/>
                </a:cxn>
                <a:cxn ang="0">
                  <a:pos x="154" y="264"/>
                </a:cxn>
                <a:cxn ang="0">
                  <a:pos x="179" y="236"/>
                </a:cxn>
                <a:cxn ang="0">
                  <a:pos x="208" y="203"/>
                </a:cxn>
                <a:cxn ang="0">
                  <a:pos x="232" y="178"/>
                </a:cxn>
                <a:cxn ang="0">
                  <a:pos x="260" y="214"/>
                </a:cxn>
                <a:cxn ang="0">
                  <a:pos x="300" y="256"/>
                </a:cxn>
                <a:cxn ang="0">
                  <a:pos x="337" y="292"/>
                </a:cxn>
                <a:cxn ang="0">
                  <a:pos x="353" y="307"/>
                </a:cxn>
                <a:cxn ang="0">
                  <a:pos x="369" y="315"/>
                </a:cxn>
                <a:cxn ang="0">
                  <a:pos x="385" y="318"/>
                </a:cxn>
                <a:cxn ang="0">
                  <a:pos x="401" y="315"/>
                </a:cxn>
                <a:cxn ang="0">
                  <a:pos x="417" y="309"/>
                </a:cxn>
                <a:cxn ang="0">
                  <a:pos x="430" y="298"/>
                </a:cxn>
                <a:cxn ang="0">
                  <a:pos x="458" y="270"/>
                </a:cxn>
                <a:cxn ang="0">
                  <a:pos x="495" y="241"/>
                </a:cxn>
                <a:cxn ang="0">
                  <a:pos x="526" y="219"/>
                </a:cxn>
                <a:cxn ang="0">
                  <a:pos x="540" y="227"/>
                </a:cxn>
                <a:cxn ang="0">
                  <a:pos x="555" y="234"/>
                </a:cxn>
                <a:cxn ang="0">
                  <a:pos x="569" y="241"/>
                </a:cxn>
                <a:cxn ang="0">
                  <a:pos x="585" y="244"/>
                </a:cxn>
                <a:cxn ang="0">
                  <a:pos x="608" y="247"/>
                </a:cxn>
                <a:cxn ang="0">
                  <a:pos x="629" y="241"/>
                </a:cxn>
                <a:cxn ang="0">
                  <a:pos x="645" y="228"/>
                </a:cxn>
                <a:cxn ang="0">
                  <a:pos x="656" y="210"/>
                </a:cxn>
                <a:cxn ang="0">
                  <a:pos x="653" y="168"/>
                </a:cxn>
                <a:cxn ang="0">
                  <a:pos x="621" y="141"/>
                </a:cxn>
              </a:cxnLst>
              <a:rect l="0" t="0" r="r" b="b"/>
              <a:pathLst>
                <a:path w="659" h="318">
                  <a:moveTo>
                    <a:pt x="621" y="141"/>
                  </a:moveTo>
                  <a:lnTo>
                    <a:pt x="616" y="140"/>
                  </a:lnTo>
                  <a:lnTo>
                    <a:pt x="606" y="135"/>
                  </a:lnTo>
                  <a:lnTo>
                    <a:pt x="593" y="130"/>
                  </a:lnTo>
                  <a:lnTo>
                    <a:pt x="579" y="124"/>
                  </a:lnTo>
                  <a:lnTo>
                    <a:pt x="566" y="118"/>
                  </a:lnTo>
                  <a:lnTo>
                    <a:pt x="553" y="112"/>
                  </a:lnTo>
                  <a:lnTo>
                    <a:pt x="544" y="108"/>
                  </a:lnTo>
                  <a:lnTo>
                    <a:pt x="537" y="107"/>
                  </a:lnTo>
                  <a:lnTo>
                    <a:pt x="531" y="107"/>
                  </a:lnTo>
                  <a:lnTo>
                    <a:pt x="518" y="108"/>
                  </a:lnTo>
                  <a:lnTo>
                    <a:pt x="502" y="112"/>
                  </a:lnTo>
                  <a:lnTo>
                    <a:pt x="491" y="115"/>
                  </a:lnTo>
                  <a:lnTo>
                    <a:pt x="383" y="197"/>
                  </a:lnTo>
                  <a:lnTo>
                    <a:pt x="369" y="182"/>
                  </a:lnTo>
                  <a:lnTo>
                    <a:pt x="353" y="158"/>
                  </a:lnTo>
                  <a:lnTo>
                    <a:pt x="333" y="132"/>
                  </a:lnTo>
                  <a:lnTo>
                    <a:pt x="312" y="104"/>
                  </a:lnTo>
                  <a:lnTo>
                    <a:pt x="295" y="77"/>
                  </a:lnTo>
                  <a:lnTo>
                    <a:pt x="280" y="56"/>
                  </a:lnTo>
                  <a:lnTo>
                    <a:pt x="269" y="42"/>
                  </a:lnTo>
                  <a:lnTo>
                    <a:pt x="266" y="35"/>
                  </a:lnTo>
                  <a:lnTo>
                    <a:pt x="256" y="31"/>
                  </a:lnTo>
                  <a:lnTo>
                    <a:pt x="247" y="29"/>
                  </a:lnTo>
                  <a:lnTo>
                    <a:pt x="237" y="28"/>
                  </a:lnTo>
                  <a:lnTo>
                    <a:pt x="227" y="29"/>
                  </a:lnTo>
                  <a:lnTo>
                    <a:pt x="218" y="32"/>
                  </a:lnTo>
                  <a:lnTo>
                    <a:pt x="210" y="35"/>
                  </a:lnTo>
                  <a:lnTo>
                    <a:pt x="202" y="42"/>
                  </a:lnTo>
                  <a:lnTo>
                    <a:pt x="195" y="49"/>
                  </a:lnTo>
                  <a:lnTo>
                    <a:pt x="194" y="52"/>
                  </a:lnTo>
                  <a:lnTo>
                    <a:pt x="187" y="59"/>
                  </a:lnTo>
                  <a:lnTo>
                    <a:pt x="179" y="68"/>
                  </a:lnTo>
                  <a:lnTo>
                    <a:pt x="170" y="79"/>
                  </a:lnTo>
                  <a:lnTo>
                    <a:pt x="160" y="90"/>
                  </a:lnTo>
                  <a:lnTo>
                    <a:pt x="150" y="102"/>
                  </a:lnTo>
                  <a:lnTo>
                    <a:pt x="141" y="112"/>
                  </a:lnTo>
                  <a:lnTo>
                    <a:pt x="134" y="119"/>
                  </a:lnTo>
                  <a:lnTo>
                    <a:pt x="130" y="98"/>
                  </a:lnTo>
                  <a:lnTo>
                    <a:pt x="125" y="76"/>
                  </a:lnTo>
                  <a:lnTo>
                    <a:pt x="117" y="54"/>
                  </a:lnTo>
                  <a:lnTo>
                    <a:pt x="107" y="34"/>
                  </a:lnTo>
                  <a:lnTo>
                    <a:pt x="101" y="25"/>
                  </a:lnTo>
                  <a:lnTo>
                    <a:pt x="94" y="15"/>
                  </a:lnTo>
                  <a:lnTo>
                    <a:pt x="86" y="9"/>
                  </a:lnTo>
                  <a:lnTo>
                    <a:pt x="77" y="4"/>
                  </a:lnTo>
                  <a:lnTo>
                    <a:pt x="65" y="1"/>
                  </a:lnTo>
                  <a:lnTo>
                    <a:pt x="56" y="0"/>
                  </a:lnTo>
                  <a:lnTo>
                    <a:pt x="45" y="1"/>
                  </a:lnTo>
                  <a:lnTo>
                    <a:pt x="33" y="4"/>
                  </a:lnTo>
                  <a:lnTo>
                    <a:pt x="16" y="15"/>
                  </a:lnTo>
                  <a:lnTo>
                    <a:pt x="4" y="32"/>
                  </a:lnTo>
                  <a:lnTo>
                    <a:pt x="0" y="52"/>
                  </a:lnTo>
                  <a:lnTo>
                    <a:pt x="3" y="74"/>
                  </a:lnTo>
                  <a:lnTo>
                    <a:pt x="17" y="108"/>
                  </a:lnTo>
                  <a:lnTo>
                    <a:pt x="27" y="146"/>
                  </a:lnTo>
                  <a:lnTo>
                    <a:pt x="33" y="182"/>
                  </a:lnTo>
                  <a:lnTo>
                    <a:pt x="41" y="219"/>
                  </a:lnTo>
                  <a:lnTo>
                    <a:pt x="45" y="227"/>
                  </a:lnTo>
                  <a:lnTo>
                    <a:pt x="54" y="244"/>
                  </a:lnTo>
                  <a:lnTo>
                    <a:pt x="62" y="261"/>
                  </a:lnTo>
                  <a:lnTo>
                    <a:pt x="65" y="269"/>
                  </a:lnTo>
                  <a:lnTo>
                    <a:pt x="73" y="276"/>
                  </a:lnTo>
                  <a:lnTo>
                    <a:pt x="83" y="283"/>
                  </a:lnTo>
                  <a:lnTo>
                    <a:pt x="94" y="286"/>
                  </a:lnTo>
                  <a:lnTo>
                    <a:pt x="104" y="287"/>
                  </a:lnTo>
                  <a:lnTo>
                    <a:pt x="115" y="287"/>
                  </a:lnTo>
                  <a:lnTo>
                    <a:pt x="125" y="286"/>
                  </a:lnTo>
                  <a:lnTo>
                    <a:pt x="134" y="281"/>
                  </a:lnTo>
                  <a:lnTo>
                    <a:pt x="144" y="275"/>
                  </a:lnTo>
                  <a:lnTo>
                    <a:pt x="147" y="272"/>
                  </a:lnTo>
                  <a:lnTo>
                    <a:pt x="154" y="264"/>
                  </a:lnTo>
                  <a:lnTo>
                    <a:pt x="165" y="252"/>
                  </a:lnTo>
                  <a:lnTo>
                    <a:pt x="179" y="236"/>
                  </a:lnTo>
                  <a:lnTo>
                    <a:pt x="194" y="220"/>
                  </a:lnTo>
                  <a:lnTo>
                    <a:pt x="208" y="203"/>
                  </a:lnTo>
                  <a:lnTo>
                    <a:pt x="221" y="189"/>
                  </a:lnTo>
                  <a:lnTo>
                    <a:pt x="232" y="178"/>
                  </a:lnTo>
                  <a:lnTo>
                    <a:pt x="244" y="194"/>
                  </a:lnTo>
                  <a:lnTo>
                    <a:pt x="260" y="214"/>
                  </a:lnTo>
                  <a:lnTo>
                    <a:pt x="279" y="236"/>
                  </a:lnTo>
                  <a:lnTo>
                    <a:pt x="300" y="256"/>
                  </a:lnTo>
                  <a:lnTo>
                    <a:pt x="321" y="276"/>
                  </a:lnTo>
                  <a:lnTo>
                    <a:pt x="337" y="292"/>
                  </a:lnTo>
                  <a:lnTo>
                    <a:pt x="348" y="303"/>
                  </a:lnTo>
                  <a:lnTo>
                    <a:pt x="353" y="307"/>
                  </a:lnTo>
                  <a:lnTo>
                    <a:pt x="361" y="312"/>
                  </a:lnTo>
                  <a:lnTo>
                    <a:pt x="369" y="315"/>
                  </a:lnTo>
                  <a:lnTo>
                    <a:pt x="377" y="317"/>
                  </a:lnTo>
                  <a:lnTo>
                    <a:pt x="385" y="318"/>
                  </a:lnTo>
                  <a:lnTo>
                    <a:pt x="393" y="318"/>
                  </a:lnTo>
                  <a:lnTo>
                    <a:pt x="401" y="315"/>
                  </a:lnTo>
                  <a:lnTo>
                    <a:pt x="409" y="314"/>
                  </a:lnTo>
                  <a:lnTo>
                    <a:pt x="417" y="309"/>
                  </a:lnTo>
                  <a:lnTo>
                    <a:pt x="420" y="306"/>
                  </a:lnTo>
                  <a:lnTo>
                    <a:pt x="430" y="298"/>
                  </a:lnTo>
                  <a:lnTo>
                    <a:pt x="442" y="286"/>
                  </a:lnTo>
                  <a:lnTo>
                    <a:pt x="458" y="270"/>
                  </a:lnTo>
                  <a:lnTo>
                    <a:pt x="476" y="256"/>
                  </a:lnTo>
                  <a:lnTo>
                    <a:pt x="495" y="241"/>
                  </a:lnTo>
                  <a:lnTo>
                    <a:pt x="511" y="228"/>
                  </a:lnTo>
                  <a:lnTo>
                    <a:pt x="526" y="219"/>
                  </a:lnTo>
                  <a:lnTo>
                    <a:pt x="532" y="224"/>
                  </a:lnTo>
                  <a:lnTo>
                    <a:pt x="540" y="227"/>
                  </a:lnTo>
                  <a:lnTo>
                    <a:pt x="547" y="231"/>
                  </a:lnTo>
                  <a:lnTo>
                    <a:pt x="555" y="234"/>
                  </a:lnTo>
                  <a:lnTo>
                    <a:pt x="561" y="238"/>
                  </a:lnTo>
                  <a:lnTo>
                    <a:pt x="569" y="241"/>
                  </a:lnTo>
                  <a:lnTo>
                    <a:pt x="577" y="242"/>
                  </a:lnTo>
                  <a:lnTo>
                    <a:pt x="585" y="244"/>
                  </a:lnTo>
                  <a:lnTo>
                    <a:pt x="596" y="247"/>
                  </a:lnTo>
                  <a:lnTo>
                    <a:pt x="608" y="247"/>
                  </a:lnTo>
                  <a:lnTo>
                    <a:pt x="617" y="244"/>
                  </a:lnTo>
                  <a:lnTo>
                    <a:pt x="629" y="241"/>
                  </a:lnTo>
                  <a:lnTo>
                    <a:pt x="637" y="234"/>
                  </a:lnTo>
                  <a:lnTo>
                    <a:pt x="645" y="228"/>
                  </a:lnTo>
                  <a:lnTo>
                    <a:pt x="651" y="219"/>
                  </a:lnTo>
                  <a:lnTo>
                    <a:pt x="656" y="210"/>
                  </a:lnTo>
                  <a:lnTo>
                    <a:pt x="659" y="188"/>
                  </a:lnTo>
                  <a:lnTo>
                    <a:pt x="653" y="168"/>
                  </a:lnTo>
                  <a:lnTo>
                    <a:pt x="640" y="152"/>
                  </a:lnTo>
                  <a:lnTo>
                    <a:pt x="621" y="141"/>
                  </a:lnTo>
                  <a:close/>
                </a:path>
              </a:pathLst>
            </a:custGeom>
            <a:solidFill>
              <a:srgbClr val="72C14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</p:grpSp>
      <p:sp>
        <p:nvSpPr>
          <p:cNvPr id="24" name="عنصر نائب لرقم الشريحة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87</a:t>
            </a:fld>
            <a:endParaRPr lang="en-US"/>
          </a:p>
        </p:txBody>
      </p:sp>
      <p:sp>
        <p:nvSpPr>
          <p:cNvPr id="25" name="عنصر نائب للتذييل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26" name="عنصر نائب للتاريخ 2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جدول 16"/>
          <p:cNvGraphicFramePr>
            <a:graphicFrameLocks noGrp="1"/>
          </p:cNvGraphicFramePr>
          <p:nvPr/>
        </p:nvGraphicFramePr>
        <p:xfrm>
          <a:off x="2286555" y="2500317"/>
          <a:ext cx="4625959" cy="3363075"/>
        </p:xfrm>
        <a:graphic>
          <a:graphicData uri="http://schemas.openxmlformats.org/drawingml/2006/table">
            <a:tbl>
              <a:tblPr rtl="1"/>
              <a:tblGrid>
                <a:gridCol w="925507"/>
                <a:gridCol w="925507"/>
                <a:gridCol w="924719"/>
                <a:gridCol w="925507"/>
                <a:gridCol w="924719"/>
              </a:tblGrid>
              <a:tr h="672615">
                <a:tc>
                  <a:txBody>
                    <a:bodyPr/>
                    <a:lstStyle/>
                    <a:p>
                      <a:pPr marL="1870710"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7261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7261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7261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7261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ln>
                          <a:solidFill>
                            <a:srgbClr val="FF0000"/>
                          </a:solidFill>
                        </a:ln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grpSp>
        <p:nvGrpSpPr>
          <p:cNvPr id="2051" name="Group 3"/>
          <p:cNvGrpSpPr>
            <a:grpSpLocks/>
          </p:cNvGrpSpPr>
          <p:nvPr/>
        </p:nvGrpSpPr>
        <p:grpSpPr bwMode="auto">
          <a:xfrm>
            <a:off x="285720" y="1500222"/>
            <a:ext cx="8484183" cy="5143488"/>
            <a:chOff x="116" y="3914"/>
            <a:chExt cx="11488" cy="4281"/>
          </a:xfrm>
        </p:grpSpPr>
        <p:sp>
          <p:nvSpPr>
            <p:cNvPr id="2052" name="Text Box 4"/>
            <p:cNvSpPr txBox="1">
              <a:spLocks noChangeArrowheads="1"/>
            </p:cNvSpPr>
            <p:nvPr/>
          </p:nvSpPr>
          <p:spPr bwMode="auto">
            <a:xfrm>
              <a:off x="9089" y="4024"/>
              <a:ext cx="2251" cy="519"/>
            </a:xfrm>
            <a:prstGeom prst="rect">
              <a:avLst/>
            </a:prstGeom>
            <a:solidFill>
              <a:srgbClr val="C00000"/>
            </a:solidFill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ar-SA" sz="3200" dirty="0" smtClean="0">
                  <a:solidFill>
                    <a:srgbClr val="FFFF00"/>
                  </a:solidFill>
                  <a:latin typeface="+mj-lt"/>
                  <a:ea typeface="+mj-ea"/>
                  <a:cs typeface="PT Bold Heading" pitchFamily="2" charset="-78"/>
                </a:rPr>
                <a:t>بالتخطيط</a:t>
              </a:r>
              <a:endParaRPr lang="ar-EG" sz="3200" dirty="0" smtClean="0">
                <a:solidFill>
                  <a:srgbClr val="FFFF00"/>
                </a:solidFill>
                <a:latin typeface="+mj-lt"/>
                <a:ea typeface="+mj-ea"/>
                <a:cs typeface="PT Bold Heading" pitchFamily="2" charset="-78"/>
              </a:endParaRPr>
            </a:p>
          </p:txBody>
        </p:sp>
        <p:sp>
          <p:nvSpPr>
            <p:cNvPr id="2053" name="Text Box 5"/>
            <p:cNvSpPr txBox="1">
              <a:spLocks noChangeArrowheads="1"/>
            </p:cNvSpPr>
            <p:nvPr/>
          </p:nvSpPr>
          <p:spPr bwMode="auto">
            <a:xfrm>
              <a:off x="116" y="3914"/>
              <a:ext cx="3266" cy="549"/>
            </a:xfrm>
            <a:prstGeom prst="rect">
              <a:avLst/>
            </a:prstGeom>
            <a:solidFill>
              <a:srgbClr val="C00000"/>
            </a:solidFill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ar-SA" sz="3200" dirty="0" smtClean="0">
                  <a:solidFill>
                    <a:srgbClr val="FFFF00"/>
                  </a:solidFill>
                  <a:latin typeface="+mj-lt"/>
                  <a:ea typeface="+mj-ea"/>
                  <a:cs typeface="PT Bold Heading" pitchFamily="2" charset="-78"/>
                </a:rPr>
                <a:t>بعدم التخطيط</a:t>
              </a:r>
              <a:endParaRPr lang="ar-EG" sz="3200" dirty="0" smtClean="0">
                <a:solidFill>
                  <a:srgbClr val="FFFF00"/>
                </a:solidFill>
                <a:latin typeface="+mj-lt"/>
                <a:ea typeface="+mj-ea"/>
                <a:cs typeface="PT Bold Heading" pitchFamily="2" charset="-78"/>
              </a:endParaRPr>
            </a:p>
          </p:txBody>
        </p:sp>
        <p:sp>
          <p:nvSpPr>
            <p:cNvPr id="2054" name="Text Box 6"/>
            <p:cNvSpPr txBox="1">
              <a:spLocks noChangeArrowheads="1"/>
            </p:cNvSpPr>
            <p:nvPr/>
          </p:nvSpPr>
          <p:spPr bwMode="auto">
            <a:xfrm>
              <a:off x="2160" y="4680"/>
              <a:ext cx="7920" cy="3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					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					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					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					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					</a:t>
              </a:r>
            </a:p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ar-EG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5" name="Line 7"/>
            <p:cNvSpPr>
              <a:spLocks noChangeShapeType="1"/>
            </p:cNvSpPr>
            <p:nvPr/>
          </p:nvSpPr>
          <p:spPr bwMode="auto">
            <a:xfrm>
              <a:off x="8820" y="5040"/>
              <a:ext cx="9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oval" w="med" len="med"/>
              <a:tailEnd type="oval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sp>
          <p:nvSpPr>
            <p:cNvPr id="2057" name="Text Box 9"/>
            <p:cNvSpPr txBox="1">
              <a:spLocks noChangeArrowheads="1"/>
            </p:cNvSpPr>
            <p:nvPr/>
          </p:nvSpPr>
          <p:spPr bwMode="auto">
            <a:xfrm>
              <a:off x="9415" y="4790"/>
              <a:ext cx="2000" cy="496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ar-SA" sz="3600" dirty="0" smtClean="0">
                  <a:solidFill>
                    <a:srgbClr val="FFFF00"/>
                  </a:solidFill>
                  <a:latin typeface="+mj-lt"/>
                  <a:ea typeface="+mj-ea"/>
                  <a:cs typeface="PT Bold Heading" pitchFamily="2" charset="-78"/>
                </a:rPr>
                <a:t>عمل</a:t>
              </a:r>
              <a:endParaRPr lang="ar-EG" sz="3600" dirty="0" smtClean="0">
                <a:solidFill>
                  <a:srgbClr val="FFFF00"/>
                </a:solidFill>
                <a:latin typeface="+mj-lt"/>
                <a:ea typeface="+mj-ea"/>
                <a:cs typeface="PT Bold Heading" pitchFamily="2" charset="-78"/>
              </a:endParaRPr>
            </a:p>
          </p:txBody>
        </p:sp>
        <p:sp>
          <p:nvSpPr>
            <p:cNvPr id="2058" name="Text Box 10"/>
            <p:cNvSpPr txBox="1">
              <a:spLocks noChangeArrowheads="1"/>
            </p:cNvSpPr>
            <p:nvPr/>
          </p:nvSpPr>
          <p:spPr bwMode="auto">
            <a:xfrm>
              <a:off x="9604" y="6934"/>
              <a:ext cx="2000" cy="5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ar-SA" sz="3600" dirty="0" smtClean="0">
                  <a:solidFill>
                    <a:srgbClr val="FFFF00"/>
                  </a:solidFill>
                  <a:latin typeface="+mj-lt"/>
                  <a:ea typeface="+mj-ea"/>
                  <a:cs typeface="PT Bold Heading" pitchFamily="2" charset="-78"/>
                </a:rPr>
                <a:t>إنجاز</a:t>
              </a:r>
              <a:endParaRPr lang="ar-EG" sz="3600" dirty="0" smtClean="0">
                <a:solidFill>
                  <a:srgbClr val="FFFF00"/>
                </a:solidFill>
                <a:latin typeface="+mj-lt"/>
                <a:ea typeface="+mj-ea"/>
                <a:cs typeface="PT Bold Heading" pitchFamily="2" charset="-78"/>
              </a:endParaRPr>
            </a:p>
          </p:txBody>
        </p:sp>
        <p:sp>
          <p:nvSpPr>
            <p:cNvPr id="2059" name="Line 11"/>
            <p:cNvSpPr>
              <a:spLocks noChangeShapeType="1"/>
            </p:cNvSpPr>
            <p:nvPr/>
          </p:nvSpPr>
          <p:spPr bwMode="auto">
            <a:xfrm>
              <a:off x="2520" y="5040"/>
              <a:ext cx="9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oval" w="med" len="med"/>
              <a:tailEnd type="oval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sp>
          <p:nvSpPr>
            <p:cNvPr id="2060" name="Line 12"/>
            <p:cNvSpPr>
              <a:spLocks noChangeShapeType="1"/>
            </p:cNvSpPr>
            <p:nvPr/>
          </p:nvSpPr>
          <p:spPr bwMode="auto">
            <a:xfrm>
              <a:off x="2337" y="7200"/>
              <a:ext cx="108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oval" w="med" len="med"/>
              <a:tailEnd type="oval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sp>
          <p:nvSpPr>
            <p:cNvPr id="2061" name="Text Box 13"/>
            <p:cNvSpPr txBox="1">
              <a:spLocks noChangeArrowheads="1"/>
            </p:cNvSpPr>
            <p:nvPr/>
          </p:nvSpPr>
          <p:spPr bwMode="auto">
            <a:xfrm>
              <a:off x="478" y="4792"/>
              <a:ext cx="2000" cy="46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ar-SA" sz="3600" dirty="0" smtClean="0">
                  <a:solidFill>
                    <a:srgbClr val="FFFF00"/>
                  </a:solidFill>
                  <a:latin typeface="+mj-lt"/>
                  <a:ea typeface="+mj-ea"/>
                  <a:cs typeface="PT Bold Heading" pitchFamily="2" charset="-78"/>
                </a:rPr>
                <a:t>عمل</a:t>
              </a:r>
              <a:endParaRPr lang="ar-EG" sz="3600" dirty="0" smtClean="0">
                <a:solidFill>
                  <a:srgbClr val="FFFF00"/>
                </a:solidFill>
                <a:latin typeface="+mj-lt"/>
                <a:ea typeface="+mj-ea"/>
                <a:cs typeface="PT Bold Heading" pitchFamily="2" charset="-78"/>
              </a:endParaRPr>
            </a:p>
          </p:txBody>
        </p:sp>
        <p:sp>
          <p:nvSpPr>
            <p:cNvPr id="2062" name="Text Box 14"/>
            <p:cNvSpPr txBox="1">
              <a:spLocks noChangeArrowheads="1"/>
            </p:cNvSpPr>
            <p:nvPr/>
          </p:nvSpPr>
          <p:spPr bwMode="auto">
            <a:xfrm>
              <a:off x="340" y="6934"/>
              <a:ext cx="2000" cy="5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ar-SA" sz="3600" dirty="0" smtClean="0">
                  <a:solidFill>
                    <a:srgbClr val="FFFF00"/>
                  </a:solidFill>
                  <a:latin typeface="+mj-lt"/>
                  <a:ea typeface="+mj-ea"/>
                  <a:cs typeface="PT Bold Heading" pitchFamily="2" charset="-78"/>
                </a:rPr>
                <a:t>إنجاز</a:t>
              </a:r>
              <a:endParaRPr lang="ar-EG" sz="3600" dirty="0" smtClean="0">
                <a:solidFill>
                  <a:srgbClr val="FFFF00"/>
                </a:solidFill>
                <a:latin typeface="+mj-lt"/>
                <a:ea typeface="+mj-ea"/>
                <a:cs typeface="PT Bold Heading" pitchFamily="2" charset="-78"/>
              </a:endParaRPr>
            </a:p>
          </p:txBody>
        </p:sp>
        <p:sp>
          <p:nvSpPr>
            <p:cNvPr id="2056" name="Line 8"/>
            <p:cNvSpPr>
              <a:spLocks noChangeShapeType="1"/>
            </p:cNvSpPr>
            <p:nvPr/>
          </p:nvSpPr>
          <p:spPr bwMode="auto">
            <a:xfrm>
              <a:off x="8820" y="7200"/>
              <a:ext cx="108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oval" w="med" len="med"/>
              <a:tailEnd type="oval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</p:grpSp>
      <p:sp>
        <p:nvSpPr>
          <p:cNvPr id="18" name="مربع نص 17"/>
          <p:cNvSpPr txBox="1"/>
          <p:nvPr/>
        </p:nvSpPr>
        <p:spPr>
          <a:xfrm>
            <a:off x="1428728" y="357166"/>
            <a:ext cx="6357982" cy="769441"/>
          </a:xfrm>
          <a:prstGeom prst="rect">
            <a:avLst/>
          </a:prstGeom>
          <a:solidFill>
            <a:schemeClr val="accent4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1">
            <a:spAutoFit/>
          </a:bodyPr>
          <a:lstStyle/>
          <a:p>
            <a:r>
              <a:rPr lang="ar-SA" sz="44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قاعدة 80   -  20    في التخطيط</a:t>
            </a:r>
            <a:endParaRPr lang="ar-EG" sz="4400" b="1" dirty="0" smtClean="0">
              <a:ln w="12700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88</a:t>
            </a:fld>
            <a:endParaRPr lang="en-US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20" name="عنصر نائب للتاريخ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24" y="274638"/>
            <a:ext cx="4257676" cy="1143000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just"/>
            <a:r>
              <a:rPr lang="ar-SA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مفهوم التخطيط</a:t>
            </a:r>
            <a:endParaRPr lang="en-US" dirty="0" smtClean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42910" y="1614055"/>
            <a:ext cx="8043890" cy="4525963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التخطيط هو الحل الأمثل لمشكلة قلة الوقت، وهو الطريق إلى المستقبل.</a:t>
            </a:r>
          </a:p>
          <a:p>
            <a:pPr marL="609600" indent="-609600">
              <a:lnSpc>
                <a:spcPct val="80000"/>
              </a:lnSpc>
            </a:pPr>
            <a:endParaRPr lang="ar-SA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التخطيط له خاصيتان:</a:t>
            </a:r>
          </a:p>
          <a:p>
            <a:pPr marL="1347788" lvl="2" indent="-433388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يقودك من حيث أنت  الآن </a:t>
            </a:r>
            <a:r>
              <a:rPr lang="ar-SA" sz="2800" dirty="0" err="1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الى</a:t>
            </a: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حيث تريد.</a:t>
            </a:r>
          </a:p>
          <a:p>
            <a:pPr marL="1347788" lvl="2" indent="-433388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يحدد الموارد المطلوبة لذلك.</a:t>
            </a:r>
          </a:p>
          <a:p>
            <a:pPr marL="1347788" lvl="2" indent="-433388">
              <a:lnSpc>
                <a:spcPct val="80000"/>
              </a:lnSpc>
              <a:buNone/>
            </a:pPr>
            <a:endParaRPr lang="ar-SA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>
              <a:lnSpc>
                <a:spcPct val="80000"/>
              </a:lnSpc>
            </a:pPr>
            <a:endParaRPr lang="ar-SA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>
              <a:lnSpc>
                <a:spcPct val="80000"/>
              </a:lnSpc>
            </a:pP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بالتخطيط تستطيع انجاز المشروع في الوقت المحدد بالتكلفة المحددة</a:t>
            </a:r>
          </a:p>
          <a:p>
            <a:pPr marL="1347788" lvl="2" indent="-433388">
              <a:lnSpc>
                <a:spcPct val="80000"/>
              </a:lnSpc>
              <a:buFont typeface="Wingdings" pitchFamily="2" charset="2"/>
              <a:buAutoNum type="arabicPeriod"/>
            </a:pPr>
            <a:endParaRPr lang="en-US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pic>
        <p:nvPicPr>
          <p:cNvPr id="74755" name="Picture 3" descr="PENCL00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2786058"/>
            <a:ext cx="4029075" cy="2044700"/>
          </a:xfrm>
          <a:noFill/>
          <a:ln/>
        </p:spPr>
      </p:pic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A61B9-8B02-4455-9256-6BAF9A3E91EC}" type="slidenum">
              <a:rPr lang="ar-SA" smtClean="0"/>
              <a:pPr/>
              <a:t>89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 advTm="14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47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47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747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47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747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747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747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747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747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747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47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47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57620" y="274638"/>
            <a:ext cx="4829180" cy="1143000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just"/>
            <a:r>
              <a:rPr lang="ar-SA" sz="4800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أنواع خطط الوقت</a:t>
            </a:r>
            <a:endParaRPr lang="en-US" sz="4800" dirty="0" smtClean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pic>
        <p:nvPicPr>
          <p:cNvPr id="76803" name="Picture 3" descr="MENO087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95288" y="404813"/>
            <a:ext cx="3203575" cy="2190750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768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26433" y="2214554"/>
            <a:ext cx="8503285" cy="4357718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76225" indent="-276225">
              <a:buFont typeface="Wingdings" pitchFamily="2" charset="2"/>
              <a:buAutoNum type="arabicPeriod"/>
            </a:pPr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الخطط طويل الأجل:</a:t>
            </a:r>
          </a:p>
          <a:p>
            <a:pPr marL="276225" indent="-276225">
              <a:buNone/>
            </a:pPr>
            <a:endParaRPr lang="ar-SA" sz="105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276225" indent="-276225" algn="just"/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توضح ما سوف تنجزه في فترة سنة فأكثر .</a:t>
            </a:r>
          </a:p>
          <a:p>
            <a:pPr marL="276225" indent="-276225" algn="just">
              <a:buNone/>
            </a:pPr>
            <a:endParaRPr lang="ar-SA" sz="16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276225" indent="-276225" algn="just"/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الخطط المتوسطة الأجل:</a:t>
            </a:r>
          </a:p>
          <a:p>
            <a:pPr marL="276225" indent="-276225" algn="just"/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توضح ما سوف تنجزه خلال سنة إلى شهر واحد  </a:t>
            </a:r>
          </a:p>
          <a:p>
            <a:pPr marL="276225" indent="-276225">
              <a:buNone/>
            </a:pPr>
            <a:endParaRPr lang="ar-SA" sz="1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276225" indent="-276225">
              <a:buNone/>
            </a:pPr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الخطط قصيرة الأجل:</a:t>
            </a:r>
          </a:p>
          <a:p>
            <a:pPr marL="276225" indent="-276225" algn="just"/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المهام المنتظر انجازها خلال  الشهر </a:t>
            </a:r>
            <a:r>
              <a:rPr lang="ar-SA" dirty="0" err="1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او</a:t>
            </a:r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خلال  الأسبوع </a:t>
            </a:r>
            <a:endParaRPr lang="en-US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2516-59A7-49F3-972B-A54F2DBA13B0}" type="slidenum">
              <a:rPr lang="ar-SA" smtClean="0"/>
              <a:pPr/>
              <a:t>90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 advTm="14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68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68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68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68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68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68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68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68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68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68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4" grpId="0" uiExpand="1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1000108"/>
            <a:ext cx="6000792" cy="5429288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>
              <a:buFontTx/>
              <a:buNone/>
            </a:pP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الخطط طويلة  ومتوسطة الأجل </a:t>
            </a:r>
          </a:p>
          <a:p>
            <a:pPr marL="609600" indent="-609600">
              <a:buFontTx/>
              <a:buNone/>
            </a:pPr>
            <a:endParaRPr lang="ar-SA" sz="12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>
              <a:buFontTx/>
              <a:buNone/>
            </a:pP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توضع في صورة كلية مقسمة إلى أهداف مرحلية</a:t>
            </a:r>
          </a:p>
          <a:p>
            <a:pPr marL="609600" indent="-609600">
              <a:buFontTx/>
              <a:buNone/>
            </a:pPr>
            <a:endParaRPr lang="ar-SA" sz="36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أهدافك  لأكثر من سنة</a:t>
            </a:r>
          </a:p>
          <a:p>
            <a:pPr marL="609600" indent="-609600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أهدافك السنوية لكل سنة على حدة</a:t>
            </a:r>
          </a:p>
          <a:p>
            <a:pPr marL="609600" indent="-609600">
              <a:buFont typeface="Arial" pitchFamily="34" charset="0"/>
              <a:buChar char="•"/>
            </a:pPr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قائمة بأعمالك خلال الشهر</a:t>
            </a:r>
            <a:endParaRPr lang="en-US" sz="36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71684" name="Documents"/>
          <p:cNvSpPr>
            <a:spLocks noEditPoints="1" noChangeArrowheads="1"/>
          </p:cNvSpPr>
          <p:nvPr/>
        </p:nvSpPr>
        <p:spPr bwMode="auto">
          <a:xfrm>
            <a:off x="6429388" y="1928802"/>
            <a:ext cx="2500330" cy="4214842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الخطة السنوية لعام 1431 هـ</a:t>
            </a:r>
            <a:endParaRPr lang="ar-EG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1D4AD-FB72-466B-B0CC-9B4B91EA8E38}" type="slidenum">
              <a:rPr lang="ar-SA" smtClean="0"/>
              <a:pPr/>
              <a:t>91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 advTm="14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0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0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build="p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1500174"/>
            <a:ext cx="5643602" cy="4043378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>
              <a:buFontTx/>
              <a:buNone/>
            </a:pPr>
            <a:r>
              <a:rPr lang="ar-SA" sz="40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الخطط قصيرة الأجل</a:t>
            </a:r>
          </a:p>
          <a:p>
            <a:pPr marL="609600" indent="-609600">
              <a:buFontTx/>
              <a:buNone/>
            </a:pPr>
            <a:endParaRPr lang="ar-SA" sz="1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>
              <a:buFontTx/>
              <a:buNone/>
            </a:pPr>
            <a:r>
              <a:rPr lang="ar-SA" sz="40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توضع في صورة خطوات عمل أسبوعية ويومية</a:t>
            </a:r>
          </a:p>
          <a:p>
            <a:pPr marL="609600" indent="-609600">
              <a:buFont typeface="Wingdings" pitchFamily="2" charset="2"/>
              <a:buChar char="ü"/>
            </a:pPr>
            <a:endParaRPr lang="ar-SA" sz="1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marL="609600" indent="-609600">
              <a:buFont typeface="Wingdings" pitchFamily="2" charset="2"/>
              <a:buChar char="ü"/>
            </a:pPr>
            <a:r>
              <a:rPr lang="ar-SA" sz="40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قائمة المهام الأسبوعية.</a:t>
            </a:r>
          </a:p>
          <a:p>
            <a:pPr marL="609600" indent="-609600">
              <a:buFont typeface="Wingdings" pitchFamily="2" charset="2"/>
              <a:buChar char="ü"/>
            </a:pPr>
            <a:r>
              <a:rPr lang="ar-SA" sz="40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قائمة المهام  اليومية.</a:t>
            </a:r>
            <a:endParaRPr lang="en-US" sz="40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pic>
        <p:nvPicPr>
          <p:cNvPr id="87044" name="Picture 4" descr="SCHMS02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572132" y="2055204"/>
            <a:ext cx="3390808" cy="2445366"/>
          </a:xfrm>
          <a:noFill/>
          <a:ln/>
        </p:spPr>
      </p:pic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1D4AD-FB72-466B-B0CC-9B4B91EA8E38}" type="slidenum">
              <a:rPr lang="ar-SA" smtClean="0"/>
              <a:pPr/>
              <a:t>92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 advTm="1400">
    <p:randomBar dir="vert"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71546"/>
            <a:ext cx="8229600" cy="4421188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>
              <a:buNone/>
            </a:pPr>
            <a:r>
              <a:rPr lang="ar-SA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الخطط الشهرية</a:t>
            </a:r>
            <a:endParaRPr lang="ar-SA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algn="just">
              <a:buNone/>
            </a:pPr>
            <a:endParaRPr lang="ar-SA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algn="just">
              <a:buNone/>
            </a:pPr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توضح الأعمال التي تود أن تنجزها بانتهاء الشهر</a:t>
            </a:r>
          </a:p>
          <a:p>
            <a:pPr algn="just"/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يمكن وضعها أول  يوم من الشهر.</a:t>
            </a:r>
          </a:p>
          <a:p>
            <a:pPr algn="just"/>
            <a:endParaRPr lang="ar-SA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algn="just"/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تحول الأعمال إلى الجدول الأسبوعي لتنفيذها حسب الأولوية الموضوعة.</a:t>
            </a:r>
            <a:endParaRPr lang="en-US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93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 advTm="14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9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9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1" grpId="0" build="p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00108"/>
            <a:ext cx="8229600" cy="4421188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/>
            <a:r>
              <a:rPr lang="ar-SA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الخطط الأسبوعية</a:t>
            </a:r>
            <a:endParaRPr lang="ar-SA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algn="just"/>
            <a:endParaRPr lang="ar-SA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algn="just"/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توضح الخطط الأسبوعية الأعمال التي تود أن تنجزها بانتهاء الأسبوع </a:t>
            </a:r>
          </a:p>
          <a:p>
            <a:pPr algn="just"/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يمكن وضعها في يوم الجمعة.</a:t>
            </a:r>
          </a:p>
          <a:p>
            <a:pPr algn="just"/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تحول الأعمال اليومية </a:t>
            </a:r>
            <a:r>
              <a:rPr lang="ar-SA" dirty="0" err="1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الى</a:t>
            </a:r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الجدول اليومي وتنفذها حسب الأولوية .</a:t>
            </a:r>
            <a:endParaRPr lang="en-US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94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 advTm="14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909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909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90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1" grpId="0" build="p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714876" y="642926"/>
            <a:ext cx="3971924" cy="1143000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just"/>
            <a:r>
              <a:rPr lang="ar-SA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الخطط اليومية</a:t>
            </a:r>
            <a:endParaRPr lang="en-US" dirty="0" smtClean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85720" y="2957522"/>
            <a:ext cx="8572560" cy="3400436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عملية التخطيط اليومي هي ذروة الاستفادة من الوقت.</a:t>
            </a:r>
          </a:p>
          <a:p>
            <a:endParaRPr lang="ar-SA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r>
              <a:rPr lang="ar-SA" sz="2800" dirty="0" err="1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اذا</a:t>
            </a: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اكتسبت عادة عمل </a:t>
            </a:r>
            <a:r>
              <a:rPr lang="ar-SA" sz="2800" dirty="0" err="1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اجندة</a:t>
            </a: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يومية فانك ستسجل كثيرا من </a:t>
            </a:r>
            <a:r>
              <a:rPr lang="ar-SA" sz="2800" dirty="0" err="1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الانشطة</a:t>
            </a: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التي تقوم بها.</a:t>
            </a:r>
          </a:p>
          <a:p>
            <a:endParaRPr lang="ar-SA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راجع القائمة في نهاية اليوم </a:t>
            </a:r>
            <a:r>
              <a:rPr lang="ar-SA" sz="2800" dirty="0" err="1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واذا</a:t>
            </a:r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بقي منها شيء حوله لليوم التالي.</a:t>
            </a:r>
          </a:p>
          <a:p>
            <a:endParaRPr lang="ar-SA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pic>
        <p:nvPicPr>
          <p:cNvPr id="8" name="صورة 7"/>
          <p:cNvPicPr/>
          <p:nvPr/>
        </p:nvPicPr>
        <p:blipFill>
          <a:blip r:embed="rId3">
            <a:lum bright="12000"/>
          </a:blip>
          <a:srcRect/>
          <a:stretch>
            <a:fillRect/>
          </a:stretch>
        </p:blipFill>
        <p:spPr bwMode="auto">
          <a:xfrm>
            <a:off x="447660" y="357166"/>
            <a:ext cx="2338390" cy="2214578"/>
          </a:xfrm>
          <a:prstGeom prst="rect">
            <a:avLst/>
          </a:prstGeom>
          <a:noFill/>
        </p:spPr>
      </p:pic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2516-59A7-49F3-972B-A54F2DBA13B0}" type="slidenum">
              <a:rPr lang="ar-SA" smtClean="0"/>
              <a:pPr/>
              <a:t>95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 advTm="14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318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318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30" name="Group 2"/>
          <p:cNvGrpSpPr>
            <a:grpSpLocks/>
          </p:cNvGrpSpPr>
          <p:nvPr/>
        </p:nvGrpSpPr>
        <p:grpSpPr bwMode="auto">
          <a:xfrm>
            <a:off x="428596" y="356546"/>
            <a:ext cx="8429684" cy="6286849"/>
            <a:chOff x="1275" y="10933"/>
            <a:chExt cx="8250" cy="4101"/>
          </a:xfrm>
        </p:grpSpPr>
        <p:sp>
          <p:nvSpPr>
            <p:cNvPr id="73731" name="Rectangle 3"/>
            <p:cNvSpPr>
              <a:spLocks noChangeArrowheads="1"/>
            </p:cNvSpPr>
            <p:nvPr/>
          </p:nvSpPr>
          <p:spPr bwMode="auto">
            <a:xfrm>
              <a:off x="7005" y="12092"/>
              <a:ext cx="2520" cy="2137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sp>
          <p:nvSpPr>
            <p:cNvPr id="73732" name="Rectangle 4" descr="قطري واسع إلى الأعلى"/>
            <p:cNvSpPr>
              <a:spLocks noChangeArrowheads="1"/>
            </p:cNvSpPr>
            <p:nvPr/>
          </p:nvSpPr>
          <p:spPr bwMode="auto">
            <a:xfrm>
              <a:off x="7358" y="12611"/>
              <a:ext cx="1748" cy="99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sp>
          <p:nvSpPr>
            <p:cNvPr id="73733" name="Text Box 5"/>
            <p:cNvSpPr txBox="1">
              <a:spLocks noChangeArrowheads="1"/>
            </p:cNvSpPr>
            <p:nvPr/>
          </p:nvSpPr>
          <p:spPr bwMode="auto">
            <a:xfrm>
              <a:off x="7637" y="12848"/>
              <a:ext cx="1200" cy="50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ar-SA" sz="3200" dirty="0" smtClean="0">
                  <a:solidFill>
                    <a:schemeClr val="bg2">
                      <a:lumMod val="25000"/>
                    </a:schemeClr>
                  </a:solidFill>
                  <a:latin typeface="+mj-lt"/>
                  <a:ea typeface="+mj-ea"/>
                  <a:cs typeface="PT Bold Heading" pitchFamily="2" charset="-78"/>
                </a:rPr>
                <a:t>العمل</a:t>
              </a:r>
              <a:endParaRPr lang="ar-EG" sz="32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endParaRPr>
            </a:p>
          </p:txBody>
        </p:sp>
        <p:sp>
          <p:nvSpPr>
            <p:cNvPr id="73735" name="Text Box 7"/>
            <p:cNvSpPr txBox="1">
              <a:spLocks noChangeArrowheads="1"/>
            </p:cNvSpPr>
            <p:nvPr/>
          </p:nvSpPr>
          <p:spPr bwMode="auto">
            <a:xfrm>
              <a:off x="7637" y="14615"/>
              <a:ext cx="1678" cy="4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ar-SA" dirty="0" smtClean="0">
                  <a:solidFill>
                    <a:schemeClr val="bg2">
                      <a:lumMod val="25000"/>
                    </a:schemeClr>
                  </a:solidFill>
                  <a:latin typeface="+mj-lt"/>
                  <a:ea typeface="+mj-ea"/>
                  <a:cs typeface="PT Bold Heading" pitchFamily="2" charset="-78"/>
                </a:rPr>
                <a:t>الوقت المتاح</a:t>
              </a:r>
              <a:endParaRPr lang="ar-EG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endParaRPr>
            </a:p>
          </p:txBody>
        </p:sp>
        <p:sp>
          <p:nvSpPr>
            <p:cNvPr id="73736" name="Rectangle 8"/>
            <p:cNvSpPr>
              <a:spLocks noChangeArrowheads="1"/>
            </p:cNvSpPr>
            <p:nvPr/>
          </p:nvSpPr>
          <p:spPr bwMode="auto">
            <a:xfrm>
              <a:off x="4155" y="12092"/>
              <a:ext cx="2535" cy="2150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sp>
          <p:nvSpPr>
            <p:cNvPr id="73737" name="Rectangle 9" descr="قطري واسع إلى الأعلى"/>
            <p:cNvSpPr>
              <a:spLocks noChangeArrowheads="1"/>
            </p:cNvSpPr>
            <p:nvPr/>
          </p:nvSpPr>
          <p:spPr bwMode="auto">
            <a:xfrm>
              <a:off x="4421" y="12518"/>
              <a:ext cx="1959" cy="126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grpSp>
          <p:nvGrpSpPr>
            <p:cNvPr id="73738" name="Group 10"/>
            <p:cNvGrpSpPr>
              <a:grpSpLocks/>
            </p:cNvGrpSpPr>
            <p:nvPr/>
          </p:nvGrpSpPr>
          <p:grpSpPr bwMode="auto">
            <a:xfrm>
              <a:off x="1275" y="12077"/>
              <a:ext cx="2535" cy="2150"/>
              <a:chOff x="1275" y="12077"/>
              <a:chExt cx="2535" cy="2150"/>
            </a:xfrm>
          </p:grpSpPr>
          <p:sp>
            <p:nvSpPr>
              <p:cNvPr id="73739" name="Rectangle 11"/>
              <p:cNvSpPr>
                <a:spLocks noChangeArrowheads="1"/>
              </p:cNvSpPr>
              <p:nvPr/>
            </p:nvSpPr>
            <p:spPr bwMode="auto">
              <a:xfrm>
                <a:off x="1275" y="12077"/>
                <a:ext cx="2535" cy="2150"/>
              </a:xfrm>
              <a:prstGeom prst="rect">
                <a:avLst/>
              </a:prstGeom>
              <a:solidFill>
                <a:srgbClr val="FFFFFF"/>
              </a:solidFill>
              <a:ln w="571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EG"/>
              </a:p>
            </p:txBody>
          </p:sp>
          <p:sp>
            <p:nvSpPr>
              <p:cNvPr id="73740" name="Rectangle 12" descr="قطري واسع إلى الأعلى"/>
              <p:cNvSpPr>
                <a:spLocks noChangeArrowheads="1"/>
              </p:cNvSpPr>
              <p:nvPr/>
            </p:nvSpPr>
            <p:spPr bwMode="auto">
              <a:xfrm>
                <a:off x="1395" y="12212"/>
                <a:ext cx="2295" cy="1946"/>
              </a:xfrm>
              <a:prstGeom prst="rect">
                <a:avLst/>
              </a:prstGeom>
              <a:solidFill>
                <a:schemeClr val="tx2">
                  <a:lumMod val="50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EG"/>
              </a:p>
            </p:txBody>
          </p:sp>
        </p:grpSp>
        <p:sp>
          <p:nvSpPr>
            <p:cNvPr id="73741" name="Text Box 13"/>
            <p:cNvSpPr txBox="1">
              <a:spLocks noChangeArrowheads="1"/>
            </p:cNvSpPr>
            <p:nvPr/>
          </p:nvSpPr>
          <p:spPr bwMode="auto">
            <a:xfrm>
              <a:off x="4799" y="14615"/>
              <a:ext cx="1370" cy="4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ar-SA" dirty="0" smtClean="0">
                  <a:solidFill>
                    <a:schemeClr val="bg2">
                      <a:lumMod val="25000"/>
                    </a:schemeClr>
                  </a:solidFill>
                  <a:latin typeface="+mj-lt"/>
                  <a:ea typeface="+mj-ea"/>
                  <a:cs typeface="PT Bold Heading" pitchFamily="2" charset="-78"/>
                </a:rPr>
                <a:t>يتسع</a:t>
              </a:r>
              <a:endParaRPr lang="ar-EG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endParaRPr>
            </a:p>
          </p:txBody>
        </p:sp>
        <p:sp>
          <p:nvSpPr>
            <p:cNvPr id="73742" name="Text Box 14"/>
            <p:cNvSpPr txBox="1">
              <a:spLocks noChangeArrowheads="1"/>
            </p:cNvSpPr>
            <p:nvPr/>
          </p:nvSpPr>
          <p:spPr bwMode="auto">
            <a:xfrm>
              <a:off x="1605" y="14615"/>
              <a:ext cx="1710" cy="4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ar-SA" dirty="0" smtClean="0">
                  <a:solidFill>
                    <a:schemeClr val="bg2">
                      <a:lumMod val="25000"/>
                    </a:schemeClr>
                  </a:solidFill>
                  <a:latin typeface="+mj-lt"/>
                  <a:ea typeface="+mj-ea"/>
                  <a:cs typeface="PT Bold Heading" pitchFamily="2" charset="-78"/>
                </a:rPr>
                <a:t>يتسع أكثر</a:t>
              </a:r>
              <a:endParaRPr lang="ar-EG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endParaRPr>
            </a:p>
          </p:txBody>
        </p:sp>
        <p:sp>
          <p:nvSpPr>
            <p:cNvPr id="73743" name="Text Box 15"/>
            <p:cNvSpPr txBox="1">
              <a:spLocks noChangeArrowheads="1"/>
            </p:cNvSpPr>
            <p:nvPr/>
          </p:nvSpPr>
          <p:spPr bwMode="auto">
            <a:xfrm>
              <a:off x="2394" y="10933"/>
              <a:ext cx="5803" cy="932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ar-SA" sz="4000" dirty="0" smtClean="0">
                  <a:solidFill>
                    <a:schemeClr val="bg2">
                      <a:lumMod val="25000"/>
                    </a:schemeClr>
                  </a:solidFill>
                  <a:latin typeface="+mj-lt"/>
                  <a:ea typeface="+mj-ea"/>
                  <a:cs typeface="PT Bold Heading" pitchFamily="2" charset="-78"/>
                </a:rPr>
                <a:t>بدون تخطيط </a:t>
              </a:r>
            </a:p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ar-SA" sz="3200" dirty="0" smtClean="0">
                  <a:solidFill>
                    <a:schemeClr val="bg2">
                      <a:lumMod val="25000"/>
                    </a:schemeClr>
                  </a:solidFill>
                  <a:latin typeface="+mj-lt"/>
                  <a:ea typeface="+mj-ea"/>
                  <a:cs typeface="PT Bold Heading" pitchFamily="2" charset="-78"/>
                </a:rPr>
                <a:t>العمل يتوسع ليملأ الوقت المتاح كله</a:t>
              </a:r>
              <a:endParaRPr lang="ar-EG" sz="32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endParaRPr>
            </a:p>
          </p:txBody>
        </p:sp>
      </p:grp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2516-59A7-49F3-972B-A54F2DBA13B0}" type="slidenum">
              <a:rPr lang="ar-SA" smtClean="0"/>
              <a:pPr/>
              <a:t>96</a:t>
            </a:fld>
            <a:endParaRPr lang="en-US"/>
          </a:p>
        </p:txBody>
      </p:sp>
      <p:sp>
        <p:nvSpPr>
          <p:cNvPr id="16" name="عنصر نائب للتذييل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6715140" y="1547826"/>
            <a:ext cx="2114552" cy="3810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sz="4400" dirty="0" smtClean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نصائح</a:t>
            </a:r>
            <a:endParaRPr lang="en-US" sz="4400" dirty="0" smtClean="0">
              <a:solidFill>
                <a:srgbClr val="FF0000"/>
              </a:solidFill>
              <a:latin typeface="+mj-lt"/>
              <a:ea typeface="+mj-ea"/>
              <a:cs typeface="PT Bold Heading" pitchFamily="2" charset="-78"/>
            </a:endParaRPr>
          </a:p>
          <a:p>
            <a:pPr algn="ctr"/>
            <a:r>
              <a:rPr lang="ar-SA" sz="4400" dirty="0" smtClean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عامة</a:t>
            </a:r>
            <a:endParaRPr lang="en-US" sz="4400" dirty="0" smtClean="0">
              <a:solidFill>
                <a:srgbClr val="FF0000"/>
              </a:solidFill>
              <a:latin typeface="+mj-lt"/>
              <a:ea typeface="+mj-ea"/>
              <a:cs typeface="PT Bold Heading" pitchFamily="2" charset="-78"/>
            </a:endParaRPr>
          </a:p>
          <a:p>
            <a:pPr algn="ctr"/>
            <a:r>
              <a:rPr lang="ar-SA" sz="4400" dirty="0" smtClean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في</a:t>
            </a:r>
            <a:endParaRPr lang="en-US" sz="4400" dirty="0" smtClean="0">
              <a:solidFill>
                <a:srgbClr val="FF0000"/>
              </a:solidFill>
              <a:latin typeface="+mj-lt"/>
              <a:ea typeface="+mj-ea"/>
              <a:cs typeface="PT Bold Heading" pitchFamily="2" charset="-78"/>
            </a:endParaRPr>
          </a:p>
          <a:p>
            <a:pPr algn="ctr"/>
            <a:r>
              <a:rPr lang="ar-SA" sz="4400" dirty="0" smtClean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التنفيذ</a:t>
            </a:r>
            <a:endParaRPr lang="en-US" sz="4400" dirty="0" smtClean="0">
              <a:solidFill>
                <a:srgbClr val="FF0000"/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71472" y="571480"/>
            <a:ext cx="5957886" cy="14465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احرص على الانتهاء من تنفيذ كل نشاط في مـوعـده</a:t>
            </a:r>
            <a:endParaRPr lang="en-US" sz="4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071802" y="2643182"/>
            <a:ext cx="3071834" cy="28007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</a:t>
            </a:r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تعـلم </a:t>
            </a:r>
          </a:p>
          <a:p>
            <a:pPr algn="ctr">
              <a:spcBef>
                <a:spcPct val="50000"/>
              </a:spcBef>
            </a:pPr>
            <a:r>
              <a:rPr lang="ar-SA" sz="4400" dirty="0" smtClean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-عند الحاجة- </a:t>
            </a:r>
          </a:p>
          <a:p>
            <a:pPr algn="ctr">
              <a:spcBef>
                <a:spcPct val="50000"/>
              </a:spcBef>
            </a:pPr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أن تقـول ( لا</a:t>
            </a:r>
            <a:r>
              <a:rPr lang="en-US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 </a:t>
            </a:r>
            <a:r>
              <a:rPr lang="ar-EG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)</a:t>
            </a:r>
            <a:endParaRPr lang="en-US" sz="4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pic>
        <p:nvPicPr>
          <p:cNvPr id="75778" name="Picture 2" descr="C:\Program Files\Microsoft Office\MEDIA\CAGCAT10\j030295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32" y="2928934"/>
            <a:ext cx="2150456" cy="39290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97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9" name="عنصر نائب للتاريخ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928662" y="500042"/>
            <a:ext cx="7715304" cy="1123712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PT Bold Heading" pitchFamily="2" charset="-78"/>
              </a:rPr>
              <a:t>الوقت  ...   هو الحياة</a:t>
            </a:r>
            <a:endParaRPr lang="ar-EG" sz="6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57158" y="1928802"/>
            <a:ext cx="8501122" cy="2145268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PT Bold Heading" pitchFamily="2" charset="-78"/>
              </a:rPr>
              <a:t>وحسن إدارته ، مقياس النجاح في إدارة الذات والحياة</a:t>
            </a:r>
            <a:endParaRPr lang="ar-EG" sz="6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500298" y="4357694"/>
            <a:ext cx="4321175" cy="106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658933" dir="3746831">
              <a:srgbClr val="CC0000">
                <a:alpha val="50000"/>
              </a:srgbClr>
            </a:prst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9600" b="0" i="0" u="none" strike="noStrike" kern="0" cap="none" spc="0" normalizeH="0" baseline="600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PT Bold Heading" pitchFamily="2" charset="-78"/>
              </a:rPr>
              <a:t>إدارة</a:t>
            </a:r>
            <a:r>
              <a:rPr kumimoji="0" lang="ar-SA" sz="8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ar-SA" sz="9600" b="0" i="0" u="none" strike="noStrike" kern="0" cap="none" spc="0" normalizeH="0" baseline="600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PT Bold Heading" pitchFamily="2" charset="-78"/>
              </a:rPr>
              <a:t>الوقـت</a:t>
            </a:r>
            <a:endParaRPr kumimoji="0" lang="en-US" sz="9600" b="0" i="0" u="none" strike="noStrike" kern="0" cap="none" spc="0" normalizeH="0" baseline="600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57158" y="5214950"/>
            <a:ext cx="4316416" cy="10795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>
            <a:prstShdw prst="shdw17" dist="658933" dir="3746831">
              <a:srgbClr val="CC0000">
                <a:alpha val="50000"/>
              </a:srgbClr>
            </a:prstShdw>
          </a:effectLst>
        </p:spPr>
        <p:txBody>
          <a:bodyPr anchor="ctr"/>
          <a:lstStyle/>
          <a:p>
            <a:pPr algn="ctr"/>
            <a:r>
              <a:rPr lang="ar-SA" sz="7200" baseline="6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Heading" pitchFamily="2" charset="-78"/>
              </a:rPr>
              <a:t>تعني إدارة الحياة</a:t>
            </a:r>
            <a:endParaRPr lang="en-US" sz="7200" baseline="60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Heading" pitchFamily="2" charset="-78"/>
            </a:endParaRPr>
          </a:p>
        </p:txBody>
      </p:sp>
      <p:pic>
        <p:nvPicPr>
          <p:cNvPr id="7" name="Picture 2" descr="HAND1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500570"/>
            <a:ext cx="2365385" cy="2121338"/>
          </a:xfrm>
          <a:prstGeom prst="rect">
            <a:avLst/>
          </a:prstGeom>
          <a:noFill/>
        </p:spPr>
      </p:pic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F87A-C660-4A0A-8179-C5EBFF9FA456}" type="slidenum">
              <a:rPr lang="ar-SA" smtClean="0"/>
              <a:pPr/>
              <a:t>98</a:t>
            </a:fld>
            <a:endParaRPr lang="en-US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xfrm>
            <a:off x="895352" y="642918"/>
            <a:ext cx="6962796" cy="804882"/>
          </a:xfr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ar-EG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القاعدة الرابعة: سجل وقتك</a:t>
            </a:r>
          </a:p>
        </p:txBody>
      </p:sp>
      <p:pic>
        <p:nvPicPr>
          <p:cNvPr id="74754" name="Picture 2" descr="C:\Program Files\Microsoft Office\MEDIA\CAGCAT10\j0234131.wm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14488"/>
            <a:ext cx="1952531" cy="207626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sp>
        <p:nvSpPr>
          <p:cNvPr id="8" name="مربع نص 7"/>
          <p:cNvSpPr txBox="1"/>
          <p:nvPr/>
        </p:nvSpPr>
        <p:spPr>
          <a:xfrm>
            <a:off x="2500298" y="2802435"/>
            <a:ext cx="4929222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برنامجك الزمني</a:t>
            </a:r>
            <a:endParaRPr lang="ar-EG" sz="4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357290" y="4286256"/>
            <a:ext cx="6286544" cy="21236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هل ما تخطط له</a:t>
            </a:r>
          </a:p>
          <a:p>
            <a:pPr algn="ctr"/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هو ما</a:t>
            </a:r>
          </a:p>
          <a:p>
            <a:pPr algn="ctr"/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تفعله في الواقع ؟</a:t>
            </a:r>
            <a:endParaRPr lang="ar-EG" sz="4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6" name="Text Box 105"/>
          <p:cNvSpPr txBox="1">
            <a:spLocks noChangeArrowheads="1"/>
          </p:cNvSpPr>
          <p:nvPr/>
        </p:nvSpPr>
        <p:spPr bwMode="auto">
          <a:xfrm>
            <a:off x="1500166" y="3000372"/>
            <a:ext cx="928694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5200" b="1" dirty="0">
                <a:solidFill>
                  <a:srgbClr val="FF0000"/>
                </a:solidFill>
              </a:rPr>
              <a:t>؟</a:t>
            </a:r>
            <a:endParaRPr lang="en-US" sz="25200" b="1" dirty="0">
              <a:solidFill>
                <a:srgbClr val="FF0000"/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99</a:t>
            </a:fld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81236" y="304800"/>
            <a:ext cx="4391028" cy="1143000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ar-SA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أنواع سجلات الوقت</a:t>
            </a:r>
            <a:endParaRPr lang="ar-EG" dirty="0" smtClean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ar-SA" dirty="0" smtClean="0">
                <a:cs typeface="PT Bold Heading" pitchFamily="2" charset="-78"/>
              </a:rPr>
              <a:t>سجل الوقت الضائع</a:t>
            </a:r>
          </a:p>
          <a:p>
            <a:pPr marL="514350" indent="-514350">
              <a:buFont typeface="+mj-lt"/>
              <a:buAutoNum type="arabicParenR"/>
            </a:pPr>
            <a:r>
              <a:rPr lang="ar-SA" dirty="0" smtClean="0">
                <a:cs typeface="PT Bold Heading" pitchFamily="2" charset="-78"/>
              </a:rPr>
              <a:t>المفكرة السنوية</a:t>
            </a:r>
          </a:p>
          <a:p>
            <a:pPr marL="514350" indent="-514350">
              <a:buFont typeface="+mj-lt"/>
              <a:buAutoNum type="arabicParenR"/>
            </a:pPr>
            <a:r>
              <a:rPr lang="ar-SA" dirty="0" smtClean="0">
                <a:cs typeface="PT Bold Heading" pitchFamily="2" charset="-78"/>
              </a:rPr>
              <a:t>قائمة الأعمال الشهرية</a:t>
            </a:r>
          </a:p>
          <a:p>
            <a:pPr marL="514350" indent="-514350">
              <a:buFont typeface="+mj-lt"/>
              <a:buAutoNum type="arabicParenR"/>
            </a:pPr>
            <a:r>
              <a:rPr lang="ar-SA" dirty="0" smtClean="0">
                <a:cs typeface="PT Bold Heading" pitchFamily="2" charset="-78"/>
              </a:rPr>
              <a:t>قائمة الأعمال الأسبوعية</a:t>
            </a:r>
          </a:p>
          <a:p>
            <a:pPr marL="514350" indent="-514350">
              <a:buFont typeface="+mj-lt"/>
              <a:buAutoNum type="arabicParenR"/>
            </a:pPr>
            <a:r>
              <a:rPr lang="ar-SA" dirty="0" smtClean="0">
                <a:cs typeface="PT Bold Heading" pitchFamily="2" charset="-78"/>
              </a:rPr>
              <a:t>قائمة الأعمال اليومية</a:t>
            </a:r>
          </a:p>
          <a:p>
            <a:pPr marL="514350" indent="-514350">
              <a:buFont typeface="+mj-lt"/>
              <a:buAutoNum type="arabicParenR"/>
            </a:pPr>
            <a:r>
              <a:rPr lang="ar-SA" dirty="0" smtClean="0">
                <a:cs typeface="PT Bold Heading" pitchFamily="2" charset="-78"/>
              </a:rPr>
              <a:t>برنامجك الأسبوعي</a:t>
            </a:r>
            <a:endParaRPr lang="ar-EG" dirty="0">
              <a:cs typeface="PT Bold Heading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100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42942" y="357166"/>
            <a:ext cx="3500430" cy="662006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 أين يذهب الوقت؟</a:t>
            </a:r>
            <a:endParaRPr lang="ar-EG" sz="3600" dirty="0" smtClean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785786" y="2285992"/>
          <a:ext cx="7772400" cy="148336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732988"/>
                <a:gridCol w="1973826"/>
                <a:gridCol w="2369112"/>
                <a:gridCol w="2696474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cs typeface="PT Bold Heading" pitchFamily="2" charset="-78"/>
                        </a:rPr>
                        <a:t>م</a:t>
                      </a:r>
                      <a:endParaRPr lang="ar-EG" b="1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cs typeface="PT Bold Heading" pitchFamily="2" charset="-78"/>
                        </a:rPr>
                        <a:t>العمل</a:t>
                      </a:r>
                      <a:endParaRPr lang="ar-EG" b="1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cs typeface="PT Bold Heading" pitchFamily="2" charset="-78"/>
                        </a:rPr>
                        <a:t>الزمن المستغرق</a:t>
                      </a:r>
                      <a:endParaRPr lang="ar-EG" b="1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cs typeface="PT Bold Heading" pitchFamily="2" charset="-78"/>
                        </a:rPr>
                        <a:t>مخطط أم غير مخطط</a:t>
                      </a:r>
                      <a:endParaRPr lang="ar-EG" b="1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EG" b="1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b="1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b="1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b="1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EG" b="0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b="0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b="0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b="0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EG" b="0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b="0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b="0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b="0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1142976" y="1214422"/>
            <a:ext cx="7286676" cy="83099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ar-SA" dirty="0" smtClean="0">
                <a:cs typeface="PT Bold Heading" pitchFamily="2" charset="-78"/>
              </a:rPr>
              <a:t>ارسم جدولا كالمبين في الشكل لفترة لاتقل عن أسبوع  أو أكثر</a:t>
            </a:r>
          </a:p>
          <a:p>
            <a:pPr marL="457200" indent="-457200">
              <a:buFont typeface="+mj-lt"/>
              <a:buAutoNum type="arabicPeriod"/>
            </a:pPr>
            <a:r>
              <a:rPr lang="ar-SA" dirty="0" smtClean="0">
                <a:cs typeface="PT Bold Heading" pitchFamily="2" charset="-78"/>
              </a:rPr>
              <a:t>دون فيه العمل لكل يوم على حدة ، بالساعات</a:t>
            </a:r>
            <a:endParaRPr lang="ar-EG" dirty="0" smtClean="0">
              <a:cs typeface="PT Bold Heading" pitchFamily="2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42910" y="4000504"/>
            <a:ext cx="7786742" cy="267765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ar-SA" dirty="0" smtClean="0">
                <a:cs typeface="PT Bold Heading" pitchFamily="2" charset="-78"/>
              </a:rPr>
              <a:t>اجمع عدد ساعات العمل الفعلية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ar-SA" dirty="0" smtClean="0">
                <a:cs typeface="PT Bold Heading" pitchFamily="2" charset="-78"/>
              </a:rPr>
              <a:t>استبعد ساعات النوم والأكل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ar-SA" dirty="0" smtClean="0">
                <a:cs typeface="PT Bold Heading" pitchFamily="2" charset="-78"/>
              </a:rPr>
              <a:t>استبعد ساعات العمل الفعلية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ar-SA" dirty="0" smtClean="0">
                <a:cs typeface="PT Bold Heading" pitchFamily="2" charset="-78"/>
              </a:rPr>
              <a:t>انظر العمل المخطط وغير المخطط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ar-SA" dirty="0" smtClean="0">
                <a:cs typeface="PT Bold Heading" pitchFamily="2" charset="-78"/>
              </a:rPr>
              <a:t>احسب كم من الوقت ضاع في أعمال غير مهمة (لا تحقق أهدافك في الحياة )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ar-SA" dirty="0" smtClean="0">
                <a:cs typeface="PT Bold Heading" pitchFamily="2" charset="-78"/>
              </a:rPr>
              <a:t>أحسب كم قضيت من الساعات في أعمال  غير مخططة  </a:t>
            </a:r>
          </a:p>
        </p:txBody>
      </p:sp>
      <p:sp>
        <p:nvSpPr>
          <p:cNvPr id="9" name="عنوان 1"/>
          <p:cNvSpPr txBox="1">
            <a:spLocks/>
          </p:cNvSpPr>
          <p:nvPr/>
        </p:nvSpPr>
        <p:spPr bwMode="auto">
          <a:xfrm>
            <a:off x="4714876" y="368858"/>
            <a:ext cx="3962400" cy="662006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PT Bold Heading" pitchFamily="2" charset="-78"/>
              </a:rPr>
              <a:t>1 - سجل الوقت الضائع</a:t>
            </a:r>
            <a:endParaRPr kumimoji="0" lang="ar-EG" sz="3200" b="0" i="0" u="none" strike="noStrike" kern="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101</a:t>
            </a:fld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4572008"/>
            <a:ext cx="7772400" cy="164307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</a:pPr>
            <a:r>
              <a:rPr lang="ar-SA" sz="2800" dirty="0" smtClean="0">
                <a:solidFill>
                  <a:srgbClr val="FF0000"/>
                </a:solidFill>
                <a:cs typeface="PT Bold Heading" pitchFamily="2" charset="-78"/>
              </a:rPr>
              <a:t>يعتمد مدى احتياجك لها على نوع العمل الذي تقوم </a:t>
            </a:r>
            <a:r>
              <a:rPr lang="ar-SA" sz="2800" dirty="0" err="1" smtClean="0">
                <a:solidFill>
                  <a:srgbClr val="FF0000"/>
                </a:solidFill>
                <a:cs typeface="PT Bold Heading" pitchFamily="2" charset="-78"/>
              </a:rPr>
              <a:t>به</a:t>
            </a:r>
            <a:endParaRPr lang="en-US" sz="2800" dirty="0" smtClean="0">
              <a:solidFill>
                <a:srgbClr val="FF0000"/>
              </a:solidFill>
              <a:cs typeface="PT Bold Heading" pitchFamily="2" charset="-78"/>
            </a:endParaRPr>
          </a:p>
          <a:p>
            <a:pPr>
              <a:lnSpc>
                <a:spcPct val="150000"/>
              </a:lnSpc>
            </a:pPr>
            <a:r>
              <a:rPr lang="ar-SA" sz="2800" dirty="0" smtClean="0">
                <a:solidFill>
                  <a:srgbClr val="FF0000"/>
                </a:solidFill>
                <a:cs typeface="PT Bold Heading" pitchFamily="2" charset="-78"/>
              </a:rPr>
              <a:t>إن استخدامك للمفكرة يحد من الإدارة السيئة للوقت</a:t>
            </a:r>
            <a:endParaRPr lang="ar-EG" sz="2800" dirty="0">
              <a:solidFill>
                <a:srgbClr val="FF0000"/>
              </a:solidFill>
              <a:cs typeface="PT Bold Heading" pitchFamily="2" charset="-78"/>
            </a:endParaRPr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143108" y="642918"/>
            <a:ext cx="4319590" cy="876320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ar-SA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2- المفكرة السنوية :</a:t>
            </a:r>
            <a:endParaRPr lang="ar-EG" dirty="0" smtClean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857224" y="2000240"/>
            <a:ext cx="7572428" cy="20313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800" dirty="0" smtClean="0">
                <a:cs typeface="PT Bold Heading" pitchFamily="2" charset="-78"/>
              </a:rPr>
              <a:t>وتستخدم في التخطيط طويل الأجل (لسنة أو أكثر)</a:t>
            </a:r>
            <a:endParaRPr lang="en-US" sz="2800" dirty="0" smtClean="0">
              <a:cs typeface="PT Bold Heading" pitchFamily="2" charset="-78"/>
            </a:endParaRPr>
          </a:p>
          <a:p>
            <a:pPr>
              <a:lnSpc>
                <a:spcPct val="150000"/>
              </a:lnSpc>
            </a:pPr>
            <a:r>
              <a:rPr lang="ar-SA" sz="2800" dirty="0" smtClean="0">
                <a:cs typeface="PT Bold Heading" pitchFamily="2" charset="-78"/>
              </a:rPr>
              <a:t>دون فيها أهدافك وطموحاتك لسنة فأكثر</a:t>
            </a:r>
          </a:p>
          <a:p>
            <a:pPr>
              <a:lnSpc>
                <a:spcPct val="150000"/>
              </a:lnSpc>
            </a:pPr>
            <a:r>
              <a:rPr lang="ar-SA" sz="2800" dirty="0" smtClean="0">
                <a:cs typeface="PT Bold Heading" pitchFamily="2" charset="-78"/>
              </a:rPr>
              <a:t>دون فيها كل ابرز وأهم مواعيدك والتزاماتك في المستقبل</a:t>
            </a:r>
            <a:endParaRPr lang="en-US" sz="2800" dirty="0" smtClean="0">
              <a:cs typeface="PT Bold Heading" pitchFamily="2" charset="-78"/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102</a:t>
            </a:fld>
            <a:endParaRPr 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5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14348" y="3286124"/>
            <a:ext cx="7772400" cy="2500330"/>
          </a:xfrm>
        </p:spPr>
        <p:txBody>
          <a:bodyPr/>
          <a:lstStyle/>
          <a:p>
            <a:r>
              <a:rPr lang="ar-SA" dirty="0" smtClean="0">
                <a:cs typeface="PT Bold Heading" pitchFamily="2" charset="-78"/>
              </a:rPr>
              <a:t>تخطط حياتك وتستفيد من وقتك بأقصى ما يمكن</a:t>
            </a:r>
          </a:p>
          <a:p>
            <a:r>
              <a:rPr lang="ar-SA" dirty="0" smtClean="0">
                <a:cs typeface="PT Bold Heading" pitchFamily="2" charset="-78"/>
              </a:rPr>
              <a:t>تنفذ خطتك حسب رغبتك</a:t>
            </a:r>
            <a:endParaRPr lang="en-US" dirty="0" smtClean="0">
              <a:cs typeface="PT Bold Heading" pitchFamily="2" charset="-78"/>
            </a:endParaRPr>
          </a:p>
          <a:p>
            <a:pPr lvl="0"/>
            <a:r>
              <a:rPr lang="ar-SA" dirty="0" smtClean="0">
                <a:cs typeface="PT Bold Heading" pitchFamily="2" charset="-78"/>
              </a:rPr>
              <a:t>تذكرك مواعيدك</a:t>
            </a:r>
            <a:endParaRPr lang="en-US" dirty="0" smtClean="0">
              <a:cs typeface="PT Bold Heading" pitchFamily="2" charset="-78"/>
            </a:endParaRPr>
          </a:p>
          <a:p>
            <a:pPr lvl="0"/>
            <a:r>
              <a:rPr lang="ar-SA" dirty="0" smtClean="0">
                <a:cs typeface="PT Bold Heading" pitchFamily="2" charset="-78"/>
              </a:rPr>
              <a:t>تعينك على الوفاء بها</a:t>
            </a:r>
            <a:endParaRPr lang="en-US" dirty="0" smtClean="0">
              <a:cs typeface="PT Bold Heading" pitchFamily="2" charset="-78"/>
            </a:endParaRPr>
          </a:p>
          <a:p>
            <a:endParaRPr lang="ar-EG" dirty="0">
              <a:cs typeface="PT Bold Heading" pitchFamily="2" charset="-78"/>
            </a:endParaRPr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143108" y="642918"/>
            <a:ext cx="4319590" cy="876320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ar-SA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2- المفكرة السنوية :</a:t>
            </a:r>
            <a:endParaRPr lang="ar-EG" dirty="0" smtClean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5643570" y="1928802"/>
            <a:ext cx="3128946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rgbClr val="6F89F7"/>
              </a:buClr>
              <a:buSzPct val="110000"/>
              <a:buBlip>
                <a:blip r:embed="rId2"/>
              </a:buBlip>
            </a:pPr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من فوائدها:</a:t>
            </a:r>
            <a:endParaRPr lang="en-US" sz="4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103</a:t>
            </a:fld>
            <a:endParaRPr 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1643050"/>
            <a:ext cx="7772400" cy="3786214"/>
          </a:xfrm>
        </p:spPr>
        <p:txBody>
          <a:bodyPr/>
          <a:lstStyle/>
          <a:p>
            <a:pPr lvl="0"/>
            <a:r>
              <a:rPr lang="ar-SA" sz="4000" dirty="0" smtClean="0">
                <a:cs typeface="PT Bold Heading" pitchFamily="2" charset="-78"/>
              </a:rPr>
              <a:t>أهدافك الكبيرة </a:t>
            </a:r>
            <a:endParaRPr lang="en-US" sz="4000" dirty="0" smtClean="0">
              <a:cs typeface="PT Bold Heading" pitchFamily="2" charset="-78"/>
            </a:endParaRPr>
          </a:p>
          <a:p>
            <a:pPr lvl="0"/>
            <a:r>
              <a:rPr lang="ar-SA" sz="4000" dirty="0" smtClean="0">
                <a:cs typeface="PT Bold Heading" pitchFamily="2" charset="-78"/>
              </a:rPr>
              <a:t>أهدافك المتوسطة</a:t>
            </a:r>
            <a:endParaRPr lang="en-US" sz="4000" dirty="0" smtClean="0">
              <a:cs typeface="PT Bold Heading" pitchFamily="2" charset="-78"/>
            </a:endParaRPr>
          </a:p>
          <a:p>
            <a:pPr lvl="0"/>
            <a:r>
              <a:rPr lang="ar-SA" sz="4000" dirty="0" smtClean="0">
                <a:cs typeface="PT Bold Heading" pitchFamily="2" charset="-78"/>
              </a:rPr>
              <a:t>الأنشطة (الأهداف الإجرائية) التي تحقق تلك الأهداف</a:t>
            </a:r>
            <a:endParaRPr lang="en-US" sz="4000" dirty="0" smtClean="0">
              <a:cs typeface="PT Bold Heading" pitchFamily="2" charset="-78"/>
            </a:endParaRPr>
          </a:p>
          <a:p>
            <a:pPr lvl="0"/>
            <a:r>
              <a:rPr lang="ar-SA" sz="4000" dirty="0" smtClean="0">
                <a:cs typeface="PT Bold Heading" pitchFamily="2" charset="-78"/>
              </a:rPr>
              <a:t>الأزمنة المخصصة لكل نشاط .</a:t>
            </a:r>
            <a:endParaRPr lang="en-US" sz="4000" dirty="0" smtClean="0">
              <a:cs typeface="PT Bold Heading" pitchFamily="2" charset="-78"/>
            </a:endParaRPr>
          </a:p>
          <a:p>
            <a:endParaRPr lang="ar-EG" sz="4000" dirty="0">
              <a:cs typeface="PT Bold Heading" pitchFamily="2" charset="-78"/>
            </a:endParaRPr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1857356" y="500042"/>
            <a:ext cx="6391292" cy="804882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ar-SA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ماذا تدون في المفكرة السنوية:</a:t>
            </a:r>
            <a:endParaRPr lang="ar-EG" dirty="0" smtClean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104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7" descr="but8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4526" y="285728"/>
            <a:ext cx="2571768" cy="2571768"/>
          </a:xfrm>
          <a:prstGeom prst="rect">
            <a:avLst/>
          </a:prstGeom>
          <a:noFill/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2119314"/>
            <a:ext cx="7772400" cy="273844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ar-SA" dirty="0" smtClean="0">
                <a:cs typeface="PT Bold Heading" pitchFamily="2" charset="-78"/>
              </a:rPr>
              <a:t>انظر في مفكرتك بين الحين والآخر، ولتكن فترات متباعدة، كل ثلاثة أشهر مثلا.</a:t>
            </a:r>
            <a:endParaRPr lang="en-US" dirty="0" smtClean="0">
              <a:cs typeface="PT Bold Heading" pitchFamily="2" charset="-78"/>
            </a:endParaRPr>
          </a:p>
          <a:p>
            <a:pPr>
              <a:lnSpc>
                <a:spcPct val="150000"/>
              </a:lnSpc>
            </a:pPr>
            <a:r>
              <a:rPr lang="ar-SA" dirty="0" smtClean="0">
                <a:cs typeface="PT Bold Heading" pitchFamily="2" charset="-78"/>
              </a:rPr>
              <a:t>عدل أهدافك وأنشطتك إن بدا لك ذلك</a:t>
            </a:r>
            <a:endParaRPr lang="en-US" dirty="0" smtClean="0">
              <a:cs typeface="PT Bold Heading" pitchFamily="2" charset="-78"/>
            </a:endParaRPr>
          </a:p>
          <a:p>
            <a:pPr>
              <a:lnSpc>
                <a:spcPct val="150000"/>
              </a:lnSpc>
            </a:pPr>
            <a:r>
              <a:rPr lang="ar-SA" dirty="0" smtClean="0">
                <a:cs typeface="PT Bold Heading" pitchFamily="2" charset="-78"/>
              </a:rPr>
              <a:t>عود نفسك الانطلاق من مفكرتك</a:t>
            </a:r>
            <a:endParaRPr lang="en-US" dirty="0" smtClean="0">
              <a:cs typeface="PT Bold Heading" pitchFamily="2" charset="-78"/>
            </a:endParaRPr>
          </a:p>
          <a:p>
            <a:pPr>
              <a:lnSpc>
                <a:spcPct val="150000"/>
              </a:lnSpc>
            </a:pPr>
            <a:endParaRPr lang="ar-EG" dirty="0">
              <a:cs typeface="PT Bold Heading" pitchFamily="2" charset="-78"/>
            </a:endParaRPr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5715008" y="857232"/>
            <a:ext cx="2462202" cy="11430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/>
            <a:r>
              <a:rPr lang="ar-SA" sz="6600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لا تنس </a:t>
            </a:r>
            <a:endParaRPr lang="ar-EG" sz="6600" dirty="0" smtClean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105</a:t>
            </a:fld>
            <a:endParaRPr 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66922" y="357166"/>
            <a:ext cx="5605474" cy="857256"/>
          </a:xfr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ar-SA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3- قائمة الأعمال الشهرية</a:t>
            </a:r>
            <a:endParaRPr lang="ar-EG" dirty="0" smtClean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0034" y="1643050"/>
            <a:ext cx="8215370" cy="3000396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ar-SA" dirty="0" smtClean="0">
                <a:cs typeface="PT Bold Heading" pitchFamily="2" charset="-78"/>
              </a:rPr>
              <a:t>استخرج من المفكرة السنوية قائمة أعمالك الشهرية بحسب خطتك السنوية</a:t>
            </a:r>
          </a:p>
          <a:p>
            <a:r>
              <a:rPr lang="ar-SA" dirty="0" smtClean="0">
                <a:cs typeface="PT Bold Heading" pitchFamily="2" charset="-78"/>
              </a:rPr>
              <a:t>ضعها في قائمة </a:t>
            </a:r>
          </a:p>
          <a:p>
            <a:r>
              <a:rPr lang="ar-SA" dirty="0" smtClean="0">
                <a:cs typeface="PT Bold Heading" pitchFamily="2" charset="-78"/>
              </a:rPr>
              <a:t>قسم الأعمال على الأسابيع الأربعة للشهر</a:t>
            </a:r>
          </a:p>
          <a:p>
            <a:r>
              <a:rPr lang="ar-SA" dirty="0" smtClean="0">
                <a:cs typeface="PT Bold Heading" pitchFamily="2" charset="-78"/>
              </a:rPr>
              <a:t>انقل أعمال كل أسبوع إلى قائمة الأعمال الأسبوعية</a:t>
            </a:r>
          </a:p>
          <a:p>
            <a:endParaRPr lang="ar-SA" dirty="0" smtClean="0">
              <a:cs typeface="PT Bold Heading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785918" y="5143512"/>
            <a:ext cx="6000792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1">
            <a:spAutoFit/>
          </a:bodyPr>
          <a:lstStyle/>
          <a:p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انظر المثال في الجدول التالي </a:t>
            </a:r>
            <a:endParaRPr lang="ar-EG" sz="4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106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285721" y="1214422"/>
          <a:ext cx="8324880" cy="4719320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627019"/>
                <a:gridCol w="2948442"/>
                <a:gridCol w="1212264"/>
                <a:gridCol w="1022632"/>
                <a:gridCol w="1514523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cs typeface="PT Bold Heading" pitchFamily="2" charset="-78"/>
                        </a:rPr>
                        <a:t>الأسبوع</a:t>
                      </a:r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cs typeface="PT Bold Heading" pitchFamily="2" charset="-78"/>
                        </a:rPr>
                        <a:t>العمل</a:t>
                      </a:r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cs typeface="PT Bold Heading" pitchFamily="2" charset="-78"/>
                        </a:rPr>
                        <a:t>تاريخ</a:t>
                      </a:r>
                      <a:r>
                        <a:rPr lang="ar-SA" baseline="0" dirty="0" smtClean="0">
                          <a:cs typeface="PT Bold Heading" pitchFamily="2" charset="-78"/>
                        </a:rPr>
                        <a:t> البدء</a:t>
                      </a:r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cs typeface="PT Bold Heading" pitchFamily="2" charset="-78"/>
                        </a:rPr>
                        <a:t>تاريخ الانتهاء</a:t>
                      </a:r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cs typeface="PT Bold Heading" pitchFamily="2" charset="-78"/>
                        </a:rPr>
                        <a:t>الانجاز</a:t>
                      </a:r>
                    </a:p>
                    <a:p>
                      <a:pPr algn="ctr" rtl="1"/>
                      <a:r>
                        <a:rPr lang="ar-SA" dirty="0" smtClean="0">
                          <a:cs typeface="PT Bold Heading" pitchFamily="2" charset="-78"/>
                        </a:rPr>
                        <a:t>تم / لم يتم</a:t>
                      </a:r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370840">
                <a:tc rowSpan="5">
                  <a:txBody>
                    <a:bodyPr/>
                    <a:lstStyle/>
                    <a:p>
                      <a:pPr algn="ctr" rtl="1"/>
                      <a:r>
                        <a:rPr lang="ar-SA" sz="2800" dirty="0" smtClean="0">
                          <a:solidFill>
                            <a:srgbClr val="FFFF00"/>
                          </a:solidFill>
                          <a:cs typeface="PT Bold Heading" pitchFamily="2" charset="-78"/>
                        </a:rPr>
                        <a:t>الأول</a:t>
                      </a:r>
                    </a:p>
                    <a:p>
                      <a:pPr algn="ctr" rtl="1"/>
                      <a:r>
                        <a:rPr lang="ar-SA" sz="2800" dirty="0" smtClean="0">
                          <a:solidFill>
                            <a:srgbClr val="FFFF00"/>
                          </a:solidFill>
                          <a:cs typeface="PT Bold Heading" pitchFamily="2" charset="-78"/>
                        </a:rPr>
                        <a:t>من ........</a:t>
                      </a:r>
                    </a:p>
                    <a:p>
                      <a:pPr algn="ctr" rtl="1"/>
                      <a:r>
                        <a:rPr lang="ar-SA" sz="2800" dirty="0" smtClean="0">
                          <a:solidFill>
                            <a:srgbClr val="FFFF00"/>
                          </a:solidFill>
                          <a:cs typeface="PT Bold Heading" pitchFamily="2" charset="-78"/>
                        </a:rPr>
                        <a:t>إلى ........</a:t>
                      </a:r>
                      <a:endParaRPr lang="ar-EG" sz="2800" dirty="0">
                        <a:solidFill>
                          <a:srgbClr val="FFFF00"/>
                        </a:solidFill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370840">
                <a:tc rowSpan="5">
                  <a:txBody>
                    <a:bodyPr/>
                    <a:lstStyle/>
                    <a:p>
                      <a:pPr algn="ctr" rtl="1"/>
                      <a:r>
                        <a:rPr lang="ar-SA" sz="2800" dirty="0" smtClean="0">
                          <a:solidFill>
                            <a:srgbClr val="FFFF00"/>
                          </a:solidFill>
                          <a:cs typeface="PT Bold Heading" pitchFamily="2" charset="-78"/>
                        </a:rPr>
                        <a:t>الثاني</a:t>
                      </a:r>
                    </a:p>
                    <a:p>
                      <a:pPr algn="ctr" rtl="1"/>
                      <a:r>
                        <a:rPr lang="ar-SA" sz="2800" dirty="0" smtClean="0">
                          <a:solidFill>
                            <a:srgbClr val="FFFF00"/>
                          </a:solidFill>
                          <a:cs typeface="PT Bold Heading" pitchFamily="2" charset="-78"/>
                        </a:rPr>
                        <a:t>من .....</a:t>
                      </a:r>
                    </a:p>
                    <a:p>
                      <a:pPr algn="ctr" rtl="1"/>
                      <a:r>
                        <a:rPr lang="ar-SA" sz="2800" dirty="0" smtClean="0">
                          <a:solidFill>
                            <a:srgbClr val="FFFF00"/>
                          </a:solidFill>
                          <a:cs typeface="PT Bold Heading" pitchFamily="2" charset="-78"/>
                        </a:rPr>
                        <a:t>إلى......</a:t>
                      </a:r>
                      <a:endParaRPr lang="ar-EG" sz="2800" dirty="0">
                        <a:solidFill>
                          <a:srgbClr val="FFFF00"/>
                        </a:solidFill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مستطيل 4"/>
          <p:cNvSpPr/>
          <p:nvPr/>
        </p:nvSpPr>
        <p:spPr>
          <a:xfrm>
            <a:off x="1500166" y="230667"/>
            <a:ext cx="6205545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نموذج قائمة الأعمال الشهرية</a:t>
            </a:r>
            <a:endParaRPr lang="ar-EG" sz="4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428596" y="6000768"/>
            <a:ext cx="8286808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1">
            <a:spAutoFit/>
          </a:bodyPr>
          <a:lstStyle/>
          <a:p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يفضل أن تخطط في نفس المفكرة السنوية</a:t>
            </a:r>
            <a:endParaRPr lang="ar-EG" sz="4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107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9" name="عنصر نائب للتاريخ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803097" y="1783096"/>
          <a:ext cx="7626555" cy="3931920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176817"/>
                <a:gridCol w="3750658"/>
                <a:gridCol w="1329559"/>
                <a:gridCol w="1369521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cs typeface="PT Bold Heading" pitchFamily="2" charset="-78"/>
                        </a:rPr>
                        <a:t>اليوم</a:t>
                      </a:r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cs typeface="PT Bold Heading" pitchFamily="2" charset="-78"/>
                        </a:rPr>
                        <a:t>العمل</a:t>
                      </a:r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cs typeface="PT Bold Heading" pitchFamily="2" charset="-78"/>
                        </a:rPr>
                        <a:t>الوقت</a:t>
                      </a:r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cs typeface="PT Bold Heading" pitchFamily="2" charset="-78"/>
                        </a:rPr>
                        <a:t>الانجاز</a:t>
                      </a:r>
                    </a:p>
                    <a:p>
                      <a:pPr algn="ctr" rtl="1"/>
                      <a:r>
                        <a:rPr lang="ar-SA" dirty="0" smtClean="0">
                          <a:cs typeface="PT Bold Heading" pitchFamily="2" charset="-78"/>
                        </a:rPr>
                        <a:t>تم / لم يتم</a:t>
                      </a:r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bg1"/>
                          </a:solidFill>
                          <a:cs typeface="PT Bold Heading" pitchFamily="2" charset="-78"/>
                        </a:rPr>
                        <a:t>السبت</a:t>
                      </a:r>
                    </a:p>
                    <a:p>
                      <a:pPr algn="ctr" rtl="1"/>
                      <a:endParaRPr lang="ar-SA" dirty="0" smtClean="0">
                        <a:solidFill>
                          <a:schemeClr val="bg1"/>
                        </a:solidFill>
                        <a:cs typeface="PT Bold Heading" pitchFamily="2" charset="-78"/>
                      </a:endParaRPr>
                    </a:p>
                    <a:p>
                      <a:pPr algn="ctr" rtl="1"/>
                      <a:endParaRPr lang="ar-SA" dirty="0" smtClean="0">
                        <a:solidFill>
                          <a:schemeClr val="bg1"/>
                        </a:solidFill>
                        <a:cs typeface="PT Bold Heading" pitchFamily="2" charset="-78"/>
                      </a:endParaRPr>
                    </a:p>
                    <a:p>
                      <a:pPr algn="ctr" rtl="1"/>
                      <a:endParaRPr lang="ar-EG" dirty="0">
                        <a:solidFill>
                          <a:schemeClr val="bg1"/>
                        </a:solidFill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bg1"/>
                          </a:solidFill>
                          <a:cs typeface="PT Bold Heading" pitchFamily="2" charset="-78"/>
                        </a:rPr>
                        <a:t>الأحد</a:t>
                      </a:r>
                    </a:p>
                    <a:p>
                      <a:pPr algn="ctr" rtl="1"/>
                      <a:endParaRPr lang="ar-SA" dirty="0" smtClean="0">
                        <a:solidFill>
                          <a:schemeClr val="bg1"/>
                        </a:solidFill>
                        <a:cs typeface="PT Bold Heading" pitchFamily="2" charset="-78"/>
                      </a:endParaRPr>
                    </a:p>
                    <a:p>
                      <a:pPr algn="ctr" rtl="1"/>
                      <a:endParaRPr lang="ar-SA" dirty="0" smtClean="0">
                        <a:solidFill>
                          <a:schemeClr val="bg1"/>
                        </a:solidFill>
                        <a:cs typeface="PT Bold Heading" pitchFamily="2" charset="-78"/>
                      </a:endParaRPr>
                    </a:p>
                    <a:p>
                      <a:pPr algn="ctr" rtl="1"/>
                      <a:endParaRPr lang="ar-EG" dirty="0">
                        <a:solidFill>
                          <a:schemeClr val="bg1"/>
                        </a:solidFill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bg1"/>
                          </a:solidFill>
                          <a:cs typeface="PT Bold Heading" pitchFamily="2" charset="-78"/>
                        </a:rPr>
                        <a:t>الاثنين</a:t>
                      </a:r>
                    </a:p>
                    <a:p>
                      <a:pPr algn="ctr" rtl="1"/>
                      <a:endParaRPr lang="ar-SA" dirty="0" smtClean="0">
                        <a:solidFill>
                          <a:schemeClr val="bg1"/>
                        </a:solidFill>
                        <a:cs typeface="PT Bold Heading" pitchFamily="2" charset="-78"/>
                      </a:endParaRPr>
                    </a:p>
                    <a:p>
                      <a:pPr algn="ctr" rtl="1"/>
                      <a:endParaRPr lang="ar-EG" dirty="0">
                        <a:solidFill>
                          <a:schemeClr val="bg1"/>
                        </a:solidFill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مستطيل 4"/>
          <p:cNvSpPr/>
          <p:nvPr/>
        </p:nvSpPr>
        <p:spPr>
          <a:xfrm>
            <a:off x="1187519" y="230667"/>
            <a:ext cx="6518195" cy="144655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نموذج قائمة الأعمال الأسبوعية</a:t>
            </a:r>
          </a:p>
          <a:p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من .............. إلى ............</a:t>
            </a:r>
            <a:endParaRPr lang="ar-EG" sz="4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357158" y="5857892"/>
            <a:ext cx="8286808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1">
            <a:spAutoFit/>
          </a:bodyPr>
          <a:lstStyle/>
          <a:p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يفضل أن تخطط في نفس المفكرة السنوية</a:t>
            </a:r>
            <a:endParaRPr lang="ar-EG" sz="4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108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9" name="عنصر نائب للتاريخ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1500166" y="1836114"/>
          <a:ext cx="6296996" cy="3235960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599378"/>
                <a:gridCol w="3328097"/>
                <a:gridCol w="1369521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bg1"/>
                          </a:solidFill>
                          <a:cs typeface="PT Bold Heading" pitchFamily="2" charset="-78"/>
                        </a:rPr>
                        <a:t>الوقت</a:t>
                      </a:r>
                      <a:endParaRPr lang="ar-EG" dirty="0">
                        <a:solidFill>
                          <a:schemeClr val="bg1"/>
                        </a:solidFill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cs typeface="PT Bold Heading" pitchFamily="2" charset="-78"/>
                        </a:rPr>
                        <a:t>العمل</a:t>
                      </a:r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cs typeface="PT Bold Heading" pitchFamily="2" charset="-78"/>
                        </a:rPr>
                        <a:t>الانجاز</a:t>
                      </a:r>
                    </a:p>
                    <a:p>
                      <a:pPr algn="ctr" rtl="1"/>
                      <a:r>
                        <a:rPr lang="ar-SA" dirty="0" smtClean="0">
                          <a:cs typeface="PT Bold Heading" pitchFamily="2" charset="-78"/>
                        </a:rPr>
                        <a:t>تم / لم يتم</a:t>
                      </a:r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dirty="0" smtClean="0">
                          <a:solidFill>
                            <a:schemeClr val="bg1"/>
                          </a:solidFill>
                        </a:rPr>
                        <a:t>8  -  10    </a:t>
                      </a:r>
                      <a:r>
                        <a:rPr lang="ar-SA" dirty="0" err="1" smtClean="0">
                          <a:solidFill>
                            <a:schemeClr val="bg1"/>
                          </a:solidFill>
                        </a:rPr>
                        <a:t>ص</a:t>
                      </a:r>
                      <a:endParaRPr lang="ar-EG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dirty="0" smtClean="0">
                          <a:solidFill>
                            <a:schemeClr val="bg1"/>
                          </a:solidFill>
                        </a:rPr>
                        <a:t>10  -  12  </a:t>
                      </a:r>
                      <a:r>
                        <a:rPr lang="ar-SA" dirty="0" err="1" smtClean="0">
                          <a:solidFill>
                            <a:schemeClr val="bg1"/>
                          </a:solidFill>
                        </a:rPr>
                        <a:t>ص</a:t>
                      </a:r>
                      <a:endParaRPr lang="ar-EG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r>
                        <a:rPr lang="ar-SA" baseline="0" dirty="0" smtClean="0">
                          <a:solidFill>
                            <a:schemeClr val="bg1"/>
                          </a:solidFill>
                        </a:rPr>
                        <a:t>  -  2    </a:t>
                      </a:r>
                      <a:r>
                        <a:rPr lang="ar-SA" baseline="0" dirty="0" err="1" smtClean="0">
                          <a:solidFill>
                            <a:schemeClr val="bg1"/>
                          </a:solidFill>
                        </a:rPr>
                        <a:t>م</a:t>
                      </a:r>
                      <a:endParaRPr lang="ar-EG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dirty="0" smtClean="0">
                          <a:solidFill>
                            <a:schemeClr val="bg1"/>
                          </a:solidFill>
                        </a:rPr>
                        <a:t>2  -   4      </a:t>
                      </a:r>
                      <a:r>
                        <a:rPr lang="ar-SA" dirty="0" err="1" smtClean="0">
                          <a:solidFill>
                            <a:schemeClr val="bg1"/>
                          </a:solidFill>
                        </a:rPr>
                        <a:t>م</a:t>
                      </a:r>
                      <a:endParaRPr lang="ar-EG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dirty="0" smtClean="0">
                          <a:solidFill>
                            <a:schemeClr val="bg1"/>
                          </a:solidFill>
                        </a:rPr>
                        <a:t>4  -   6     </a:t>
                      </a:r>
                      <a:r>
                        <a:rPr lang="ar-SA" dirty="0" err="1" smtClean="0">
                          <a:solidFill>
                            <a:schemeClr val="bg1"/>
                          </a:solidFill>
                        </a:rPr>
                        <a:t>م</a:t>
                      </a:r>
                      <a:endParaRPr lang="ar-EG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dirty="0" smtClean="0">
                          <a:solidFill>
                            <a:schemeClr val="bg1"/>
                          </a:solidFill>
                        </a:rPr>
                        <a:t>6  -  8      </a:t>
                      </a:r>
                      <a:r>
                        <a:rPr lang="ar-SA" dirty="0" err="1" smtClean="0">
                          <a:solidFill>
                            <a:schemeClr val="bg1"/>
                          </a:solidFill>
                        </a:rPr>
                        <a:t>م</a:t>
                      </a:r>
                      <a:r>
                        <a:rPr lang="ar-SA" dirty="0" smtClean="0">
                          <a:solidFill>
                            <a:schemeClr val="bg1"/>
                          </a:solidFill>
                        </a:rPr>
                        <a:t>  </a:t>
                      </a:r>
                      <a:endParaRPr lang="ar-EG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SA" dirty="0" smtClean="0">
                          <a:solidFill>
                            <a:schemeClr val="bg1"/>
                          </a:solidFill>
                        </a:rPr>
                        <a:t>8  -  10    </a:t>
                      </a:r>
                      <a:r>
                        <a:rPr lang="ar-SA" dirty="0" err="1" smtClean="0">
                          <a:solidFill>
                            <a:schemeClr val="bg1"/>
                          </a:solidFill>
                        </a:rPr>
                        <a:t>م</a:t>
                      </a:r>
                      <a:endParaRPr lang="ar-EG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EG" dirty="0">
                        <a:cs typeface="PT Bold Heading" pitchFamily="2" charset="-78"/>
                      </a:endParaRP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مستطيل 4"/>
          <p:cNvSpPr/>
          <p:nvPr/>
        </p:nvSpPr>
        <p:spPr>
          <a:xfrm>
            <a:off x="1586739" y="230667"/>
            <a:ext cx="6118983" cy="113877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نموذج قائمة الأعمال اليومية</a:t>
            </a:r>
          </a:p>
          <a:p>
            <a:pPr algn="ctr"/>
            <a:r>
              <a:rPr lang="ar-SA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اليوم ....................... التاريخ ..............</a:t>
            </a:r>
            <a:endParaRPr lang="ar-EG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428596" y="5572140"/>
            <a:ext cx="8286808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1">
            <a:spAutoFit/>
          </a:bodyPr>
          <a:lstStyle/>
          <a:p>
            <a:r>
              <a:rPr lang="ar-SA" sz="40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يفضل أن تخطط في مفكرة الجيب اليومية</a:t>
            </a:r>
            <a:endParaRPr lang="ar-EG" sz="40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109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9" name="عنصر نائب للتاريخ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81236" y="195226"/>
            <a:ext cx="4248152" cy="876320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ar-SA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البرنامج الأسبوعي</a:t>
            </a:r>
            <a:endParaRPr lang="ar-EG" dirty="0" smtClean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pic>
        <p:nvPicPr>
          <p:cNvPr id="4" name="عنصر نائب للمحتوى 3" descr="http://up.arab-x.com/Aug10/xhT52176.gif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28596" y="1257305"/>
            <a:ext cx="8429684" cy="560069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مربع نص 4"/>
          <p:cNvSpPr txBox="1"/>
          <p:nvPr/>
        </p:nvSpPr>
        <p:spPr>
          <a:xfrm flipV="1">
            <a:off x="2571736" y="1857363"/>
            <a:ext cx="4071966" cy="16927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endParaRPr lang="ar-EG" sz="500" dirty="0">
              <a:solidFill>
                <a:schemeClr val="bg1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110</a:t>
            </a:fld>
            <a:endParaRPr 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7" descr="but8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214290"/>
            <a:ext cx="2081220" cy="2081220"/>
          </a:xfrm>
          <a:prstGeom prst="rect">
            <a:avLst/>
          </a:prstGeom>
          <a:noFill/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42910" y="1643050"/>
            <a:ext cx="7915276" cy="4114800"/>
          </a:xfrm>
        </p:spPr>
        <p:txBody>
          <a:bodyPr/>
          <a:lstStyle/>
          <a:p>
            <a:r>
              <a:rPr lang="ar-SA" sz="2800" b="1" dirty="0" smtClean="0">
                <a:cs typeface="PT Bold Heading" pitchFamily="2" charset="-78"/>
              </a:rPr>
              <a:t> </a:t>
            </a:r>
            <a:r>
              <a:rPr lang="ar-SA" sz="2800" dirty="0" smtClean="0">
                <a:cs typeface="PT Bold Heading" pitchFamily="2" charset="-78"/>
              </a:rPr>
              <a:t>كافة أنشطتك المدونة منبثقة من المفكرة</a:t>
            </a:r>
            <a:endParaRPr lang="en-US" sz="2800" dirty="0" smtClean="0">
              <a:cs typeface="PT Bold Heading" pitchFamily="2" charset="-78"/>
            </a:endParaRPr>
          </a:p>
          <a:p>
            <a:pPr lvl="0"/>
            <a:r>
              <a:rPr lang="ar-SA" sz="2800" dirty="0" smtClean="0">
                <a:cs typeface="PT Bold Heading" pitchFamily="2" charset="-78"/>
              </a:rPr>
              <a:t>اجعل مواعيد مغلقة لأعمالك وارتباطاتك الخاصة وأوقات أخرى لمواعيدك</a:t>
            </a:r>
            <a:endParaRPr lang="en-US" sz="2800" dirty="0" smtClean="0">
              <a:cs typeface="PT Bold Heading" pitchFamily="2" charset="-78"/>
            </a:endParaRPr>
          </a:p>
          <a:p>
            <a:pPr lvl="0"/>
            <a:r>
              <a:rPr lang="ar-SA" sz="2800" dirty="0" smtClean="0">
                <a:cs typeface="PT Bold Heading" pitchFamily="2" charset="-78"/>
              </a:rPr>
              <a:t>تعود أن لا ترتبط في المواعيد المغلقة.</a:t>
            </a:r>
            <a:endParaRPr lang="en-US" sz="2800" dirty="0" smtClean="0">
              <a:cs typeface="PT Bold Heading" pitchFamily="2" charset="-78"/>
            </a:endParaRPr>
          </a:p>
          <a:p>
            <a:pPr lvl="0"/>
            <a:r>
              <a:rPr lang="ar-SA" sz="2800" dirty="0" smtClean="0">
                <a:cs typeface="PT Bold Heading" pitchFamily="2" charset="-78"/>
              </a:rPr>
              <a:t>راجع أعمالك ومواعيدك نهاية كل قائمة واعمل </a:t>
            </a:r>
            <a:r>
              <a:rPr lang="ar-SA" sz="2800" dirty="0" err="1" smtClean="0">
                <a:cs typeface="PT Bold Heading" pitchFamily="2" charset="-78"/>
              </a:rPr>
              <a:t>خلاصات</a:t>
            </a:r>
            <a:r>
              <a:rPr lang="ar-SA" sz="2800" dirty="0" smtClean="0">
                <a:cs typeface="PT Bold Heading" pitchFamily="2" charset="-78"/>
              </a:rPr>
              <a:t> لها </a:t>
            </a:r>
            <a:endParaRPr lang="en-US" sz="2800" dirty="0" smtClean="0">
              <a:cs typeface="PT Bold Heading" pitchFamily="2" charset="-78"/>
            </a:endParaRPr>
          </a:p>
          <a:p>
            <a:pPr lvl="0"/>
            <a:r>
              <a:rPr lang="ar-SA" sz="2800" dirty="0" smtClean="0">
                <a:cs typeface="PT Bold Heading" pitchFamily="2" charset="-78"/>
              </a:rPr>
              <a:t>لا تفتح قائمة أخرى حتى تدون الملاحظات عليها وتغلقها</a:t>
            </a:r>
            <a:endParaRPr lang="en-US" sz="2800" dirty="0" smtClean="0">
              <a:cs typeface="PT Bold Heading" pitchFamily="2" charset="-78"/>
            </a:endParaRPr>
          </a:p>
          <a:p>
            <a:pPr lvl="0"/>
            <a:r>
              <a:rPr lang="ar-SA" sz="2800" dirty="0" smtClean="0">
                <a:cs typeface="PT Bold Heading" pitchFamily="2" charset="-78"/>
              </a:rPr>
              <a:t>قيم نفسك وحاسبها دوريا ، كل ستة </a:t>
            </a:r>
            <a:r>
              <a:rPr lang="ar-SA" sz="2800" dirty="0" err="1" smtClean="0">
                <a:cs typeface="PT Bold Heading" pitchFamily="2" charset="-78"/>
              </a:rPr>
              <a:t>اشهر</a:t>
            </a:r>
            <a:r>
              <a:rPr lang="ar-SA" sz="2800" dirty="0" smtClean="0">
                <a:cs typeface="PT Bold Heading" pitchFamily="2" charset="-78"/>
              </a:rPr>
              <a:t> أو سنة مثلا</a:t>
            </a:r>
            <a:endParaRPr lang="en-US" sz="2800" dirty="0" smtClean="0">
              <a:cs typeface="PT Bold Heading" pitchFamily="2" charset="-78"/>
            </a:endParaRPr>
          </a:p>
          <a:p>
            <a:pPr>
              <a:buNone/>
            </a:pPr>
            <a:endParaRPr lang="en-US" sz="2800" dirty="0" smtClean="0">
              <a:cs typeface="PT Bold Heading" pitchFamily="2" charset="-78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53202" y="714356"/>
            <a:ext cx="2533640" cy="80488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ar-SA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تنبيهات</a:t>
            </a:r>
            <a:endParaRPr lang="ar-EG" dirty="0" smtClean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28596" y="5916059"/>
            <a:ext cx="8358246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ستلاحظ الفرق في مدى استغلال وقتك والبركة في عمرك</a:t>
            </a:r>
            <a:endParaRPr lang="en-US" sz="32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0"/>
            <a:ext cx="2924175" cy="2192337"/>
          </a:xfrm>
          <a:prstGeom prst="rect">
            <a:avLst/>
          </a:prstGeom>
          <a:noFill/>
        </p:spPr>
      </p:pic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111</a:t>
            </a:fld>
            <a:endParaRPr lang="en-US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928662" y="500042"/>
            <a:ext cx="7715304" cy="1123712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PT Bold Heading" pitchFamily="2" charset="-78"/>
              </a:rPr>
              <a:t>الوقت  ...   هو الحياة</a:t>
            </a:r>
            <a:endParaRPr lang="ar-EG" sz="6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57158" y="1928802"/>
            <a:ext cx="8501122" cy="2145268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PT Bold Heading" pitchFamily="2" charset="-78"/>
              </a:rPr>
              <a:t>وحسن إدارته ، مقياس النجاح في إدارة الذات والحياة</a:t>
            </a:r>
            <a:endParaRPr lang="ar-EG" sz="6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500298" y="4357694"/>
            <a:ext cx="4321175" cy="106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658933" dir="3746831">
              <a:srgbClr val="CC0000">
                <a:alpha val="50000"/>
              </a:srgbClr>
            </a:prst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9600" b="0" i="0" u="none" strike="noStrike" kern="0" cap="none" spc="0" normalizeH="0" baseline="600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PT Bold Heading" pitchFamily="2" charset="-78"/>
              </a:rPr>
              <a:t>إدارة</a:t>
            </a:r>
            <a:r>
              <a:rPr kumimoji="0" lang="ar-SA" sz="8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ar-SA" sz="9600" b="0" i="0" u="none" strike="noStrike" kern="0" cap="none" spc="0" normalizeH="0" baseline="600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PT Bold Heading" pitchFamily="2" charset="-78"/>
              </a:rPr>
              <a:t>الوقـت</a:t>
            </a:r>
            <a:endParaRPr kumimoji="0" lang="en-US" sz="9600" b="0" i="0" u="none" strike="noStrike" kern="0" cap="none" spc="0" normalizeH="0" baseline="600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57158" y="5214950"/>
            <a:ext cx="4316416" cy="10795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>
            <a:prstShdw prst="shdw17" dist="658933" dir="3746831">
              <a:srgbClr val="CC0000">
                <a:alpha val="50000"/>
              </a:srgbClr>
            </a:prstShdw>
          </a:effectLst>
        </p:spPr>
        <p:txBody>
          <a:bodyPr anchor="ctr"/>
          <a:lstStyle/>
          <a:p>
            <a:pPr algn="ctr"/>
            <a:r>
              <a:rPr lang="ar-SA" sz="7200" baseline="6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Heading" pitchFamily="2" charset="-78"/>
              </a:rPr>
              <a:t>تعني إدارة الحياة</a:t>
            </a:r>
            <a:endParaRPr lang="en-US" sz="7200" baseline="60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Heading" pitchFamily="2" charset="-78"/>
            </a:endParaRPr>
          </a:p>
        </p:txBody>
      </p:sp>
      <p:pic>
        <p:nvPicPr>
          <p:cNvPr id="7" name="Picture 2" descr="HAND1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500570"/>
            <a:ext cx="2365385" cy="2121338"/>
          </a:xfrm>
          <a:prstGeom prst="rect">
            <a:avLst/>
          </a:prstGeom>
          <a:noFill/>
        </p:spPr>
      </p:pic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F87A-C660-4A0A-8179-C5EBFF9FA456}" type="slidenum">
              <a:rPr lang="ar-SA" smtClean="0"/>
              <a:pPr/>
              <a:t>112</a:t>
            </a:fld>
            <a:endParaRPr lang="en-US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1409923" y="571480"/>
            <a:ext cx="6019597" cy="144655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075" algn="l"/>
              </a:tabLst>
            </a:pPr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القاعدة الخامسة: 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075" algn="l"/>
              </a:tabLst>
            </a:pPr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استخدم التفويض والتوكيل:</a:t>
            </a:r>
          </a:p>
        </p:txBody>
      </p:sp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269074" y="2540683"/>
            <a:ext cx="858921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075" algn="l"/>
              </a:tabLst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يعتبر التفويض الجيد من الأساليب الناجحة لحفظ الوقت </a:t>
            </a:r>
          </a:p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075" algn="l"/>
              </a:tabLst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لأنك تضيف إليك  من أوقات الآخرين أوقاتا إضافية </a:t>
            </a:r>
          </a:p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075" algn="l"/>
              </a:tabLst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PT Bold Heading" pitchFamily="2" charset="-78"/>
              </a:rPr>
              <a:t>وتكتسب عمرا إلى عمرك المعنوي.</a:t>
            </a:r>
            <a:endParaRPr kumimoji="0" lang="ar-S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PT Bold Heading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F87A-C660-4A0A-8179-C5EBFF9FA456}" type="slidenum">
              <a:rPr lang="ar-SA" smtClean="0"/>
              <a:pPr/>
              <a:t>113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1466856" y="357166"/>
            <a:ext cx="5462598" cy="804882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ar-SA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قواعد سريعة في التفويض</a:t>
            </a:r>
            <a:endParaRPr lang="ar-EG" dirty="0" smtClean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838200" y="1905000"/>
            <a:ext cx="7772400" cy="4595834"/>
          </a:xfrm>
        </p:spPr>
        <p:txBody>
          <a:bodyPr/>
          <a:lstStyle/>
          <a:p>
            <a:pPr marL="536575" lvl="1" indent="-342900">
              <a:buFont typeface="Wingdings" pitchFamily="2" charset="2"/>
              <a:buChar char="ü"/>
            </a:pPr>
            <a:r>
              <a:rPr lang="ar-SA" sz="3200" dirty="0" smtClean="0">
                <a:cs typeface="PT Bold Heading" pitchFamily="2" charset="-78"/>
              </a:rPr>
              <a:t>يجب التفويض لشخص كفء</a:t>
            </a:r>
            <a:endParaRPr lang="en-US" sz="2400" dirty="0" smtClean="0">
              <a:cs typeface="PT Bold Heading" pitchFamily="2" charset="-78"/>
            </a:endParaRPr>
          </a:p>
          <a:p>
            <a:pPr marL="536575" lvl="1" indent="-342900">
              <a:buFont typeface="Wingdings" pitchFamily="2" charset="2"/>
              <a:buChar char="ü"/>
            </a:pPr>
            <a:r>
              <a:rPr lang="ar-SA" sz="3200" dirty="0" smtClean="0">
                <a:cs typeface="PT Bold Heading" pitchFamily="2" charset="-78"/>
              </a:rPr>
              <a:t>كل عمل يستطيع أن يعمله غيرك يجب أن يعمله غيرك</a:t>
            </a:r>
            <a:endParaRPr lang="en-US" sz="2400" dirty="0" smtClean="0">
              <a:cs typeface="PT Bold Heading" pitchFamily="2" charset="-78"/>
            </a:endParaRPr>
          </a:p>
          <a:p>
            <a:pPr marL="536575" lvl="1" indent="-342900">
              <a:buFont typeface="Wingdings" pitchFamily="2" charset="2"/>
              <a:buChar char="ü"/>
            </a:pPr>
            <a:r>
              <a:rPr lang="ar-SA" sz="3200" dirty="0" smtClean="0">
                <a:cs typeface="PT Bold Heading" pitchFamily="2" charset="-78"/>
              </a:rPr>
              <a:t>(ماحك لي غير ظفري) مثل شعبي ينافى مع مبدأ التفويض والإدارة ،</a:t>
            </a:r>
            <a:endParaRPr lang="en-US" sz="2400" dirty="0" smtClean="0">
              <a:cs typeface="PT Bold Heading" pitchFamily="2" charset="-78"/>
            </a:endParaRPr>
          </a:p>
          <a:p>
            <a:pPr marL="536575">
              <a:buFont typeface="Wingdings" pitchFamily="2" charset="2"/>
              <a:buChar char="ü"/>
            </a:pPr>
            <a:r>
              <a:rPr lang="ar-SA" sz="3600" dirty="0" smtClean="0">
                <a:cs typeface="PT Bold Heading" pitchFamily="2" charset="-78"/>
              </a:rPr>
              <a:t> ويفيد انه لا يقوم بما يرضيك من العمل إلا من تثق </a:t>
            </a:r>
            <a:r>
              <a:rPr lang="ar-SA" sz="3600" dirty="0" err="1" smtClean="0">
                <a:cs typeface="PT Bold Heading" pitchFamily="2" charset="-78"/>
              </a:rPr>
              <a:t>به</a:t>
            </a:r>
            <a:r>
              <a:rPr lang="ar-SA" sz="3600" dirty="0" smtClean="0">
                <a:cs typeface="PT Bold Heading" pitchFamily="2" charset="-78"/>
              </a:rPr>
              <a:t> ثقة جيدة كما تثق بقطعة من جسدك.</a:t>
            </a:r>
            <a:endParaRPr lang="en-US" sz="2800" dirty="0" smtClean="0">
              <a:cs typeface="PT Bold Heading" pitchFamily="2" charset="-78"/>
            </a:endParaRPr>
          </a:p>
          <a:p>
            <a:endParaRPr lang="ar-EG" sz="3600" dirty="0">
              <a:cs typeface="PT Bold Heading" pitchFamily="2" charset="-78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114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1928802"/>
            <a:ext cx="7772400" cy="3381388"/>
          </a:xfrm>
        </p:spPr>
        <p:txBody>
          <a:bodyPr/>
          <a:lstStyle/>
          <a:p>
            <a:pPr lvl="0"/>
            <a:r>
              <a:rPr lang="ar-SA" dirty="0" smtClean="0">
                <a:cs typeface="PT Bold Heading" pitchFamily="2" charset="-78"/>
              </a:rPr>
              <a:t>المركزية التي يتشبع بها بعض الأشخاص ، حيث لا يثقون بأحد البتة. </a:t>
            </a:r>
          </a:p>
          <a:p>
            <a:pPr lvl="0"/>
            <a:r>
              <a:rPr lang="ar-SA" dirty="0" smtClean="0">
                <a:cs typeface="PT Bold Heading" pitchFamily="2" charset="-78"/>
              </a:rPr>
              <a:t>ونتيجة ذلك يكون تعطيل العمل في حال العجز لمرض أو شغل أو أي طارئ .</a:t>
            </a:r>
            <a:endParaRPr lang="en-US" dirty="0" smtClean="0">
              <a:cs typeface="PT Bold Heading" pitchFamily="2" charset="-78"/>
            </a:endParaRPr>
          </a:p>
          <a:p>
            <a:pPr lvl="0"/>
            <a:r>
              <a:rPr lang="ar-SA" dirty="0" smtClean="0">
                <a:cs typeface="PT Bold Heading" pitchFamily="2" charset="-78"/>
              </a:rPr>
              <a:t>الرغبة في تحقيق أكبر قدر من النجاح ، بمفرده، دون الاعتماد على الغير.</a:t>
            </a:r>
            <a:endParaRPr lang="ar-EG" dirty="0">
              <a:cs typeface="PT Bold Heading" pitchFamily="2" charset="-78"/>
            </a:endParaRPr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1466856" y="642918"/>
            <a:ext cx="6534168" cy="804882"/>
          </a:xfr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ar-SA" dirty="0" smtClean="0">
                <a:solidFill>
                  <a:schemeClr val="bg2">
                    <a:lumMod val="25000"/>
                  </a:schemeClr>
                </a:solidFill>
                <a:cs typeface="PT Bold Heading" pitchFamily="2" charset="-78"/>
              </a:rPr>
              <a:t>أسباب الإعراض عن التفويض :</a:t>
            </a:r>
            <a:endParaRPr lang="ar-EG" dirty="0" smtClean="0">
              <a:solidFill>
                <a:schemeClr val="bg2">
                  <a:lumMod val="25000"/>
                </a:schemeClr>
              </a:solidFill>
              <a:cs typeface="PT Bold Heading" pitchFamily="2" charset="-78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115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928662" y="500042"/>
            <a:ext cx="7715304" cy="1123712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PT Bold Heading" pitchFamily="2" charset="-78"/>
              </a:rPr>
              <a:t>الوقت  ...   هو الحياة</a:t>
            </a:r>
            <a:endParaRPr lang="ar-EG" sz="6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57158" y="1928802"/>
            <a:ext cx="8501122" cy="2145268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PT Bold Heading" pitchFamily="2" charset="-78"/>
              </a:rPr>
              <a:t>وحسن إدارته ، مقياس النجاح في إدارة الذات والحياة</a:t>
            </a:r>
            <a:endParaRPr lang="ar-EG" sz="6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500298" y="4357694"/>
            <a:ext cx="4321175" cy="106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658933" dir="3746831">
              <a:srgbClr val="CC0000">
                <a:alpha val="50000"/>
              </a:srgbClr>
            </a:prst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9600" b="0" i="0" u="none" strike="noStrike" kern="0" cap="none" spc="0" normalizeH="0" baseline="600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PT Bold Heading" pitchFamily="2" charset="-78"/>
              </a:rPr>
              <a:t>إدارة</a:t>
            </a:r>
            <a:r>
              <a:rPr kumimoji="0" lang="ar-SA" sz="8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ar-SA" sz="9600" b="0" i="0" u="none" strike="noStrike" kern="0" cap="none" spc="0" normalizeH="0" baseline="600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PT Bold Heading" pitchFamily="2" charset="-78"/>
              </a:rPr>
              <a:t>الوقـت</a:t>
            </a:r>
            <a:endParaRPr kumimoji="0" lang="en-US" sz="9600" b="0" i="0" u="none" strike="noStrike" kern="0" cap="none" spc="0" normalizeH="0" baseline="600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57158" y="5214950"/>
            <a:ext cx="4316416" cy="10795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>
            <a:prstShdw prst="shdw17" dist="658933" dir="3746831">
              <a:srgbClr val="CC0000">
                <a:alpha val="50000"/>
              </a:srgbClr>
            </a:prstShdw>
          </a:effectLst>
        </p:spPr>
        <p:txBody>
          <a:bodyPr anchor="ctr"/>
          <a:lstStyle/>
          <a:p>
            <a:pPr algn="ctr"/>
            <a:r>
              <a:rPr lang="ar-SA" sz="7200" baseline="6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Heading" pitchFamily="2" charset="-78"/>
              </a:rPr>
              <a:t>تعني إدارة الحياة</a:t>
            </a:r>
            <a:endParaRPr lang="en-US" sz="7200" baseline="60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Heading" pitchFamily="2" charset="-78"/>
            </a:endParaRPr>
          </a:p>
        </p:txBody>
      </p:sp>
      <p:pic>
        <p:nvPicPr>
          <p:cNvPr id="7" name="Picture 2" descr="HAND1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500570"/>
            <a:ext cx="2365385" cy="2121338"/>
          </a:xfrm>
          <a:prstGeom prst="rect">
            <a:avLst/>
          </a:prstGeom>
          <a:noFill/>
        </p:spPr>
      </p:pic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F87A-C660-4A0A-8179-C5EBFF9FA456}" type="slidenum">
              <a:rPr lang="ar-SA" smtClean="0"/>
              <a:pPr/>
              <a:t>116</a:t>
            </a:fld>
            <a:endParaRPr lang="en-US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8415338" y="6165850"/>
            <a:ext cx="620712" cy="51911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fld id="{1D8AB4D3-26F5-45F1-93C6-3F09B755CD3B}" type="slidenum">
              <a:rPr lang="ar-SA"/>
              <a:pPr/>
              <a:t>117</a:t>
            </a:fld>
            <a:endParaRPr lang="ar-SA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300163" y="188913"/>
            <a:ext cx="6516687" cy="8429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مضيعات الوقت في حياتنا</a:t>
            </a:r>
            <a:endParaRPr lang="en-US" sz="4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880100" y="2285991"/>
            <a:ext cx="1512888" cy="6330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sz="20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مضيعات الوقت</a:t>
            </a:r>
            <a:endParaRPr lang="en-US" sz="20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7394575" y="3222617"/>
            <a:ext cx="1006475" cy="5283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sz="20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ذاتية</a:t>
            </a:r>
            <a:endParaRPr lang="en-US" sz="20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849813" y="3221029"/>
            <a:ext cx="936625" cy="5283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sz="20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البيئة</a:t>
            </a:r>
            <a:endParaRPr lang="en-US" sz="20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6973182" y="4083042"/>
            <a:ext cx="1850185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ar-SA" sz="20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عدم التنظيم.</a:t>
            </a:r>
          </a:p>
          <a:p>
            <a:pPr marL="342900" indent="-342900">
              <a:buFontTx/>
              <a:buAutoNum type="arabicPeriod"/>
            </a:pPr>
            <a:r>
              <a:rPr lang="ar-SA" sz="20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التسويف.</a:t>
            </a:r>
          </a:p>
          <a:p>
            <a:pPr marL="342900" indent="-342900">
              <a:buFontTx/>
              <a:buAutoNum type="arabicPeriod"/>
            </a:pPr>
            <a:r>
              <a:rPr lang="ar-SA" sz="20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عدم قول (لا)</a:t>
            </a:r>
            <a:endParaRPr lang="en-US" sz="20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4228665" y="4083042"/>
            <a:ext cx="2173992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ar-SA" sz="20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الزائرون.</a:t>
            </a:r>
          </a:p>
          <a:p>
            <a:pPr marL="342900" indent="-342900">
              <a:buFontTx/>
              <a:buAutoNum type="arabicPeriod"/>
            </a:pPr>
            <a:r>
              <a:rPr lang="ar-SA" sz="20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المحادثات الهاتفية.</a:t>
            </a:r>
          </a:p>
          <a:p>
            <a:pPr marL="342900" indent="-342900">
              <a:buFontTx/>
              <a:buAutoNum type="arabicPeriod"/>
            </a:pPr>
            <a:r>
              <a:rPr lang="ar-SA" sz="20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البريد.</a:t>
            </a:r>
          </a:p>
          <a:p>
            <a:pPr marL="342900" indent="-342900">
              <a:buFontTx/>
              <a:buAutoNum type="arabicPeriod"/>
            </a:pPr>
            <a:r>
              <a:rPr lang="ar-SA" sz="20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الانتظار.</a:t>
            </a:r>
          </a:p>
          <a:p>
            <a:pPr marL="342900" indent="-342900">
              <a:buFontTx/>
              <a:buAutoNum type="arabicPeriod"/>
            </a:pPr>
            <a:r>
              <a:rPr lang="ar-SA" sz="20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الاجتماعات.</a:t>
            </a:r>
          </a:p>
          <a:p>
            <a:pPr marL="342900" indent="-342900">
              <a:buFontTx/>
              <a:buAutoNum type="arabicPeriod"/>
            </a:pPr>
            <a:r>
              <a:rPr lang="ar-SA" sz="20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الازمات.</a:t>
            </a:r>
            <a:endParaRPr lang="en-US" sz="20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cxnSp>
        <p:nvCxnSpPr>
          <p:cNvPr id="11" name="AutoShape 11"/>
          <p:cNvCxnSpPr>
            <a:cxnSpLocks noChangeShapeType="1"/>
            <a:stCxn id="6" idx="2"/>
            <a:endCxn id="8" idx="0"/>
          </p:cNvCxnSpPr>
          <p:nvPr/>
        </p:nvCxnSpPr>
        <p:spPr bwMode="auto">
          <a:xfrm rot="5400000">
            <a:off x="5826355" y="2410839"/>
            <a:ext cx="301961" cy="131841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2" name="AutoShape 12"/>
          <p:cNvCxnSpPr>
            <a:cxnSpLocks noChangeShapeType="1"/>
            <a:stCxn id="6" idx="2"/>
            <a:endCxn id="7" idx="0"/>
          </p:cNvCxnSpPr>
          <p:nvPr/>
        </p:nvCxnSpPr>
        <p:spPr bwMode="auto">
          <a:xfrm rot="16200000" flipH="1">
            <a:off x="7115404" y="2440207"/>
            <a:ext cx="303549" cy="1261269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3" name="AutoShape 13"/>
          <p:cNvCxnSpPr>
            <a:cxnSpLocks noChangeShapeType="1"/>
            <a:stCxn id="8" idx="2"/>
            <a:endCxn id="10" idx="0"/>
          </p:cNvCxnSpPr>
          <p:nvPr/>
        </p:nvCxnSpPr>
        <p:spPr bwMode="auto">
          <a:xfrm rot="5400000">
            <a:off x="5150057" y="3914973"/>
            <a:ext cx="333674" cy="246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4" name="AutoShape 14"/>
          <p:cNvCxnSpPr>
            <a:cxnSpLocks noChangeShapeType="1"/>
            <a:stCxn id="7" idx="2"/>
            <a:endCxn id="9" idx="0"/>
          </p:cNvCxnSpPr>
          <p:nvPr/>
        </p:nvCxnSpPr>
        <p:spPr bwMode="auto">
          <a:xfrm rot="16200000" flipH="1">
            <a:off x="7732002" y="3916768"/>
            <a:ext cx="332085" cy="4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285720" y="1196975"/>
            <a:ext cx="8429684" cy="8429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مضيعات الوقت داء عضال يشكو منه كل حريص على وقته.</a:t>
            </a:r>
            <a:endParaRPr lang="en-US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pic>
        <p:nvPicPr>
          <p:cNvPr id="16" name="Picture 16" descr="MENO0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043968"/>
            <a:ext cx="3100388" cy="3671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18" name="عنصر نائب للتاريخ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1714488"/>
            <a:ext cx="7772400" cy="4643470"/>
          </a:xfr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عدم وجود أهداف أو خطط ، وهذا يجعل حياة الإنسان عشوائية ومتخبطة لا يدري كيف يصرف وقته.</a:t>
            </a:r>
            <a:endParaRPr lang="en-US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lvl="0"/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التكاسل والتأجيل ، وسببه عدم رغبة الإنسان في إكمال الأعمال.</a:t>
            </a:r>
            <a:endParaRPr lang="en-US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lvl="0"/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النسيان ، ويتم ذلك بسبب أن الإنسان لا يدون  ما يريد إنجازه.</a:t>
            </a:r>
            <a:endParaRPr lang="en-US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lvl="0"/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مقاطعة الآخرين ، وبعضها قد يكون مهم وبعضها قد لا يكون مهم فيجب أن يكون لديك لباقة وتصرفا حكيما في التخلص من هذه المواقف في أقل الخسائر.</a:t>
            </a:r>
            <a:endParaRPr lang="en-US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endParaRPr lang="ar-EG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000100" y="444981"/>
            <a:ext cx="7429552" cy="76944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ومن أبرز مضيعات الوقت ما يلي :</a:t>
            </a:r>
            <a:endParaRPr lang="en-US" sz="4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118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2143116"/>
            <a:ext cx="7772400" cy="3143272"/>
          </a:xfr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عدم إكمال الأعمال ، وقد يكون سببها الكسل أو التفكير السلبي تجاه التنظيم.</a:t>
            </a:r>
            <a:endParaRPr lang="en-US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lvl="0"/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سوء فهم الغير ، مما يؤدي إلى مشاكل تلتهم وقتك الثمين.</a:t>
            </a:r>
            <a:endParaRPr lang="en-US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lvl="0"/>
            <a:r>
              <a:rPr lang="ar-SA" sz="28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سوء إدارة الأوراق ، والمقصود بذلك تراكمها في مكتبك أو غرفتك أو مكتبتك دون الفصل بشأنها.</a:t>
            </a:r>
            <a:endParaRPr lang="en-US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endParaRPr lang="ar-EG" sz="28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000100" y="444981"/>
            <a:ext cx="7429552" cy="76944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ومن أبرز مضيعات الوقت ما يلي :</a:t>
            </a:r>
            <a:endParaRPr lang="en-US" sz="4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119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1714488"/>
            <a:ext cx="7772400" cy="4857784"/>
          </a:xfr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SA" sz="36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مضيعات أخرى للوقت :</a:t>
            </a:r>
          </a:p>
          <a:p>
            <a:pPr lvl="1"/>
            <a:r>
              <a:rPr lang="ar-SA" sz="2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الاجتماعات غير الفعالة.</a:t>
            </a:r>
            <a:endParaRPr lang="en-US" sz="2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lvl="1"/>
            <a:r>
              <a:rPr lang="ar-SA" sz="2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الاتصالات الهاتفية غير المنتجة.</a:t>
            </a:r>
            <a:endParaRPr lang="en-US" sz="2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lvl="1"/>
            <a:r>
              <a:rPr lang="ar-SA" sz="2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التسويف.</a:t>
            </a:r>
            <a:endParaRPr lang="en-US" sz="2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lvl="1"/>
            <a:r>
              <a:rPr lang="ar-SA" sz="2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عدم تحديد أولويات.</a:t>
            </a:r>
            <a:endParaRPr lang="en-US" sz="2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lvl="1"/>
            <a:r>
              <a:rPr lang="ar-SA" sz="2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عدم تخطيط الوقت.</a:t>
            </a:r>
            <a:endParaRPr lang="en-US" sz="2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lvl="1"/>
            <a:r>
              <a:rPr lang="ar-SA" sz="2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الانتظار.</a:t>
            </a:r>
            <a:endParaRPr lang="en-US" sz="2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lvl="1"/>
            <a:r>
              <a:rPr lang="ar-SA" sz="2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السفر.</a:t>
            </a:r>
            <a:endParaRPr lang="en-US" sz="2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lvl="1"/>
            <a:r>
              <a:rPr lang="ar-SA" sz="2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الثرثرة.</a:t>
            </a:r>
            <a:endParaRPr lang="en-US" sz="2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 lvl="1"/>
            <a:r>
              <a:rPr lang="ar-SA" sz="2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قلة الاهتمام والمبالاة.</a:t>
            </a:r>
            <a:endParaRPr lang="en-US" sz="2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endParaRPr lang="ar-EG" sz="2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000100" y="444981"/>
            <a:ext cx="7429552" cy="76944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ومن أبرز مضيعات الوقت ما يلي :</a:t>
            </a:r>
            <a:endParaRPr lang="en-US" sz="4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120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1928802"/>
            <a:ext cx="7772400" cy="3857652"/>
          </a:xfr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en-US" sz="4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r>
              <a:rPr lang="ar-SA" sz="4400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PT Bold Heading" pitchFamily="2" charset="-78"/>
              </a:rPr>
              <a:t>على الإنسان أن يتخلص من هذه المضيعات لاستثمار أكبر قدر من عمره فيما يعود عليه بالنفع.</a:t>
            </a:r>
            <a:endParaRPr lang="en-US" sz="4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  <a:p>
            <a:pPr>
              <a:buNone/>
            </a:pPr>
            <a:endParaRPr lang="ar-EG" sz="4400" dirty="0" smtClean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3857620" y="373543"/>
            <a:ext cx="4148133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rgbClr val="6F89F7"/>
              </a:buClr>
              <a:buSzPct val="110000"/>
              <a:buBlip>
                <a:blip r:embed="rId2"/>
              </a:buBlip>
            </a:pPr>
            <a:r>
              <a:rPr lang="ar-SA" sz="4400" kern="0" dirty="0" smtClean="0">
                <a:solidFill>
                  <a:srgbClr val="B7C1EB">
                    <a:lumMod val="25000"/>
                  </a:srgbClr>
                </a:solidFill>
                <a:latin typeface="Tahoma"/>
                <a:cs typeface="PT Bold Heading" pitchFamily="2" charset="-78"/>
              </a:rPr>
              <a:t>ما العمل   إذن ؟؟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928662" y="500042"/>
            <a:ext cx="7715304" cy="1123712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PT Bold Heading" pitchFamily="2" charset="-78"/>
              </a:rPr>
              <a:t>الوقت  ...   هو الحياة</a:t>
            </a:r>
            <a:endParaRPr lang="ar-EG" sz="6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57158" y="1928802"/>
            <a:ext cx="8501122" cy="2145268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PT Bold Heading" pitchFamily="2" charset="-78"/>
              </a:rPr>
              <a:t>وحسن إدارته ، مقياس النجاح في إدارة الذات والحياة</a:t>
            </a:r>
            <a:endParaRPr lang="ar-EG" sz="6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500298" y="4357694"/>
            <a:ext cx="4321175" cy="106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658933" dir="3746831">
              <a:srgbClr val="CC0000">
                <a:alpha val="50000"/>
              </a:srgbClr>
            </a:prst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9600" b="0" i="0" u="none" strike="noStrike" kern="0" cap="none" spc="0" normalizeH="0" baseline="600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PT Bold Heading" pitchFamily="2" charset="-78"/>
              </a:rPr>
              <a:t>إدارة</a:t>
            </a:r>
            <a:r>
              <a:rPr kumimoji="0" lang="ar-SA" sz="8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ar-SA" sz="9600" b="0" i="0" u="none" strike="noStrike" kern="0" cap="none" spc="0" normalizeH="0" baseline="600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PT Bold Heading" pitchFamily="2" charset="-78"/>
              </a:rPr>
              <a:t>الوقـت</a:t>
            </a:r>
            <a:endParaRPr kumimoji="0" lang="en-US" sz="9600" b="0" i="0" u="none" strike="noStrike" kern="0" cap="none" spc="0" normalizeH="0" baseline="600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PT Bold Heading" pitchFamily="2" charset="-78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57158" y="5214950"/>
            <a:ext cx="4316416" cy="10795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>
            <a:prstShdw prst="shdw17" dist="658933" dir="3746831">
              <a:srgbClr val="CC0000">
                <a:alpha val="50000"/>
              </a:srgbClr>
            </a:prstShdw>
          </a:effectLst>
        </p:spPr>
        <p:txBody>
          <a:bodyPr anchor="ctr"/>
          <a:lstStyle/>
          <a:p>
            <a:pPr algn="ctr"/>
            <a:r>
              <a:rPr lang="ar-SA" sz="7200" baseline="6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Heading" pitchFamily="2" charset="-78"/>
              </a:rPr>
              <a:t>تعني إدارة الحياة</a:t>
            </a:r>
            <a:endParaRPr lang="en-US" sz="7200" baseline="60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Heading" pitchFamily="2" charset="-78"/>
            </a:endParaRPr>
          </a:p>
        </p:txBody>
      </p:sp>
      <p:pic>
        <p:nvPicPr>
          <p:cNvPr id="7" name="Picture 2" descr="HAND1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500570"/>
            <a:ext cx="2365385" cy="2121338"/>
          </a:xfrm>
          <a:prstGeom prst="rect">
            <a:avLst/>
          </a:prstGeom>
          <a:noFill/>
        </p:spPr>
      </p:pic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F87A-C660-4A0A-8179-C5EBFF9FA456}" type="slidenum">
              <a:rPr lang="ar-SA" smtClean="0"/>
              <a:pPr/>
              <a:t>122</a:t>
            </a:fld>
            <a:endParaRPr lang="en-US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42910" y="1905000"/>
            <a:ext cx="7324748" cy="1881190"/>
          </a:xfr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sz="4400" b="1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انتهى العرض</a:t>
            </a:r>
          </a:p>
          <a:p>
            <a:pPr algn="ctr"/>
            <a:r>
              <a:rPr lang="ar-SA" sz="4400" b="1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PT Bold Heading" pitchFamily="2" charset="-78"/>
              </a:rPr>
              <a:t>مع تمنياتي لكم بالنجاح</a:t>
            </a:r>
          </a:p>
          <a:p>
            <a:pPr algn="ctr"/>
            <a:endParaRPr lang="ar-SA" sz="4400" b="1" dirty="0" smtClean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  <a:p>
            <a:pPr algn="ctr"/>
            <a:endParaRPr lang="ar-EG" sz="4400" b="1" dirty="0" smtClean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j-lt"/>
              <a:ea typeface="+mj-ea"/>
              <a:cs typeface="PT Bold Heading" pitchFamily="2" charset="-78"/>
            </a:endParaRPr>
          </a:p>
        </p:txBody>
      </p:sp>
      <p:pic>
        <p:nvPicPr>
          <p:cNvPr id="4" name="Picture 17" descr="but8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285728"/>
            <a:ext cx="1152525" cy="1152525"/>
          </a:xfrm>
          <a:prstGeom prst="rect">
            <a:avLst/>
          </a:prstGeom>
          <a:noFill/>
        </p:spPr>
      </p:pic>
      <p:pic>
        <p:nvPicPr>
          <p:cNvPr id="5" name="Picture 17" descr="but8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85728"/>
            <a:ext cx="1152525" cy="1152525"/>
          </a:xfrm>
          <a:prstGeom prst="rect">
            <a:avLst/>
          </a:prstGeom>
          <a:noFill/>
        </p:spPr>
      </p:pic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5857884" y="2500306"/>
          <a:ext cx="2819400" cy="2606675"/>
        </p:xfrm>
        <a:graphic>
          <a:graphicData uri="http://schemas.openxmlformats.org/presentationml/2006/ole">
            <p:oleObj spid="_x0000_s1026" name="Clip" r:id="rId4" imgW="3285720" imgH="3038040" progId="">
              <p:embed/>
            </p:oleObj>
          </a:graphicData>
        </a:graphic>
      </p:graphicFrame>
      <p:sp>
        <p:nvSpPr>
          <p:cNvPr id="7" name="مربع نص 6"/>
          <p:cNvSpPr txBox="1"/>
          <p:nvPr/>
        </p:nvSpPr>
        <p:spPr>
          <a:xfrm>
            <a:off x="1214414" y="5643578"/>
            <a:ext cx="6929486" cy="70788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en-US" sz="4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drmnatiah@gmail.com</a:t>
            </a:r>
            <a:endParaRPr lang="ar-EG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9DCB-3941-4F4A-9057-E3BD02B574BA}" type="slidenum">
              <a:rPr lang="ar-SA" smtClean="0"/>
              <a:pPr/>
              <a:t>123</a:t>
            </a:fld>
            <a:endParaRPr lang="en-US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إدارة الوقت  د. محمد ناجي عطية</a:t>
            </a:r>
            <a:endParaRPr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ربيع الثاني 1434هـ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Tahoma"/>
      </a:majorFont>
      <a:minorFont>
        <a:latin typeface="Tahoma"/>
        <a:ea typeface=""/>
        <a:cs typeface="Taho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Designs\Blueprint.pot</Template>
  <TotalTime>3128</TotalTime>
  <Words>5408</Words>
  <Application>Microsoft PowerPoint</Application>
  <PresentationFormat>عرض على الشاشة (3:4)‏</PresentationFormat>
  <Paragraphs>1275</Paragraphs>
  <Slides>123</Slides>
  <Notes>9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123</vt:i4>
      </vt:variant>
    </vt:vector>
  </HeadingPairs>
  <TitlesOfParts>
    <vt:vector size="125" baseType="lpstr">
      <vt:lpstr>Blueprint</vt:lpstr>
      <vt:lpstr>Clip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الموضوع الأول : مفهوم الوقت</vt:lpstr>
      <vt:lpstr>مفهوم الوقت</vt:lpstr>
      <vt:lpstr>مفهوم الوقت</vt:lpstr>
      <vt:lpstr>التعرف على الوقت</vt:lpstr>
      <vt:lpstr>صفات الوقت</vt:lpstr>
      <vt:lpstr>حقائق عن الوقت:</vt:lpstr>
      <vt:lpstr>حقائق عن الوقت:</vt:lpstr>
      <vt:lpstr>الشريحة 14</vt:lpstr>
      <vt:lpstr>الشريحة 15</vt:lpstr>
      <vt:lpstr>    بعد الإجابة :</vt:lpstr>
      <vt:lpstr>الشريحة 17</vt:lpstr>
      <vt:lpstr>أهمية الوقت:</vt:lpstr>
      <vt:lpstr>أهمية الوقت:</vt:lpstr>
      <vt:lpstr>أهمية الوقت: </vt:lpstr>
      <vt:lpstr>الشريحة 21</vt:lpstr>
      <vt:lpstr>أهم مضيعات الوقت</vt:lpstr>
      <vt:lpstr>أهم مضيعات الوقت</vt:lpstr>
      <vt:lpstr>لصوص الوقت</vt:lpstr>
      <vt:lpstr>لصوص الوقت</vt:lpstr>
      <vt:lpstr>موفرات  الوقت</vt:lpstr>
      <vt:lpstr>موفرات  الوقت</vt:lpstr>
      <vt:lpstr>الشريحة 28</vt:lpstr>
      <vt:lpstr>الموضوع الثاني: عقبات تواجه إدارة الوقت</vt:lpstr>
      <vt:lpstr>عقبات تواجه إدارة الوقت </vt:lpstr>
      <vt:lpstr>الشريحة 31</vt:lpstr>
      <vt:lpstr>الشريحة 32</vt:lpstr>
      <vt:lpstr>الشريحة 33</vt:lpstr>
      <vt:lpstr>الشريحة 34</vt:lpstr>
      <vt:lpstr>الشريحة 35</vt:lpstr>
      <vt:lpstr>الشريحة 36</vt:lpstr>
      <vt:lpstr>الشريحة 37</vt:lpstr>
      <vt:lpstr>الشريحة 38</vt:lpstr>
      <vt:lpstr>سؤال: </vt:lpstr>
      <vt:lpstr>الجواب</vt:lpstr>
      <vt:lpstr>الموضوع الثالث</vt:lpstr>
      <vt:lpstr>الشريحة 42</vt:lpstr>
      <vt:lpstr>الشريحة 43</vt:lpstr>
      <vt:lpstr>القاعدة الأولى:  حدد أهدافك </vt:lpstr>
      <vt:lpstr>قاعدة مهمة</vt:lpstr>
      <vt:lpstr>أقسام الأهداف: </vt:lpstr>
      <vt:lpstr>الشريحة 47</vt:lpstr>
      <vt:lpstr>أقسام الأهداف: </vt:lpstr>
      <vt:lpstr>ماذا  تفهم من هذه الصورة ؟</vt:lpstr>
      <vt:lpstr>الشريحة 50</vt:lpstr>
      <vt:lpstr>الشريحة 51</vt:lpstr>
      <vt:lpstr>الشريحة 52</vt:lpstr>
      <vt:lpstr>الشريحة 53</vt:lpstr>
      <vt:lpstr>توجيهات مهمة  في صياغة الأهداف: </vt:lpstr>
      <vt:lpstr>نشاط تطبيق عملي أكمل الجدول</vt:lpstr>
      <vt:lpstr>تطبيق عملي</vt:lpstr>
      <vt:lpstr>الشريحة 57</vt:lpstr>
      <vt:lpstr>الشريحة 58</vt:lpstr>
      <vt:lpstr>واجب منزلي</vt:lpstr>
      <vt:lpstr>شاهد الفيلم</vt:lpstr>
      <vt:lpstr>لمحة</vt:lpstr>
      <vt:lpstr>تذكر:  </vt:lpstr>
      <vt:lpstr>الشريحة 63</vt:lpstr>
      <vt:lpstr>القاعدة الثانية:  حدد أولوياتك </vt:lpstr>
      <vt:lpstr>معنى الأولوية :</vt:lpstr>
      <vt:lpstr>الأهمية والاستعجال</vt:lpstr>
      <vt:lpstr>الأهمية والاستعجال:</vt:lpstr>
      <vt:lpstr>الأهمية والاستعجال:</vt:lpstr>
      <vt:lpstr>الأهمية والاستعجال:</vt:lpstr>
      <vt:lpstr>الشريحة 70</vt:lpstr>
      <vt:lpstr>الشريحة 71</vt:lpstr>
      <vt:lpstr>الشريحة 72</vt:lpstr>
      <vt:lpstr>الشريحة 73</vt:lpstr>
      <vt:lpstr>الشريحة 74</vt:lpstr>
      <vt:lpstr>الشريحة 75</vt:lpstr>
      <vt:lpstr>الشريحة 76</vt:lpstr>
      <vt:lpstr>الشريحة 77</vt:lpstr>
      <vt:lpstr>الشريحة 78</vt:lpstr>
      <vt:lpstr>الشريحة 79</vt:lpstr>
      <vt:lpstr>الشريحة 80</vt:lpstr>
      <vt:lpstr>الشريحة 81</vt:lpstr>
      <vt:lpstr>الشريحة 82</vt:lpstr>
      <vt:lpstr>الشريحة 83</vt:lpstr>
      <vt:lpstr>الشريحة 84</vt:lpstr>
      <vt:lpstr>الشريحة 85</vt:lpstr>
      <vt:lpstr>الشريحة 86</vt:lpstr>
      <vt:lpstr>الشريحة 87</vt:lpstr>
      <vt:lpstr>الشريحة 88</vt:lpstr>
      <vt:lpstr>مفهوم التخطيط</vt:lpstr>
      <vt:lpstr>أنواع خطط الوقت</vt:lpstr>
      <vt:lpstr>الشريحة 91</vt:lpstr>
      <vt:lpstr>الشريحة 92</vt:lpstr>
      <vt:lpstr>الشريحة 93</vt:lpstr>
      <vt:lpstr>الشريحة 94</vt:lpstr>
      <vt:lpstr>الخطط اليومية</vt:lpstr>
      <vt:lpstr>الشريحة 96</vt:lpstr>
      <vt:lpstr>الشريحة 97</vt:lpstr>
      <vt:lpstr>الشريحة 98</vt:lpstr>
      <vt:lpstr>القاعدة الرابعة: سجل وقتك</vt:lpstr>
      <vt:lpstr>أنواع سجلات الوقت</vt:lpstr>
      <vt:lpstr> أين يذهب الوقت؟</vt:lpstr>
      <vt:lpstr>2- المفكرة السنوية :</vt:lpstr>
      <vt:lpstr>2- المفكرة السنوية :</vt:lpstr>
      <vt:lpstr>ماذا تدون في المفكرة السنوية:</vt:lpstr>
      <vt:lpstr>لا تنس </vt:lpstr>
      <vt:lpstr>3- قائمة الأعمال الشهرية</vt:lpstr>
      <vt:lpstr>الشريحة 107</vt:lpstr>
      <vt:lpstr>الشريحة 108</vt:lpstr>
      <vt:lpstr>الشريحة 109</vt:lpstr>
      <vt:lpstr>البرنامج الأسبوعي</vt:lpstr>
      <vt:lpstr>تنبيهات</vt:lpstr>
      <vt:lpstr>الشريحة 112</vt:lpstr>
      <vt:lpstr>الشريحة 113</vt:lpstr>
      <vt:lpstr>قواعد سريعة في التفويض</vt:lpstr>
      <vt:lpstr>أسباب الإعراض عن التفويض :</vt:lpstr>
      <vt:lpstr>الشريحة 116</vt:lpstr>
      <vt:lpstr>الشريحة 117</vt:lpstr>
      <vt:lpstr>الشريحة 118</vt:lpstr>
      <vt:lpstr>الشريحة 119</vt:lpstr>
      <vt:lpstr>الشريحة 120</vt:lpstr>
      <vt:lpstr>الشريحة 121</vt:lpstr>
      <vt:lpstr>الشريحة 122</vt:lpstr>
      <vt:lpstr>الشريحة 123</vt:lpstr>
    </vt:vector>
  </TitlesOfParts>
  <Company>م. طــــاهــر E.Tahir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من PowerPoint</dc:title>
  <dc:creator>أجــك للـحــاسبـات  AGC 4 C</dc:creator>
  <cp:lastModifiedBy>pc</cp:lastModifiedBy>
  <cp:revision>500</cp:revision>
  <dcterms:created xsi:type="dcterms:W3CDTF">2003-05-01T17:21:36Z</dcterms:created>
  <dcterms:modified xsi:type="dcterms:W3CDTF">2013-02-13T10:55:27Z</dcterms:modified>
</cp:coreProperties>
</file>